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505" r:id="rId3"/>
    <p:sldId id="423" r:id="rId4"/>
    <p:sldId id="424" r:id="rId5"/>
    <p:sldId id="461" r:id="rId6"/>
    <p:sldId id="462" r:id="rId7"/>
    <p:sldId id="480" r:id="rId8"/>
    <p:sldId id="451" r:id="rId9"/>
    <p:sldId id="508" r:id="rId10"/>
    <p:sldId id="507" r:id="rId11"/>
    <p:sldId id="440" r:id="rId12"/>
    <p:sldId id="441" r:id="rId13"/>
    <p:sldId id="445" r:id="rId14"/>
    <p:sldId id="482" r:id="rId15"/>
    <p:sldId id="436" r:id="rId16"/>
    <p:sldId id="437" r:id="rId17"/>
    <p:sldId id="444" r:id="rId18"/>
    <p:sldId id="438" r:id="rId19"/>
    <p:sldId id="439" r:id="rId20"/>
    <p:sldId id="483" r:id="rId21"/>
    <p:sldId id="484" r:id="rId22"/>
    <p:sldId id="485" r:id="rId23"/>
    <p:sldId id="486" r:id="rId24"/>
    <p:sldId id="487" r:id="rId25"/>
    <p:sldId id="488" r:id="rId26"/>
    <p:sldId id="489" r:id="rId27"/>
    <p:sldId id="490" r:id="rId28"/>
    <p:sldId id="491" r:id="rId29"/>
    <p:sldId id="509" r:id="rId30"/>
    <p:sldId id="492" r:id="rId31"/>
    <p:sldId id="493" r:id="rId32"/>
    <p:sldId id="494" r:id="rId33"/>
    <p:sldId id="495" r:id="rId34"/>
    <p:sldId id="496" r:id="rId35"/>
    <p:sldId id="497" r:id="rId36"/>
    <p:sldId id="479" r:id="rId37"/>
    <p:sldId id="510" r:id="rId38"/>
    <p:sldId id="50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2" autoAdjust="0"/>
    <p:restoredTop sz="63021" autoAdjust="0"/>
  </p:normalViewPr>
  <p:slideViewPr>
    <p:cSldViewPr snapToGrid="0" snapToObjects="1">
      <p:cViewPr varScale="1">
        <p:scale>
          <a:sx n="37" d="100"/>
          <a:sy n="37" d="100"/>
        </p:scale>
        <p:origin x="2656" y="19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29543936"/>
        <c:axId val="-1228366160"/>
      </c:barChart>
      <c:catAx>
        <c:axId val="-1229543936"/>
        <c:scaling>
          <c:orientation val="minMax"/>
        </c:scaling>
        <c:delete val="0"/>
        <c:axPos val="b"/>
        <c:numFmt formatCode="General" sourceLinked="1"/>
        <c:majorTickMark val="out"/>
        <c:minorTickMark val="none"/>
        <c:tickLblPos val="nextTo"/>
        <c:crossAx val="-1228366160"/>
        <c:crosses val="autoZero"/>
        <c:auto val="1"/>
        <c:lblAlgn val="ctr"/>
        <c:lblOffset val="100"/>
        <c:noMultiLvlLbl val="0"/>
      </c:catAx>
      <c:valAx>
        <c:axId val="-1228366160"/>
        <c:scaling>
          <c:orientation val="minMax"/>
        </c:scaling>
        <c:delete val="0"/>
        <c:axPos val="l"/>
        <c:majorGridlines/>
        <c:numFmt formatCode="General" sourceLinked="1"/>
        <c:majorTickMark val="out"/>
        <c:minorTickMark val="none"/>
        <c:tickLblPos val="nextTo"/>
        <c:crossAx val="-122954393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28238752"/>
        <c:axId val="-1228234832"/>
      </c:barChart>
      <c:catAx>
        <c:axId val="-1228238752"/>
        <c:scaling>
          <c:orientation val="minMax"/>
        </c:scaling>
        <c:delete val="0"/>
        <c:axPos val="b"/>
        <c:numFmt formatCode="General" sourceLinked="1"/>
        <c:majorTickMark val="out"/>
        <c:minorTickMark val="none"/>
        <c:tickLblPos val="nextTo"/>
        <c:crossAx val="-1228234832"/>
        <c:crosses val="autoZero"/>
        <c:auto val="1"/>
        <c:lblAlgn val="ctr"/>
        <c:lblOffset val="100"/>
        <c:noMultiLvlLbl val="0"/>
      </c:catAx>
      <c:valAx>
        <c:axId val="-1228234832"/>
        <c:scaling>
          <c:orientation val="minMax"/>
        </c:scaling>
        <c:delete val="0"/>
        <c:axPos val="l"/>
        <c:majorGridlines/>
        <c:numFmt formatCode="General" sourceLinked="1"/>
        <c:majorTickMark val="out"/>
        <c:minorTickMark val="none"/>
        <c:tickLblPos val="nextTo"/>
        <c:crossAx val="-122823875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29459248"/>
        <c:axId val="-1229455328"/>
      </c:barChart>
      <c:catAx>
        <c:axId val="-1229459248"/>
        <c:scaling>
          <c:orientation val="minMax"/>
        </c:scaling>
        <c:delete val="0"/>
        <c:axPos val="b"/>
        <c:numFmt formatCode="General" sourceLinked="1"/>
        <c:majorTickMark val="out"/>
        <c:minorTickMark val="none"/>
        <c:tickLblPos val="nextTo"/>
        <c:crossAx val="-1229455328"/>
        <c:crosses val="autoZero"/>
        <c:auto val="1"/>
        <c:lblAlgn val="ctr"/>
        <c:lblOffset val="100"/>
        <c:noMultiLvlLbl val="0"/>
      </c:catAx>
      <c:valAx>
        <c:axId val="-1229455328"/>
        <c:scaling>
          <c:orientation val="minMax"/>
        </c:scaling>
        <c:delete val="0"/>
        <c:axPos val="l"/>
        <c:majorGridlines/>
        <c:numFmt formatCode="General" sourceLinked="1"/>
        <c:majorTickMark val="out"/>
        <c:minorTickMark val="none"/>
        <c:tickLblPos val="nextTo"/>
        <c:crossAx val="-12294592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29233904"/>
        <c:axId val="-1229229984"/>
      </c:barChart>
      <c:catAx>
        <c:axId val="-1229233904"/>
        <c:scaling>
          <c:orientation val="minMax"/>
        </c:scaling>
        <c:delete val="0"/>
        <c:axPos val="b"/>
        <c:numFmt formatCode="General" sourceLinked="1"/>
        <c:majorTickMark val="out"/>
        <c:minorTickMark val="none"/>
        <c:tickLblPos val="nextTo"/>
        <c:crossAx val="-1229229984"/>
        <c:crosses val="autoZero"/>
        <c:auto val="1"/>
        <c:lblAlgn val="ctr"/>
        <c:lblOffset val="100"/>
        <c:noMultiLvlLbl val="0"/>
      </c:catAx>
      <c:valAx>
        <c:axId val="-1229229984"/>
        <c:scaling>
          <c:orientation val="minMax"/>
        </c:scaling>
        <c:delete val="0"/>
        <c:axPos val="l"/>
        <c:majorGridlines/>
        <c:numFmt formatCode="General" sourceLinked="1"/>
        <c:majorTickMark val="out"/>
        <c:minorTickMark val="none"/>
        <c:tickLblPos val="nextTo"/>
        <c:crossAx val="-122923390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28164352"/>
        <c:axId val="-1228160432"/>
      </c:barChart>
      <c:catAx>
        <c:axId val="-1228164352"/>
        <c:scaling>
          <c:orientation val="minMax"/>
        </c:scaling>
        <c:delete val="0"/>
        <c:axPos val="b"/>
        <c:numFmt formatCode="General" sourceLinked="1"/>
        <c:majorTickMark val="out"/>
        <c:minorTickMark val="none"/>
        <c:tickLblPos val="nextTo"/>
        <c:crossAx val="-1228160432"/>
        <c:crosses val="autoZero"/>
        <c:auto val="1"/>
        <c:lblAlgn val="ctr"/>
        <c:lblOffset val="100"/>
        <c:noMultiLvlLbl val="0"/>
      </c:catAx>
      <c:valAx>
        <c:axId val="-1228160432"/>
        <c:scaling>
          <c:orientation val="minMax"/>
        </c:scaling>
        <c:delete val="0"/>
        <c:axPos val="l"/>
        <c:majorGridlines/>
        <c:numFmt formatCode="General" sourceLinked="1"/>
        <c:majorTickMark val="out"/>
        <c:minorTickMark val="none"/>
        <c:tickLblPos val="nextTo"/>
        <c:crossAx val="-12281643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17809232"/>
        <c:axId val="-1217805312"/>
      </c:barChart>
      <c:catAx>
        <c:axId val="-1217809232"/>
        <c:scaling>
          <c:orientation val="minMax"/>
        </c:scaling>
        <c:delete val="0"/>
        <c:axPos val="b"/>
        <c:numFmt formatCode="General" sourceLinked="1"/>
        <c:majorTickMark val="out"/>
        <c:minorTickMark val="none"/>
        <c:tickLblPos val="nextTo"/>
        <c:crossAx val="-1217805312"/>
        <c:crosses val="autoZero"/>
        <c:auto val="1"/>
        <c:lblAlgn val="ctr"/>
        <c:lblOffset val="100"/>
        <c:noMultiLvlLbl val="0"/>
      </c:catAx>
      <c:valAx>
        <c:axId val="-1217805312"/>
        <c:scaling>
          <c:orientation val="minMax"/>
        </c:scaling>
        <c:delete val="0"/>
        <c:axPos val="l"/>
        <c:majorGridlines/>
        <c:numFmt formatCode="General" sourceLinked="1"/>
        <c:majorTickMark val="out"/>
        <c:minorTickMark val="none"/>
        <c:tickLblPos val="nextTo"/>
        <c:crossAx val="-121780923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217761440"/>
        <c:axId val="-1217757520"/>
      </c:barChart>
      <c:catAx>
        <c:axId val="-1217761440"/>
        <c:scaling>
          <c:orientation val="minMax"/>
        </c:scaling>
        <c:delete val="0"/>
        <c:axPos val="b"/>
        <c:numFmt formatCode="General" sourceLinked="1"/>
        <c:majorTickMark val="out"/>
        <c:minorTickMark val="none"/>
        <c:tickLblPos val="nextTo"/>
        <c:crossAx val="-1217757520"/>
        <c:crosses val="autoZero"/>
        <c:auto val="1"/>
        <c:lblAlgn val="ctr"/>
        <c:lblOffset val="100"/>
        <c:noMultiLvlLbl val="0"/>
      </c:catAx>
      <c:valAx>
        <c:axId val="-1217757520"/>
        <c:scaling>
          <c:orientation val="minMax"/>
        </c:scaling>
        <c:delete val="0"/>
        <c:axPos val="l"/>
        <c:majorGridlines/>
        <c:numFmt formatCode="General" sourceLinked="1"/>
        <c:majorTickMark val="out"/>
        <c:minorTickMark val="none"/>
        <c:tickLblPos val="nextTo"/>
        <c:crossAx val="-12177614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13</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21</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22</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IE" dirty="0" smtClean="0"/>
              <a:t>1912: </a:t>
            </a:r>
            <a:r>
              <a:rPr lang="en-IE" b="1" dirty="0" smtClean="0"/>
              <a:t>Woodrow Wilson</a:t>
            </a:r>
            <a:r>
              <a:rPr lang="en-IE" b="0" dirty="0" smtClean="0"/>
              <a:t> (dem)</a:t>
            </a:r>
          </a:p>
          <a:p>
            <a:r>
              <a:rPr lang="en-IE" dirty="0" smtClean="0"/>
              <a:t>1916:</a:t>
            </a:r>
            <a:r>
              <a:rPr lang="en-IE" baseline="0" dirty="0" smtClean="0"/>
              <a:t> </a:t>
            </a:r>
            <a:r>
              <a:rPr lang="en-IE" b="1" baseline="0" dirty="0" smtClean="0"/>
              <a:t>Woodrow Wilson</a:t>
            </a:r>
            <a:r>
              <a:rPr lang="en-IE" baseline="0" dirty="0" smtClean="0"/>
              <a:t> (dem)</a:t>
            </a:r>
          </a:p>
          <a:p>
            <a:r>
              <a:rPr lang="en-IE" b="0" baseline="0" dirty="0" smtClean="0"/>
              <a:t>1920: </a:t>
            </a:r>
            <a:r>
              <a:rPr lang="en-IE" b="1" baseline="0" dirty="0" smtClean="0"/>
              <a:t>Warren Harding</a:t>
            </a:r>
            <a:r>
              <a:rPr lang="en-IE" b="0" baseline="0" dirty="0" smtClean="0"/>
              <a:t> (rep)</a:t>
            </a:r>
          </a:p>
          <a:p>
            <a:r>
              <a:rPr lang="en-IE" b="0" baseline="0" dirty="0" smtClean="0"/>
              <a:t>1924: </a:t>
            </a:r>
            <a:r>
              <a:rPr lang="en-IE" b="1" baseline="0" dirty="0" smtClean="0"/>
              <a:t>Calvin Coolidge</a:t>
            </a:r>
            <a:r>
              <a:rPr lang="en-IE" b="0" baseline="0" dirty="0" smtClean="0"/>
              <a:t> (rep)</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1928: </a:t>
            </a:r>
            <a:r>
              <a:rPr lang="en-IE" b="1" baseline="0" dirty="0" smtClean="0"/>
              <a:t>Herbert Hoover </a:t>
            </a:r>
            <a:r>
              <a:rPr lang="en-IE" b="0" baseline="0" dirty="0" smtClean="0"/>
              <a:t>(rep)</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1932: </a:t>
            </a:r>
            <a:r>
              <a:rPr lang="en-IE" b="1" baseline="0" dirty="0" smtClean="0"/>
              <a:t>Franklin D. Roosevelt </a:t>
            </a:r>
            <a:r>
              <a:rPr lang="en-IE" b="0" baseline="0" dirty="0" smtClean="0"/>
              <a:t>(dem)</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1936: </a:t>
            </a:r>
            <a:r>
              <a:rPr lang="en-IE" b="1" baseline="0" dirty="0" smtClean="0"/>
              <a:t>Franklin D. Roosevelt </a:t>
            </a:r>
            <a:r>
              <a:rPr lang="en-IE" b="0" baseline="0" dirty="0" smtClean="0"/>
              <a:t>(dem)</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23</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is who we actually get the response from</a:t>
            </a:r>
          </a:p>
          <a:p>
            <a:r>
              <a:rPr lang="en-US" dirty="0" smtClean="0"/>
              <a:t>‘statistic’ is a measure of that variable </a:t>
            </a:r>
            <a:r>
              <a:rPr lang="en-US" baseline="0" dirty="0" smtClean="0"/>
              <a:t>across the entire sample</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Simpson’s paradox: S</a:t>
            </a:r>
            <a:r>
              <a:rPr lang="en-US" sz="1200" b="0" i="0" kern="1200" dirty="0" smtClean="0">
                <a:solidFill>
                  <a:schemeClr val="tx1"/>
                </a:solidFill>
                <a:effectLst/>
                <a:latin typeface="+mn-lt"/>
                <a:ea typeface="+mn-ea"/>
                <a:cs typeface="+mn-cs"/>
              </a:rPr>
              <a:t>uppose, for example, that the polls underestimate Clinton’s performance with Hispanic voters, but overestimate it among white voters without college degrees. In national polls, the overall effect might be relatively neutral. But the state polls will err in opposite directions, overestimating Clinton’s performance in states with lots of </a:t>
            </a:r>
            <a:r>
              <a:rPr lang="en-US" sz="1200" b="0" i="0" kern="1200" dirty="0" err="1" smtClean="0">
                <a:solidFill>
                  <a:schemeClr val="tx1"/>
                </a:solidFill>
                <a:effectLst/>
                <a:latin typeface="+mn-lt"/>
                <a:ea typeface="+mn-ea"/>
                <a:cs typeface="+mn-cs"/>
              </a:rPr>
              <a:t>noncollege</a:t>
            </a:r>
            <a:r>
              <a:rPr lang="en-US" sz="1200" b="0" i="0" kern="1200" dirty="0" smtClean="0">
                <a:solidFill>
                  <a:schemeClr val="tx1"/>
                </a:solidFill>
                <a:effectLst/>
                <a:latin typeface="+mn-lt"/>
                <a:ea typeface="+mn-ea"/>
                <a:cs typeface="+mn-cs"/>
              </a:rPr>
              <a:t> white voters but underestimating it in Hispanic-heavy states.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happened: polls underestimated</a:t>
            </a:r>
            <a:r>
              <a:rPr lang="en-US" sz="1200" b="0" i="0" kern="1200" baseline="0" dirty="0" smtClean="0">
                <a:solidFill>
                  <a:schemeClr val="tx1"/>
                </a:solidFill>
                <a:effectLst/>
                <a:latin typeface="+mn-lt"/>
                <a:ea typeface="+mn-ea"/>
                <a:cs typeface="+mn-cs"/>
              </a:rPr>
              <a:t> trump in red states; </a:t>
            </a:r>
            <a:r>
              <a:rPr lang="en-US" sz="1200" b="0" i="0" kern="1200" baseline="0" dirty="0" err="1" smtClean="0">
                <a:solidFill>
                  <a:schemeClr val="tx1"/>
                </a:solidFill>
                <a:effectLst/>
                <a:latin typeface="+mn-lt"/>
                <a:ea typeface="+mn-ea"/>
                <a:cs typeface="+mn-cs"/>
              </a:rPr>
              <a:t>clinton</a:t>
            </a:r>
            <a:r>
              <a:rPr lang="en-US" sz="1200" b="0" i="0" kern="1200" baseline="0" dirty="0" smtClean="0">
                <a:solidFill>
                  <a:schemeClr val="tx1"/>
                </a:solidFill>
                <a:effectLst/>
                <a:latin typeface="+mn-lt"/>
                <a:ea typeface="+mn-ea"/>
                <a:cs typeface="+mn-cs"/>
              </a:rPr>
              <a:t> in blue states. </a:t>
            </a:r>
          </a:p>
          <a:p>
            <a:r>
              <a:rPr lang="en-US" sz="1200" b="0" i="0" kern="1200" baseline="0" dirty="0" smtClean="0">
                <a:solidFill>
                  <a:schemeClr val="tx1"/>
                </a:solidFill>
                <a:effectLst/>
                <a:latin typeface="+mn-lt"/>
                <a:ea typeface="+mn-ea"/>
                <a:cs typeface="+mn-cs"/>
              </a:rPr>
              <a:t>Undecided voters broke for trump is swing states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2001666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sample</a:t>
            </a:r>
            <a:r>
              <a:rPr lang="en-US" baseline="0" dirty="0" smtClean="0"/>
              <a:t> </a:t>
            </a:r>
            <a:r>
              <a:rPr lang="en-US" dirty="0" smtClean="0"/>
              <a:t>distribution (average of sample statistic</a:t>
            </a:r>
            <a:r>
              <a:rPr lang="en-US" baseline="0" dirty="0" smtClean="0"/>
              <a:t> </a:t>
            </a:r>
            <a:r>
              <a:rPr lang="en-US" dirty="0" smtClean="0"/>
              <a:t>ACROSS  MULTIPLE SAMPLES) is essentially equivalent to the parameter. (if we have a good sample) – the more samples the closer it gets.</a:t>
            </a:r>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a:p>
            <a:endParaRPr lang="en-US" dirty="0" smtClean="0"/>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a:t>
            </a:r>
            <a:r>
              <a:rPr lang="en-US" baseline="0" dirty="0" smtClean="0"/>
              <a:t>. Sample 3 is good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12</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1/26/17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tiff"/><Relationship Id="rId4" Type="http://schemas.openxmlformats.org/officeDocument/2006/relationships/hyperlink" Target="http://fivethirtyeight.com/features/why-fivethirtyeight-gave-trump-a-better-chance-than-almost-anyone-else/"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a:t>
            </a:r>
            <a:r>
              <a:rPr lang="en-US" dirty="0" smtClean="0"/>
              <a:t>Data</a:t>
            </a:r>
            <a:endParaRPr lang="en-US" dirty="0"/>
          </a:p>
        </p:txBody>
      </p:sp>
      <p:sp>
        <p:nvSpPr>
          <p:cNvPr id="4" name="Text Placeholder 3"/>
          <p:cNvSpPr>
            <a:spLocks noGrp="1"/>
          </p:cNvSpPr>
          <p:nvPr>
            <p:ph type="body" sz="quarter" idx="10"/>
          </p:nvPr>
        </p:nvSpPr>
        <p:spPr/>
        <p:txBody>
          <a:bodyPr/>
          <a:lstStyle/>
          <a:p>
            <a:r>
              <a:rPr lang="en-US" dirty="0"/>
              <a:t>© Jennifer </a:t>
            </a:r>
            <a:r>
              <a:rPr lang="en-US" dirty="0" err="1"/>
              <a:t>Mankoff</a:t>
            </a:r>
            <a:r>
              <a:rPr lang="en-US" dirty="0"/>
              <a:t> &amp; Nikola </a:t>
            </a:r>
            <a:r>
              <a:rPr lang="en-US" dirty="0" err="1"/>
              <a:t>Banovic</a:t>
            </a:r>
            <a:endParaRPr lang="en-US" dirty="0"/>
          </a:p>
        </p:txBody>
      </p:sp>
      <p:sp>
        <p:nvSpPr>
          <p:cNvPr id="5" name="Text Placeholder 4"/>
          <p:cNvSpPr>
            <a:spLocks noGrp="1"/>
          </p:cNvSpPr>
          <p:nvPr>
            <p:ph type="body" sz="quarter" idx="11"/>
          </p:nvPr>
        </p:nvSpPr>
        <p:spPr/>
        <p:txBody>
          <a:bodyPr/>
          <a:lstStyle/>
          <a:p>
            <a:r>
              <a:rPr lang="en-US" dirty="0"/>
              <a:t>The Data Pipeline; HCII; Spring 2017</a:t>
            </a:r>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 of sampling error</a:t>
            </a:r>
            <a:endParaRPr lang="en-US" dirty="0"/>
          </a:p>
        </p:txBody>
      </p:sp>
      <p:sp>
        <p:nvSpPr>
          <p:cNvPr id="3" name="Content Placeholder 2"/>
          <p:cNvSpPr>
            <a:spLocks noGrp="1"/>
          </p:cNvSpPr>
          <p:nvPr>
            <p:ph idx="1"/>
          </p:nvPr>
        </p:nvSpPr>
        <p:spPr/>
        <p:txBody>
          <a:bodyPr/>
          <a:lstStyle/>
          <a:p>
            <a:pPr marL="0" indent="0">
              <a:buNone/>
            </a:pPr>
            <a:r>
              <a:rPr lang="en-US" dirty="0" smtClean="0"/>
              <a:t>‘Random’ sampling error</a:t>
            </a:r>
          </a:p>
          <a:p>
            <a:pPr lvl="1"/>
            <a:r>
              <a:rPr lang="en-US" dirty="0" smtClean="0"/>
              <a:t>Generally </a:t>
            </a:r>
            <a:r>
              <a:rPr lang="en-US" dirty="0"/>
              <a:t>decreases as the sample size increases (but not proportionally</a:t>
            </a:r>
            <a:r>
              <a:rPr lang="en-US" dirty="0" smtClean="0"/>
              <a:t>)</a:t>
            </a:r>
          </a:p>
          <a:p>
            <a:pPr lvl="1"/>
            <a:r>
              <a:rPr lang="en-US" dirty="0" smtClean="0"/>
              <a:t>Depends </a:t>
            </a:r>
            <a:r>
              <a:rPr lang="en-US" dirty="0"/>
              <a:t>on the </a:t>
            </a:r>
            <a:r>
              <a:rPr lang="en-US" i="1" dirty="0"/>
              <a:t>variability of the characteristic of interest </a:t>
            </a:r>
            <a:r>
              <a:rPr lang="en-US" dirty="0"/>
              <a:t>in the </a:t>
            </a:r>
            <a:r>
              <a:rPr lang="en-US" dirty="0" smtClean="0"/>
              <a:t/>
            </a:r>
            <a:br>
              <a:rPr lang="en-US" dirty="0" smtClean="0"/>
            </a:br>
            <a:r>
              <a:rPr lang="en-US" dirty="0" smtClean="0"/>
              <a:t>population</a:t>
            </a:r>
          </a:p>
          <a:p>
            <a:pPr marL="0" indent="0">
              <a:buNone/>
            </a:pPr>
            <a:r>
              <a:rPr lang="en-US" dirty="0" smtClean="0"/>
              <a:t>‘Systematic Bias’ in sampling</a:t>
            </a:r>
          </a:p>
          <a:p>
            <a:pPr lvl="1"/>
            <a:r>
              <a:rPr lang="en-US" i="1" dirty="0"/>
              <a:t>Does not </a:t>
            </a:r>
            <a:r>
              <a:rPr lang="en-US" dirty="0"/>
              <a:t>decrease as the sample size increases (but not proportionally)</a:t>
            </a:r>
          </a:p>
          <a:p>
            <a:pPr lvl="1"/>
            <a:r>
              <a:rPr lang="en-US" dirty="0"/>
              <a:t>Depends on </a:t>
            </a:r>
            <a:r>
              <a:rPr lang="en-US" i="1" dirty="0"/>
              <a:t>assumptions made by the experimenter </a:t>
            </a:r>
            <a:r>
              <a:rPr lang="en-US" dirty="0"/>
              <a:t>about the population</a:t>
            </a:r>
            <a:endParaRPr lang="en-US" i="1" dirty="0"/>
          </a:p>
          <a:p>
            <a:pPr marL="0" indent="0">
              <a:buNone/>
            </a:pP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0421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2784711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17</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661515"/>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Understand the difference between random sampling errors and systematic bias</a:t>
            </a:r>
          </a:p>
          <a:p>
            <a:pPr marL="320675" indent="-320675" defTabSz="852488">
              <a:spcBef>
                <a:spcPct val="25000"/>
              </a:spcBef>
              <a:buSzPct val="80000"/>
            </a:pPr>
            <a:r>
              <a:rPr lang="en-US" sz="2800" dirty="0" smtClean="0"/>
              <a:t>Explain some common causes of systematic bias and what to do </a:t>
            </a:r>
            <a:r>
              <a:rPr lang="en-US" sz="2800" smtClean="0"/>
              <a:t>about them</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marL="0" indent="0" eaLnBrk="1" hangingPunct="1">
              <a:buNone/>
            </a:pPr>
            <a:endParaRPr lang="en-US" b="1" i="1" dirty="0" smtClean="0">
              <a:latin typeface="Times New Roman" panose="02020603050405020304" pitchFamily="18" charset="0"/>
            </a:endParaRP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27484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60773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Selection Bias</a:t>
            </a: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980455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4117045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a:t>
            </a:r>
          </a:p>
          <a:p>
            <a:pPr marL="0" indent="0">
              <a:buNone/>
            </a:pPr>
            <a:r>
              <a:rPr lang="en-US" dirty="0" smtClean="0"/>
              <a:t>ESMs you are getting if you are part of the study</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207510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1067668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1158786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2300799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396335"/>
          </a:xfrm>
          <a:prstGeom prst="rect">
            <a:avLst/>
          </a:prstGeom>
          <a:solidFill>
            <a:srgbClr val="F0F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21668"/>
          <a:stretch/>
        </p:blipFill>
        <p:spPr>
          <a:xfrm>
            <a:off x="2577637" y="-76246"/>
            <a:ext cx="6594231" cy="5372019"/>
          </a:xfrm>
          <a:prstGeom prst="rect">
            <a:avLst/>
          </a:prstGeom>
        </p:spPr>
      </p:pic>
      <p:sp>
        <p:nvSpPr>
          <p:cNvPr id="2" name="Title 1"/>
          <p:cNvSpPr>
            <a:spLocks noGrp="1"/>
          </p:cNvSpPr>
          <p:nvPr>
            <p:ph type="title"/>
          </p:nvPr>
        </p:nvSpPr>
        <p:spPr>
          <a:xfrm>
            <a:off x="954132" y="310162"/>
            <a:ext cx="7697499" cy="990107"/>
          </a:xfrm>
        </p:spPr>
        <p:txBody>
          <a:bodyPr/>
          <a:lstStyle/>
          <a:p>
            <a:r>
              <a:rPr lang="en-US" dirty="0" smtClean="0"/>
              <a:t>Modern Day Equivalent: </a:t>
            </a:r>
            <a:r>
              <a:rPr lang="en-US" dirty="0" smtClean="0"/>
              <a:t> Trump </a:t>
            </a:r>
            <a:r>
              <a:rPr lang="en-US" dirty="0" smtClean="0"/>
              <a:t>vs Clinton</a:t>
            </a:r>
            <a:endParaRPr lang="en-US" dirty="0"/>
          </a:p>
        </p:txBody>
      </p:sp>
      <p:sp>
        <p:nvSpPr>
          <p:cNvPr id="3" name="Content Placeholder 2"/>
          <p:cNvSpPr>
            <a:spLocks noGrp="1"/>
          </p:cNvSpPr>
          <p:nvPr>
            <p:ph idx="1"/>
          </p:nvPr>
        </p:nvSpPr>
        <p:spPr>
          <a:xfrm>
            <a:off x="338078" y="1871567"/>
            <a:ext cx="8678004" cy="342038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Systematic polling error: Election forecasts depend on state-by-state polls. They were all off in the same direction (4-6 points in </a:t>
            </a:r>
            <a:r>
              <a:rPr lang="en-US" dirty="0" err="1" smtClean="0"/>
              <a:t>midwest</a:t>
            </a:r>
            <a:r>
              <a:rPr lang="en-US" dirty="0" smtClean="0"/>
              <a:t>/rust belt states) Why?</a:t>
            </a:r>
          </a:p>
          <a:p>
            <a:pPr defTabSz="914400">
              <a:spcAft>
                <a:spcPts val="0"/>
              </a:spcAft>
              <a:buClrTx/>
              <a:defRPr/>
            </a:pPr>
            <a:r>
              <a:rPr lang="en-US" dirty="0" smtClean="0"/>
              <a:t>A sample bias in one state is probably present in others too</a:t>
            </a:r>
          </a:p>
          <a:p>
            <a:pPr defTabSz="914400">
              <a:spcAft>
                <a:spcPts val="0"/>
              </a:spcAft>
              <a:buClrTx/>
              <a:defRPr/>
            </a:pPr>
            <a:r>
              <a:rPr lang="en-US" dirty="0" smtClean="0"/>
              <a:t>Also for multiple polls in same state</a:t>
            </a:r>
          </a:p>
          <a:p>
            <a:pPr defTabSz="914400">
              <a:spcAft>
                <a:spcPts val="0"/>
              </a:spcAft>
              <a:buClrTx/>
              <a:defRPr/>
            </a:pPr>
            <a:r>
              <a:rPr lang="en-US" dirty="0" smtClean="0"/>
              <a:t>Simpson’s paradox</a:t>
            </a:r>
          </a:p>
          <a:p>
            <a:pPr defTabSz="914400">
              <a:spcAft>
                <a:spcPts val="0"/>
              </a:spcAft>
              <a:buClrTx/>
              <a:defRPr/>
            </a:pPr>
            <a:r>
              <a:rPr lang="en-US" dirty="0" smtClean="0"/>
              <a:t>Undecided broke for Trump </a:t>
            </a:r>
          </a:p>
          <a:p>
            <a:pPr marL="0" indent="0" defTabSz="914400">
              <a:spcAft>
                <a:spcPts val="0"/>
              </a:spcAft>
              <a:buClrTx/>
              <a:buNone/>
              <a:defRPr/>
            </a:pPr>
            <a:r>
              <a:rPr lang="en-US" dirty="0" smtClean="0"/>
              <a:t>People read 70% as “will win’</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
        <p:nvSpPr>
          <p:cNvPr id="8" name="Rectangle 7"/>
          <p:cNvSpPr/>
          <p:nvPr/>
        </p:nvSpPr>
        <p:spPr>
          <a:xfrm>
            <a:off x="-1" y="5577461"/>
            <a:ext cx="9016083" cy="923330"/>
          </a:xfrm>
          <a:prstGeom prst="rect">
            <a:avLst/>
          </a:prstGeom>
        </p:spPr>
        <p:txBody>
          <a:bodyPr wrap="square">
            <a:spAutoFit/>
          </a:bodyPr>
          <a:lstStyle/>
          <a:p>
            <a:r>
              <a:rPr lang="en-US" dirty="0">
                <a:hlinkClick r:id="rId4"/>
              </a:rPr>
              <a:t>http://fivethirtyeight.com/features/why-fivethirtyeight-gave-trump-a-better-chance-than-almost-anyone-else</a:t>
            </a:r>
            <a:r>
              <a:rPr lang="en-US" dirty="0" smtClean="0">
                <a:hlinkClick r:id="rId4"/>
              </a:rPr>
              <a:t>/</a:t>
            </a:r>
            <a:endParaRPr lang="en-US" dirty="0" smtClean="0"/>
          </a:p>
          <a:p>
            <a:r>
              <a:rPr lang="en-US" dirty="0"/>
              <a:t>https://</a:t>
            </a:r>
            <a:r>
              <a:rPr lang="en-US" dirty="0" err="1"/>
              <a:t>fivethirtyeight.com</a:t>
            </a:r>
            <a:r>
              <a:rPr lang="en-US" dirty="0"/>
              <a:t>/features/</a:t>
            </a:r>
            <a:r>
              <a:rPr lang="en-US" dirty="0" err="1"/>
              <a:t>ohio</a:t>
            </a:r>
            <a:r>
              <a:rPr lang="en-US" dirty="0"/>
              <a:t>-was-a-bellwether-after-all/</a:t>
            </a:r>
          </a:p>
        </p:txBody>
      </p:sp>
    </p:spTree>
    <p:extLst>
      <p:ext uri="{BB962C8B-B14F-4D97-AF65-F5344CB8AC3E}">
        <p14:creationId xmlns:p14="http://schemas.microsoft.com/office/powerpoint/2010/main" val="1942199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Data sampling issues</a:t>
            </a:r>
          </a:p>
          <a:p>
            <a:pPr lvl="1"/>
            <a:r>
              <a:rPr lang="en-US" dirty="0" smtClean="0"/>
              <a:t>Understand terms: Population, Sample, Random Sampling Error, Bias</a:t>
            </a:r>
          </a:p>
          <a:p>
            <a:pPr lvl="1"/>
            <a:r>
              <a:rPr lang="en-US" dirty="0" smtClean="0"/>
              <a:t>Understand </a:t>
            </a:r>
            <a:r>
              <a:rPr lang="en-US" dirty="0"/>
              <a:t>what makes a good </a:t>
            </a:r>
            <a:r>
              <a:rPr lang="en-US" dirty="0" smtClean="0"/>
              <a:t>sample</a:t>
            </a:r>
          </a:p>
          <a:p>
            <a:pPr lvl="1"/>
            <a:r>
              <a:rPr lang="en-US" dirty="0" smtClean="0"/>
              <a:t>Understand types of Bias</a:t>
            </a:r>
          </a:p>
          <a:p>
            <a:pPr lvl="2"/>
            <a:r>
              <a:rPr lang="en-US" dirty="0"/>
              <a:t>Random Bias</a:t>
            </a:r>
            <a:r>
              <a:rPr lang="en-US" dirty="0" smtClean="0"/>
              <a:t>, Systematic </a:t>
            </a:r>
            <a:r>
              <a:rPr lang="en-US" dirty="0"/>
              <a:t>Bias, Selection </a:t>
            </a:r>
            <a:r>
              <a:rPr lang="en-US" dirty="0" smtClean="0"/>
              <a:t>Bias, Non-response Bias</a:t>
            </a:r>
            <a:endParaRPr lang="en-US" dirty="0"/>
          </a:p>
          <a:p>
            <a:pPr lvl="1"/>
            <a:r>
              <a:rPr lang="en-US" dirty="0" smtClean="0"/>
              <a:t>Understand how changing population size affects different types of Bias</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96611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Based on </a:t>
            </a:r>
            <a:r>
              <a:rPr lang="en-US" dirty="0" err="1" smtClean="0"/>
              <a:t>std</a:t>
            </a:r>
            <a:r>
              <a:rPr lang="en-US" dirty="0" smtClean="0"/>
              <a:t> deviation of sample AND size of sample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graphicFrame>
        <p:nvGraphicFramePr>
          <p:cNvPr id="7" name="Chart 6"/>
          <p:cNvGraphicFramePr/>
          <p:nvPr>
            <p:extLst>
              <p:ext uri="{D42A27DB-BD31-4B8C-83A1-F6EECF244321}">
                <p14:modId xmlns:p14="http://schemas.microsoft.com/office/powerpoint/2010/main" val="60859467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977866288"/>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9" name="Right Arrow 8"/>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1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7" name="Picture 6" descr="Screen Shot 2014-01-22 at 1.14.06 PM.pn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4588"/>
          <a:stretch/>
        </p:blipFill>
        <p:spPr>
          <a:xfrm>
            <a:off x="3950591" y="4753429"/>
            <a:ext cx="5399753" cy="2104571"/>
          </a:xfrm>
          <a:prstGeom prst="rect">
            <a:avLst/>
          </a:prstGeom>
        </p:spPr>
      </p:pic>
    </p:spTree>
    <p:extLst>
      <p:ext uri="{BB962C8B-B14F-4D97-AF65-F5344CB8AC3E}">
        <p14:creationId xmlns:p14="http://schemas.microsoft.com/office/powerpoint/2010/main" val="208229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15188</TotalTime>
  <Words>2275</Words>
  <Application>Microsoft Macintosh PowerPoint</Application>
  <PresentationFormat>On-screen Show (4:3)</PresentationFormat>
  <Paragraphs>262</Paragraphs>
  <Slides>38</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Copperplate</vt:lpstr>
      <vt:lpstr>Helvetica</vt:lpstr>
      <vt:lpstr>Times New Roman</vt:lpstr>
      <vt:lpstr>Wingdings</vt:lpstr>
      <vt:lpstr>Arial</vt:lpstr>
      <vt:lpstr>Office Theme</vt:lpstr>
      <vt:lpstr>PowerPoint Presentation</vt:lpstr>
      <vt:lpstr>Goals</vt:lpstr>
      <vt:lpstr>Theory: The Data you Want and the Data you Get</vt:lpstr>
      <vt:lpstr>Where do we sample from?</vt:lpstr>
      <vt:lpstr>Where do we sample from?</vt:lpstr>
      <vt:lpstr>Independent Samples (infinite)</vt:lpstr>
      <vt:lpstr>‘Random’ Sampling Error</vt:lpstr>
      <vt:lpstr>What Makes a Good Sample?</vt:lpstr>
      <vt:lpstr>Example:  Medical Treatment Studies</vt:lpstr>
      <vt:lpstr>Two kinds of sampling error</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lpstr>Modern Day Equivalent:  Trump vs Clinton</vt:lpstr>
      <vt:lpstr>Summary</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356</cp:revision>
  <dcterms:created xsi:type="dcterms:W3CDTF">2013-10-07T16:54:34Z</dcterms:created>
  <dcterms:modified xsi:type="dcterms:W3CDTF">2017-01-27T02:43:56Z</dcterms:modified>
</cp:coreProperties>
</file>