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8" r:id="rId2"/>
    <p:sldId id="649" r:id="rId3"/>
    <p:sldId id="650" r:id="rId4"/>
    <p:sldId id="596" r:id="rId5"/>
    <p:sldId id="633" r:id="rId6"/>
    <p:sldId id="634" r:id="rId7"/>
    <p:sldId id="635" r:id="rId8"/>
    <p:sldId id="636" r:id="rId9"/>
    <p:sldId id="637" r:id="rId10"/>
    <p:sldId id="639" r:id="rId11"/>
    <p:sldId id="638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30" r:id="rId37"/>
    <p:sldId id="631" r:id="rId38"/>
    <p:sldId id="516" r:id="rId39"/>
    <p:sldId id="551" r:id="rId40"/>
    <p:sldId id="553" r:id="rId41"/>
    <p:sldId id="554" r:id="rId42"/>
    <p:sldId id="555" r:id="rId43"/>
    <p:sldId id="560" r:id="rId44"/>
    <p:sldId id="556" r:id="rId45"/>
    <p:sldId id="562" r:id="rId46"/>
    <p:sldId id="564" r:id="rId47"/>
    <p:sldId id="563" r:id="rId48"/>
    <p:sldId id="569" r:id="rId49"/>
    <p:sldId id="566" r:id="rId50"/>
    <p:sldId id="570" r:id="rId51"/>
    <p:sldId id="557" r:id="rId52"/>
    <p:sldId id="559" r:id="rId53"/>
    <p:sldId id="561" r:id="rId54"/>
    <p:sldId id="517" r:id="rId55"/>
    <p:sldId id="571" r:id="rId56"/>
    <p:sldId id="640" r:id="rId57"/>
    <p:sldId id="641" r:id="rId58"/>
    <p:sldId id="577" r:id="rId59"/>
    <p:sldId id="578" r:id="rId60"/>
    <p:sldId id="579" r:id="rId61"/>
    <p:sldId id="580" r:id="rId62"/>
    <p:sldId id="581" r:id="rId63"/>
    <p:sldId id="582" r:id="rId64"/>
    <p:sldId id="572" r:id="rId65"/>
    <p:sldId id="642" r:id="rId66"/>
    <p:sldId id="643" r:id="rId67"/>
    <p:sldId id="644" r:id="rId68"/>
    <p:sldId id="645" r:id="rId69"/>
    <p:sldId id="519" r:id="rId70"/>
    <p:sldId id="583" r:id="rId71"/>
    <p:sldId id="584" r:id="rId72"/>
    <p:sldId id="586" r:id="rId73"/>
    <p:sldId id="532" r:id="rId74"/>
    <p:sldId id="585" r:id="rId75"/>
    <p:sldId id="541" r:id="rId76"/>
    <p:sldId id="542" r:id="rId77"/>
    <p:sldId id="588" r:id="rId78"/>
    <p:sldId id="587" r:id="rId79"/>
    <p:sldId id="589" r:id="rId80"/>
    <p:sldId id="544" r:id="rId81"/>
    <p:sldId id="591" r:id="rId82"/>
    <p:sldId id="590" r:id="rId83"/>
    <p:sldId id="547" r:id="rId84"/>
    <p:sldId id="646" r:id="rId85"/>
    <p:sldId id="647" r:id="rId86"/>
    <p:sldId id="648" r:id="rId87"/>
    <p:sldId id="548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16" autoAdjust="0"/>
    <p:restoredTop sz="92969" autoAdjust="0"/>
  </p:normalViewPr>
  <p:slideViewPr>
    <p:cSldViewPr snapToGrid="0" snapToObjects="1">
      <p:cViewPr varScale="1">
        <p:scale>
          <a:sx n="63" d="100"/>
          <a:sy n="63" d="100"/>
        </p:scale>
        <p:origin x="1504" y="18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 move this </a:t>
            </a:r>
            <a:r>
              <a:rPr lang="en-US" dirty="0" err="1" smtClean="0"/>
              <a:t>url</a:t>
            </a:r>
            <a:r>
              <a:rPr lang="en-US" dirty="0" smtClean="0"/>
              <a:t> / </a:t>
            </a:r>
            <a:r>
              <a:rPr lang="en-US" dirty="0" err="1" smtClean="0"/>
              <a:t>viz</a:t>
            </a:r>
            <a:r>
              <a:rPr lang="en-US" dirty="0" smtClean="0"/>
              <a:t> to the next deck… also need a </a:t>
            </a:r>
            <a:r>
              <a:rPr lang="en-US" smtClean="0"/>
              <a:t>better intro…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72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what part</a:t>
            </a:r>
            <a:r>
              <a:rPr lang="en-US" baseline="0" dirty="0" smtClean="0"/>
              <a:t> of your data? Ideally the optimization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5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78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79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Kappa accounts for skew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6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86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7060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lvl="1"/>
            <a:r>
              <a:rPr lang="en-US" i="1" dirty="0" smtClean="0"/>
              <a:t>Know the capabilities and limitations of algorithms</a:t>
            </a:r>
          </a:p>
          <a:p>
            <a:pPr lvl="1"/>
            <a:r>
              <a:rPr lang="en-US" i="1" dirty="0" smtClean="0"/>
              <a:t>Generate hypotheses from the data</a:t>
            </a:r>
          </a:p>
          <a:p>
            <a:pPr lvl="1"/>
            <a:r>
              <a:rPr lang="en-US" i="1" dirty="0" smtClean="0"/>
              <a:t>Conduct careful error analysis when things go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 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 Explain what regularization is and why it is useful.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are the benefits and drawbacks of specific methods, such as ridge regression and LASSO?     </a:t>
            </a:r>
            <a:endParaRPr lang="en-US" sz="1400" dirty="0" smtClean="0"/>
          </a:p>
          <a:p>
            <a:r>
              <a:rPr lang="en-US" sz="1400" dirty="0" smtClean="0"/>
              <a:t>Explain </a:t>
            </a:r>
            <a:r>
              <a:rPr lang="en-US" sz="1400" dirty="0"/>
              <a:t>what a local optimum is and why it is important in a specific context, such as k-means clustering.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are specific ways for determining if you have a local optimum problem? What can be done to avoid local optima?    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Assume you need to generate a predictive model of a quantitative outcome variable using multiple regression. Explain how you intend to validate this model.    </a:t>
            </a:r>
            <a:endParaRPr lang="en-US" sz="1400" dirty="0" smtClean="0"/>
          </a:p>
          <a:p>
            <a:r>
              <a:rPr lang="en-US" sz="1400" dirty="0" smtClean="0"/>
              <a:t>Explain </a:t>
            </a:r>
            <a:r>
              <a:rPr lang="en-US" sz="1400" dirty="0"/>
              <a:t>what precision and recall are. How do they relate to the ROC curve?     </a:t>
            </a:r>
            <a:endParaRPr lang="en-US" sz="1400" dirty="0" smtClean="0"/>
          </a:p>
          <a:p>
            <a:r>
              <a:rPr lang="en-US" sz="1400" dirty="0" smtClean="0"/>
              <a:t>Explain </a:t>
            </a:r>
            <a:r>
              <a:rPr lang="en-US" sz="1400" dirty="0"/>
              <a:t>what a long tailed distribution is and provide three examples of relevant phenomena that have long tails. Why are they important in classification and prediction problems?    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is latent semantic indexing? What is it used for? What are the specific limitations of the method?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51404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en-US" sz="1600" dirty="0"/>
              <a:t>What is the Central Limit Theorem? Explain it. Why is it important? When does it fail to hold?     </a:t>
            </a:r>
            <a:endParaRPr lang="en-US" sz="1600" dirty="0" smtClean="0"/>
          </a:p>
          <a:p>
            <a:r>
              <a:rPr lang="en-US" sz="1600" dirty="0" smtClean="0"/>
              <a:t>What </a:t>
            </a:r>
            <a:r>
              <a:rPr lang="en-US" sz="1600" dirty="0"/>
              <a:t>is statistical power?     Explain what resampling methods are and why they are useful. Also explain their limitations.     </a:t>
            </a:r>
            <a:endParaRPr lang="en-US" sz="1600" dirty="0" smtClean="0"/>
          </a:p>
          <a:p>
            <a:r>
              <a:rPr lang="en-US" sz="1600" dirty="0" smtClean="0"/>
              <a:t>Explain </a:t>
            </a:r>
            <a:r>
              <a:rPr lang="en-US" sz="1600" dirty="0"/>
              <a:t>the differences between artificial neural networks with </a:t>
            </a:r>
            <a:r>
              <a:rPr lang="en-US" sz="1600" dirty="0" err="1"/>
              <a:t>softmax</a:t>
            </a:r>
            <a:r>
              <a:rPr lang="en-US" sz="1600" dirty="0"/>
              <a:t> activation, logistic regression, and the maximum entropy classifier.     </a:t>
            </a:r>
            <a:endParaRPr lang="en-US" sz="1600" dirty="0" smtClean="0"/>
          </a:p>
          <a:p>
            <a:r>
              <a:rPr lang="en-US" sz="1600" dirty="0" smtClean="0"/>
              <a:t>Explain </a:t>
            </a:r>
            <a:r>
              <a:rPr lang="en-US" sz="1600" dirty="0"/>
              <a:t>selection bias (with regards to a dataset, not variable selection). Why is it important? How can data management procedures such as missing data handling make it worse?     </a:t>
            </a:r>
            <a:endParaRPr lang="en-US" sz="1600" dirty="0" smtClean="0"/>
          </a:p>
          <a:p>
            <a:r>
              <a:rPr lang="en-US" sz="1600" dirty="0" smtClean="0"/>
              <a:t>Provide </a:t>
            </a:r>
            <a:r>
              <a:rPr lang="en-US" sz="1600" dirty="0"/>
              <a:t>a simple example of how an experimental design can help     answer a question about behavior.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8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http://www.r2d3.us/visual-intro-to-machine-learning-part-1/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443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Won’t lead to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1818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9194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30843" y="2094927"/>
            <a:ext cx="939214" cy="2226891"/>
          </a:xfrm>
          <a:custGeom>
            <a:avLst/>
            <a:gdLst>
              <a:gd name="connsiteX0" fmla="*/ 675306 w 939214"/>
              <a:gd name="connsiteY0" fmla="*/ 0 h 2226891"/>
              <a:gd name="connsiteX1" fmla="*/ 81513 w 939214"/>
              <a:gd name="connsiteY1" fmla="*/ 725802 h 2226891"/>
              <a:gd name="connsiteX2" fmla="*/ 98008 w 939214"/>
              <a:gd name="connsiteY2" fmla="*/ 1814504 h 2226891"/>
              <a:gd name="connsiteX3" fmla="*/ 939214 w 93921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214" h="2226891">
                <a:moveTo>
                  <a:pt x="675306" y="0"/>
                </a:moveTo>
                <a:cubicBezTo>
                  <a:pt x="426517" y="211692"/>
                  <a:pt x="177729" y="423385"/>
                  <a:pt x="81513" y="725802"/>
                </a:cubicBezTo>
                <a:cubicBezTo>
                  <a:pt x="-14703" y="1028219"/>
                  <a:pt x="-44942" y="1564323"/>
                  <a:pt x="98008" y="1814504"/>
                </a:cubicBezTo>
                <a:cubicBezTo>
                  <a:pt x="240958" y="2064685"/>
                  <a:pt x="939214" y="2226891"/>
                  <a:pt x="939214" y="22268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0316" y="4698208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451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09506" y="2672269"/>
            <a:ext cx="1716183" cy="1402117"/>
          </a:xfrm>
          <a:custGeom>
            <a:avLst/>
            <a:gdLst>
              <a:gd name="connsiteX0" fmla="*/ 479115 w 1716183"/>
              <a:gd name="connsiteY0" fmla="*/ 0 h 1402117"/>
              <a:gd name="connsiteX1" fmla="*/ 66758 w 1716183"/>
              <a:gd name="connsiteY1" fmla="*/ 725802 h 1402117"/>
              <a:gd name="connsiteX2" fmla="*/ 1716183 w 1716183"/>
              <a:gd name="connsiteY2" fmla="*/ 1402117 h 140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183" h="1402117">
                <a:moveTo>
                  <a:pt x="479115" y="0"/>
                </a:moveTo>
                <a:cubicBezTo>
                  <a:pt x="169847" y="246058"/>
                  <a:pt x="-139420" y="492116"/>
                  <a:pt x="66758" y="725802"/>
                </a:cubicBezTo>
                <a:cubicBezTo>
                  <a:pt x="272936" y="959488"/>
                  <a:pt x="1716183" y="1402117"/>
                  <a:pt x="1716183" y="14021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316" y="4698208"/>
            <a:ext cx="40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this for training. Produces a classifier.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8538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430804" y="3381575"/>
            <a:ext cx="2754540" cy="692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316" y="4698208"/>
            <a:ext cx="660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Eventually you will run the classifier on ‘real world’ (unlabeled) data.</a:t>
            </a:r>
            <a:br>
              <a:rPr lang="en-US" dirty="0" smtClean="0"/>
            </a:br>
            <a:r>
              <a:rPr lang="en-US" dirty="0" smtClean="0"/>
              <a:t>But to know how well it works, you need to run it on data.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8" y="2896280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i="1" dirty="0" smtClean="0"/>
              <a:t>Different approaches fit different data better or worse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9590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31" y="2291935"/>
            <a:ext cx="641011" cy="5746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19" y="2146109"/>
            <a:ext cx="592581" cy="720525"/>
          </a:xfrm>
          <a:prstGeom prst="rect">
            <a:avLst/>
          </a:prstGeom>
        </p:spPr>
      </p:pic>
      <p:sp>
        <p:nvSpPr>
          <p:cNvPr id="29" name="Left Brace 28"/>
          <p:cNvSpPr/>
          <p:nvPr/>
        </p:nvSpPr>
        <p:spPr>
          <a:xfrm rot="16200000">
            <a:off x="5580798" y="-473958"/>
            <a:ext cx="356206" cy="4941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Accuracy2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178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286000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38" y="1818640"/>
            <a:ext cx="592581" cy="720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407299" y="647580"/>
            <a:ext cx="356206" cy="3232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808055" y="1750027"/>
            <a:ext cx="325774" cy="5238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023735" y="-190788"/>
            <a:ext cx="356206" cy="44359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Accuracy3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0041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0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2" y="1828798"/>
            <a:ext cx="592581" cy="72052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4586258" y="700058"/>
            <a:ext cx="276286" cy="30479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048383" y="1489426"/>
            <a:ext cx="346047" cy="1024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60161" y="112037"/>
            <a:ext cx="376479" cy="38100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4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Accuracy4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9914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11" y="2286000"/>
            <a:ext cx="641011" cy="574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28800"/>
            <a:ext cx="592581" cy="720525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16200000">
            <a:off x="4891058" y="700058"/>
            <a:ext cx="352486" cy="3124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3383942" y="1174140"/>
            <a:ext cx="284529" cy="16343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410937" y="391134"/>
            <a:ext cx="360728" cy="32766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for all folds</a:t>
            </a: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Average </a:t>
            </a:r>
            <a:r>
              <a:rPr lang="en-US" dirty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680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" y="3822671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7" y="4397370"/>
            <a:ext cx="592581" cy="72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8" y="3905146"/>
            <a:ext cx="641011" cy="574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8" y="4479845"/>
            <a:ext cx="592581" cy="72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4" y="3991566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4" y="4566265"/>
            <a:ext cx="592581" cy="72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0" y="4077986"/>
            <a:ext cx="641011" cy="574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20" y="4652685"/>
            <a:ext cx="592581" cy="72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1" y="4143010"/>
            <a:ext cx="641011" cy="574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301" y="4717709"/>
            <a:ext cx="592581" cy="72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52" y="4225485"/>
            <a:ext cx="641011" cy="574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82" y="4800184"/>
            <a:ext cx="592581" cy="72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68" y="4311905"/>
            <a:ext cx="641011" cy="5746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398" y="4886604"/>
            <a:ext cx="592581" cy="72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84" y="4398325"/>
            <a:ext cx="641011" cy="574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4" y="4973024"/>
            <a:ext cx="592581" cy="72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76" y="4500285"/>
            <a:ext cx="641011" cy="574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06" y="5074984"/>
            <a:ext cx="592581" cy="72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7" y="4582760"/>
            <a:ext cx="641011" cy="5746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87" y="5157459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more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405848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011"/>
              </p:ext>
            </p:extLst>
          </p:nvPr>
        </p:nvGraphicFramePr>
        <p:xfrm>
          <a:off x="1358370" y="40922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97" y="4934795"/>
            <a:ext cx="641011" cy="574699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4228269" y="1593223"/>
            <a:ext cx="356206" cy="6096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48" y="1219200"/>
            <a:ext cx="7440614" cy="4495800"/>
            <a:chOff x="480" y="624"/>
            <a:chExt cx="4687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687" cy="2832"/>
              <a:chOff x="480" y="624"/>
              <a:chExt cx="4687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97" y="1200"/>
                <a:ext cx="4670" cy="2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 dirty="0"/>
                  <a:t>If you are not satisfied with the </a:t>
                </a:r>
              </a:p>
              <a:p>
                <a:pPr algn="ctr"/>
                <a:r>
                  <a:rPr lang="en-US" sz="3600" dirty="0"/>
                  <a:t>performance you get,</a:t>
                </a:r>
              </a:p>
              <a:p>
                <a:pPr algn="ctr"/>
                <a:r>
                  <a:rPr lang="en-US" sz="3600" dirty="0"/>
                  <a:t>then you should try to determine </a:t>
                </a:r>
              </a:p>
              <a:p>
                <a:pPr algn="ctr"/>
                <a:r>
                  <a:rPr lang="en-US" sz="3600" dirty="0"/>
                  <a:t>what went wrong</a:t>
                </a:r>
                <a:r>
                  <a:rPr lang="en-US" sz="3600" dirty="0" smtClean="0"/>
                  <a:t>, </a:t>
                </a:r>
                <a:endParaRPr lang="en-US" sz="3600" dirty="0"/>
              </a:p>
              <a:p>
                <a:pPr algn="ctr"/>
                <a:r>
                  <a:rPr lang="en-US" sz="3600" dirty="0"/>
                  <a:t>and then evaluate a different model </a:t>
                </a:r>
              </a:p>
              <a:p>
                <a:pPr algn="ctr"/>
                <a:r>
                  <a:rPr lang="en-US" sz="3600" dirty="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takes to long for this to work well!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Also may not be comprehensive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 </a:t>
            </a:r>
            <a:r>
              <a:rPr lang="en-US" dirty="0" smtClean="0">
                <a:latin typeface="Arial" charset="0"/>
              </a:rPr>
              <a:t>ML depends on </a:t>
            </a:r>
            <a:r>
              <a:rPr lang="en-US" i="1" dirty="0" smtClean="0">
                <a:latin typeface="Arial" charset="0"/>
              </a:rPr>
              <a:t>labels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i="1" dirty="0" smtClean="0">
                <a:latin typeface="Arial" charset="0"/>
              </a:rPr>
              <a:t>features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Labels typically expensive to acquire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Features key to success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assessing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 [limited value]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Precision = TP / (TP + FP) = 90/(90+15) = 88%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Recall = TP / (TP + FN) = 90/(90+12) = 86%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F-Score = 2 * (Precision * Recall)   = 87%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                      (Precision + Recall</a:t>
            </a:r>
            <a:r>
              <a:rPr lang="en-US" dirty="0" smtClean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Kappa = (observed acc.- expected acc.)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(1 - expected acc.)</a:t>
            </a:r>
          </a:p>
          <a:p>
            <a:pPr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Practices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12337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your data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Training set (for training your classifier)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Estimate performance on training set (10 fold cross)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 set is for reporting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All data is for producing a classifier to use in the real world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063"/>
              </p:ext>
            </p:extLst>
          </p:nvPr>
        </p:nvGraphicFramePr>
        <p:xfrm>
          <a:off x="1138571" y="5566597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0199" y="5834943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11370</TotalTime>
  <Words>3649</Words>
  <Application>Microsoft Macintosh PowerPoint</Application>
  <PresentationFormat>On-screen Show (4:3)</PresentationFormat>
  <Paragraphs>756</Paragraphs>
  <Slides>87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Calibri</vt:lpstr>
      <vt:lpstr>Copperplate</vt:lpstr>
      <vt:lpstr>Helvetica</vt:lpstr>
      <vt:lpstr>Impact</vt:lpstr>
      <vt:lpstr>ＭＳ Ｐゴシック</vt:lpstr>
      <vt:lpstr>Wingdings</vt:lpstr>
      <vt:lpstr>Office Theme</vt:lpstr>
      <vt:lpstr>Bitmap Image</vt:lpstr>
      <vt:lpstr>PowerPoint Presentation</vt:lpstr>
      <vt:lpstr>Things to consider adding</vt:lpstr>
      <vt:lpstr>More to add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Selecting algorithms</vt:lpstr>
      <vt:lpstr>Naïve Approach: When all you have is a hammer…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Learned Classifiers</vt:lpstr>
      <vt:lpstr>Learned Classifiers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Best Approach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Summary</vt:lpstr>
      <vt:lpstr>Metrics for assessing results</vt:lpstr>
      <vt:lpstr>Best Practices</vt:lpstr>
      <vt:lpstr>If you want to know more…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638</cp:revision>
  <dcterms:created xsi:type="dcterms:W3CDTF">2013-10-07T16:54:34Z</dcterms:created>
  <dcterms:modified xsi:type="dcterms:W3CDTF">2017-01-06T15:14:29Z</dcterms:modified>
</cp:coreProperties>
</file>