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301" r:id="rId3"/>
    <p:sldId id="330" r:id="rId4"/>
    <p:sldId id="334" r:id="rId5"/>
    <p:sldId id="337" r:id="rId6"/>
    <p:sldId id="339" r:id="rId7"/>
    <p:sldId id="340" r:id="rId8"/>
    <p:sldId id="341" r:id="rId9"/>
    <p:sldId id="342" r:id="rId10"/>
    <p:sldId id="331" r:id="rId11"/>
    <p:sldId id="332" r:id="rId12"/>
    <p:sldId id="32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443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85" autoAdjust="0"/>
    <p:restoredTop sz="96085" autoAdjust="0"/>
  </p:normalViewPr>
  <p:slideViewPr>
    <p:cSldViewPr snapToGrid="0" snapToObjects="1">
      <p:cViewPr varScale="1">
        <p:scale>
          <a:sx n="108" d="100"/>
          <a:sy n="108" d="100"/>
        </p:scale>
        <p:origin x="208" y="480"/>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2/15/17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2/15/17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 used the shell to develop our apps, to test in dev server, and to deploy to the </a:t>
            </a:r>
            <a:r>
              <a:rPr lang="en-US" dirty="0" err="1" smtClean="0"/>
              <a:t>Appspot</a:t>
            </a:r>
            <a:r>
              <a:rPr lang="en-US" dirty="0" smtClean="0"/>
              <a: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a:t>
            </a:fld>
            <a:endParaRPr lang="en-US"/>
          </a:p>
        </p:txBody>
      </p:sp>
    </p:spTree>
    <p:extLst>
      <p:ext uri="{BB962C8B-B14F-4D97-AF65-F5344CB8AC3E}">
        <p14:creationId xmlns:p14="http://schemas.microsoft.com/office/powerpoint/2010/main" val="1430744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were able to view your</a:t>
            </a:r>
            <a:r>
              <a:rPr lang="en-US" baseline="0" dirty="0" smtClean="0"/>
              <a:t> application on both. And public was able to see it on the app spot.</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a:t>
            </a:fld>
            <a:endParaRPr lang="en-US"/>
          </a:p>
        </p:txBody>
      </p:sp>
    </p:spTree>
    <p:extLst>
      <p:ext uri="{BB962C8B-B14F-4D97-AF65-F5344CB8AC3E}">
        <p14:creationId xmlns:p14="http://schemas.microsoft.com/office/powerpoint/2010/main" val="2141990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we introduced your phone,</a:t>
            </a:r>
            <a:r>
              <a:rPr lang="en-US" baseline="0" dirty="0" smtClean="0"/>
              <a:t> which communicated with </a:t>
            </a:r>
            <a:r>
              <a:rPr lang="en-US" baseline="0" dirty="0" err="1" smtClean="0"/>
              <a:t>api.awareframework.com</a:t>
            </a:r>
            <a:r>
              <a:rPr lang="en-US" baseline="0" dirty="0" smtClean="0"/>
              <a:t> to move the data to your GCP database. This is where you are now.</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6</a:t>
            </a:fld>
            <a:endParaRPr lang="en-US"/>
          </a:p>
        </p:txBody>
      </p:sp>
    </p:spTree>
    <p:extLst>
      <p:ext uri="{BB962C8B-B14F-4D97-AF65-F5344CB8AC3E}">
        <p14:creationId xmlns:p14="http://schemas.microsoft.com/office/powerpoint/2010/main" val="1148670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goal is to create an application</a:t>
            </a:r>
            <a:r>
              <a:rPr lang="en-US" baseline="0" dirty="0" smtClean="0"/>
              <a:t> that uses the data from the DB.</a:t>
            </a:r>
          </a:p>
          <a:p>
            <a:endParaRPr lang="en-US" baseline="0" dirty="0" smtClean="0"/>
          </a:p>
          <a:p>
            <a:r>
              <a:rPr lang="en-US" baseline="0" dirty="0" smtClean="0"/>
              <a:t>You will still develop on your shell. However, you will not be able to view the app on your dev server! This is too difficult to configure and we will not ask you to do this.</a:t>
            </a:r>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24456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you will deploy directly to </a:t>
            </a:r>
            <a:r>
              <a:rPr lang="en-US" dirty="0" err="1" smtClean="0"/>
              <a:t>appspot</a:t>
            </a:r>
            <a:r>
              <a:rPr lang="en-US" dirty="0" smtClean="0"/>
              <a:t> and test there because </a:t>
            </a:r>
            <a:r>
              <a:rPr lang="en-US" dirty="0" err="1" smtClean="0"/>
              <a:t>appspot</a:t>
            </a:r>
            <a:r>
              <a:rPr lang="en-US" dirty="0" smtClean="0"/>
              <a:t> has</a:t>
            </a:r>
            <a:r>
              <a:rPr lang="en-US" baseline="0" dirty="0" smtClean="0"/>
              <a:t> an ability to access the DB.</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1098634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will use GCP logging services (that</a:t>
            </a:r>
            <a:r>
              <a:rPr lang="en-US" baseline="0" dirty="0" smtClean="0"/>
              <a:t> you already tried in Byte 1</a:t>
            </a:r>
            <a:r>
              <a:rPr lang="en-US" dirty="0" smtClean="0"/>
              <a:t>) to debug</a:t>
            </a:r>
            <a:r>
              <a:rPr lang="en-US" baseline="0" dirty="0" smtClean="0"/>
              <a:t> your application.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98224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Otherwise just click on authorize apps and add your Application ID.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1484480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2/15/17</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12192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5181600" y="2514600"/>
            <a:ext cx="3810000" cy="3733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7560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2/15/17</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2/15/17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22"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2/15/17</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2"/>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 id="2147483671" r:id="rId19"/>
  </p:sldLayoutIdLst>
  <p:timing>
    <p:tnLst>
      <p:par>
        <p:cT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latin typeface="Geneva" charset="0"/>
                <a:ea typeface="ＭＳ Ｐゴシック" charset="0"/>
                <a:cs typeface="ＭＳ Ｐゴシック" charset="0"/>
              </a:rPr>
              <a:t>Byte 3</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err="1" smtClean="0"/>
              <a:t>Mankoff</a:t>
            </a:r>
            <a:r>
              <a:rPr lang="en-US" dirty="0" smtClean="0"/>
              <a:t> &amp; Nikola Banovic</a:t>
            </a:r>
            <a:endParaRPr lang="en-US" dirty="0"/>
          </a:p>
        </p:txBody>
      </p:sp>
      <p:sp>
        <p:nvSpPr>
          <p:cNvPr id="5" name="Text Placeholder 4"/>
          <p:cNvSpPr>
            <a:spLocks noGrp="1"/>
          </p:cNvSpPr>
          <p:nvPr>
            <p:ph type="body" sz="quarter" idx="11"/>
          </p:nvPr>
        </p:nvSpPr>
        <p:spPr>
          <a:xfrm>
            <a:off x="925513" y="5372760"/>
            <a:ext cx="7250112" cy="539750"/>
          </a:xfrm>
        </p:spPr>
        <p:txBody>
          <a:bodyPr/>
          <a:lstStyle/>
          <a:p>
            <a:r>
              <a:rPr lang="en-US" dirty="0" smtClean="0"/>
              <a:t>The Data Pipeline; HCII; Spring 2017</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the database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
        <p:nvSpPr>
          <p:cNvPr id="8" name="Content Placeholder 7"/>
          <p:cNvSpPr>
            <a:spLocks noGrp="1"/>
          </p:cNvSpPr>
          <p:nvPr>
            <p:ph idx="1"/>
          </p:nvPr>
        </p:nvSpPr>
        <p:spPr/>
        <p:txBody>
          <a:bodyPr/>
          <a:lstStyle/>
          <a:p>
            <a:r>
              <a:rPr lang="en-US" dirty="0" smtClean="0"/>
              <a:t>You application needs access to DB!</a:t>
            </a:r>
          </a:p>
          <a:p>
            <a:r>
              <a:rPr lang="en-US" dirty="0" smtClean="0"/>
              <a:t>This is usually automatic, but I saw examples where it did not happen. You need to add your Application ID in your ”Access Control” if you do not see this:</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8909" y="4236164"/>
            <a:ext cx="5778500" cy="2171700"/>
          </a:xfrm>
          <a:prstGeom prst="rect">
            <a:avLst/>
          </a:prstGeom>
        </p:spPr>
      </p:pic>
    </p:spTree>
    <p:extLst>
      <p:ext uri="{BB962C8B-B14F-4D97-AF65-F5344CB8AC3E}">
        <p14:creationId xmlns:p14="http://schemas.microsoft.com/office/powerpoint/2010/main" val="583296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Code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
        <p:nvSpPr>
          <p:cNvPr id="3" name="Content Placeholder 2"/>
          <p:cNvSpPr>
            <a:spLocks noGrp="1"/>
          </p:cNvSpPr>
          <p:nvPr>
            <p:ph idx="1"/>
          </p:nvPr>
        </p:nvSpPr>
        <p:spPr/>
        <p:txBody>
          <a:bodyPr/>
          <a:lstStyle/>
          <a:p>
            <a:r>
              <a:rPr lang="en-US" dirty="0" smtClean="0"/>
              <a:t>Start by uploading </a:t>
            </a:r>
            <a:r>
              <a:rPr lang="en-US" dirty="0" err="1" smtClean="0"/>
              <a:t>jmankoff</a:t>
            </a:r>
            <a:r>
              <a:rPr lang="en-US" dirty="0" smtClean="0"/>
              <a:t>-mobile to your Shell using the upload feature in your Shell.</a:t>
            </a:r>
          </a:p>
          <a:p>
            <a:r>
              <a:rPr lang="en-US" dirty="0" smtClean="0"/>
              <a:t>Once you setup the files in your document hierarchy the way you want you can start modifying the code.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151" y="4554958"/>
            <a:ext cx="4420061" cy="1852906"/>
          </a:xfrm>
          <a:prstGeom prst="rect">
            <a:avLst/>
          </a:prstGeom>
        </p:spPr>
      </p:pic>
    </p:spTree>
    <p:extLst>
      <p:ext uri="{BB962C8B-B14F-4D97-AF65-F5344CB8AC3E}">
        <p14:creationId xmlns:p14="http://schemas.microsoft.com/office/powerpoint/2010/main" val="19704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3 Demo!</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
        <p:nvSpPr>
          <p:cNvPr id="9" name="Content Placeholder 8"/>
          <p:cNvSpPr>
            <a:spLocks noGrp="1"/>
          </p:cNvSpPr>
          <p:nvPr>
            <p:ph idx="1"/>
          </p:nvPr>
        </p:nvSpPr>
        <p:spPr/>
        <p:txBody>
          <a:bodyPr/>
          <a:lstStyle/>
          <a:p>
            <a:r>
              <a:rPr lang="en-US" dirty="0" smtClean="0"/>
              <a:t>Let’s do it together now.</a:t>
            </a:r>
            <a:endParaRPr lang="en-US" dirty="0"/>
          </a:p>
        </p:txBody>
      </p:sp>
    </p:spTree>
    <p:extLst>
      <p:ext uri="{BB962C8B-B14F-4D97-AF65-F5344CB8AC3E}">
        <p14:creationId xmlns:p14="http://schemas.microsoft.com/office/powerpoint/2010/main" val="521541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3	</a:t>
            </a:r>
            <a:endParaRPr lang="en-US" dirty="0"/>
          </a:p>
        </p:txBody>
      </p:sp>
      <p:sp>
        <p:nvSpPr>
          <p:cNvPr id="3" name="Content Placeholder 2"/>
          <p:cNvSpPr>
            <a:spLocks noGrp="1"/>
          </p:cNvSpPr>
          <p:nvPr>
            <p:ph idx="1"/>
          </p:nvPr>
        </p:nvSpPr>
        <p:spPr/>
        <p:txBody>
          <a:bodyPr/>
          <a:lstStyle/>
          <a:p>
            <a:pPr marL="0" indent="0">
              <a:buNone/>
            </a:pPr>
            <a:r>
              <a:rPr lang="en-US" dirty="0" smtClean="0"/>
              <a:t>So you are done collecting your data.</a:t>
            </a:r>
          </a:p>
          <a:p>
            <a:pPr marL="0" indent="0">
              <a:buNone/>
            </a:pPr>
            <a:r>
              <a:rPr lang="en-US" dirty="0" smtClean="0"/>
              <a:t>Now what?</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1156379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
        <p:nvSpPr>
          <p:cNvPr id="14" name="Cloud 13"/>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Google Cloud Platform</a:t>
            </a:r>
            <a:endParaRPr lang="en-US" b="1" dirty="0">
              <a:solidFill>
                <a:schemeClr val="tx1">
                  <a:lumMod val="85000"/>
                  <a:lumOff val="15000"/>
                </a:schemeClr>
              </a:solidFill>
            </a:endParaRPr>
          </a:p>
        </p:txBody>
      </p:sp>
    </p:spTree>
    <p:extLst>
      <p:ext uri="{BB962C8B-B14F-4D97-AF65-F5344CB8AC3E}">
        <p14:creationId xmlns:p14="http://schemas.microsoft.com/office/powerpoint/2010/main" val="1671563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21" name="Cloud 20"/>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Can 21"/>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spTree>
    <p:extLst>
      <p:ext uri="{BB962C8B-B14F-4D97-AF65-F5344CB8AC3E}">
        <p14:creationId xmlns:p14="http://schemas.microsoft.com/office/powerpoint/2010/main" val="3602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073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Left-Right Arrow 10"/>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364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Elbow Connector 23"/>
          <p:cNvCxnSpPr>
            <a:stCxn id="17" idx="1"/>
          </p:cNvCxnSpPr>
          <p:nvPr/>
        </p:nvCxnSpPr>
        <p:spPr>
          <a:xfrm rot="10800000">
            <a:off x="1367241" y="4015732"/>
            <a:ext cx="598674" cy="1807469"/>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pSp>
        <p:nvGrpSpPr>
          <p:cNvPr id="25" name="Group 24"/>
          <p:cNvGrpSpPr/>
          <p:nvPr/>
        </p:nvGrpSpPr>
        <p:grpSpPr>
          <a:xfrm>
            <a:off x="7255831" y="4932640"/>
            <a:ext cx="831273" cy="1273259"/>
            <a:chOff x="6852062" y="3595624"/>
            <a:chExt cx="831273" cy="1273259"/>
          </a:xfrm>
        </p:grpSpPr>
        <p:sp>
          <p:nvSpPr>
            <p:cNvPr id="26" name="Rectangle 25"/>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Cloud 28"/>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0" name="Left-Right Arrow 29"/>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Left Arrow 30"/>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Right Arrow 22"/>
          <p:cNvSpPr/>
          <p:nvPr/>
        </p:nvSpPr>
        <p:spPr>
          <a:xfrm rot="514059">
            <a:off x="2104674" y="3664561"/>
            <a:ext cx="1521409"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Cross 31"/>
          <p:cNvSpPr/>
          <p:nvPr/>
        </p:nvSpPr>
        <p:spPr>
          <a:xfrm rot="18941282">
            <a:off x="2366604" y="3325569"/>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327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7255831" y="4932640"/>
            <a:ext cx="831273" cy="1273259"/>
            <a:chOff x="6852062" y="3595624"/>
            <a:chExt cx="831273" cy="1273259"/>
          </a:xfrm>
        </p:grpSpPr>
        <p:sp>
          <p:nvSpPr>
            <p:cNvPr id="29" name="Rectangle 28"/>
            <p:cNvSpPr/>
            <p:nvPr/>
          </p:nvSpPr>
          <p:spPr>
            <a:xfrm>
              <a:off x="6852062" y="3595624"/>
              <a:ext cx="831273" cy="12732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p:nvSpPr>
          <p:spPr>
            <a:xfrm>
              <a:off x="6964878" y="3705101"/>
              <a:ext cx="605641" cy="914400"/>
            </a:xfrm>
            <a:prstGeom prst="rect">
              <a:avLst/>
            </a:prstGeom>
            <a:solidFill>
              <a:schemeClr val="tx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7221978" y="4702628"/>
              <a:ext cx="91440" cy="9144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Cloud 31"/>
          <p:cNvSpPr/>
          <p:nvPr/>
        </p:nvSpPr>
        <p:spPr>
          <a:xfrm>
            <a:off x="4838491" y="5096480"/>
            <a:ext cx="1362176" cy="1071956"/>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API.AWARE</a:t>
            </a:r>
            <a:endParaRPr lang="en-US" sz="1200" dirty="0"/>
          </a:p>
        </p:txBody>
      </p:sp>
      <p:sp>
        <p:nvSpPr>
          <p:cNvPr id="33" name="Left-Right Arrow 32"/>
          <p:cNvSpPr/>
          <p:nvPr/>
        </p:nvSpPr>
        <p:spPr>
          <a:xfrm>
            <a:off x="6327113" y="5358309"/>
            <a:ext cx="722929" cy="484632"/>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Left Arrow 33"/>
          <p:cNvSpPr/>
          <p:nvPr/>
        </p:nvSpPr>
        <p:spPr>
          <a:xfrm rot="3534946">
            <a:off x="4608599" y="4640307"/>
            <a:ext cx="539187"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56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8"/>
          <p:cNvSpPr/>
          <p:nvPr/>
        </p:nvSpPr>
        <p:spPr>
          <a:xfrm>
            <a:off x="788276" y="1300269"/>
            <a:ext cx="5719402" cy="4065732"/>
          </a:xfrm>
          <a:prstGeom prst="cloud">
            <a:avLst/>
          </a:prstGeom>
          <a:solidFill>
            <a:schemeClr val="accent2">
              <a:lumMod val="20000"/>
              <a:lumOff val="8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lumMod val="85000"/>
                    <a:lumOff val="15000"/>
                  </a:schemeClr>
                </a:solidFill>
              </a:rPr>
              <a:t>GCP</a:t>
            </a:r>
            <a:endParaRPr lang="en-US" b="1" dirty="0">
              <a:solidFill>
                <a:schemeClr val="tx1">
                  <a:lumMod val="85000"/>
                  <a:lumOff val="15000"/>
                </a:schemeClr>
              </a:solidFill>
            </a:endParaRPr>
          </a:p>
        </p:txBody>
      </p:sp>
      <p:sp>
        <p:nvSpPr>
          <p:cNvPr id="2" name="Title 1"/>
          <p:cNvSpPr>
            <a:spLocks noGrp="1"/>
          </p:cNvSpPr>
          <p:nvPr>
            <p:ph type="title"/>
          </p:nvPr>
        </p:nvSpPr>
        <p:spPr>
          <a:xfrm>
            <a:off x="954132" y="310162"/>
            <a:ext cx="7223615" cy="990107"/>
          </a:xfrm>
        </p:spPr>
        <p:txBody>
          <a:bodyPr/>
          <a:lstStyle/>
          <a:p>
            <a:r>
              <a:rPr lang="en-US" dirty="0" smtClean="0"/>
              <a:t>The Architecture Revisited</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2/15/17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
        <p:nvSpPr>
          <p:cNvPr id="8" name="Can 7"/>
          <p:cNvSpPr/>
          <p:nvPr/>
        </p:nvSpPr>
        <p:spPr>
          <a:xfrm>
            <a:off x="3863191" y="3436885"/>
            <a:ext cx="1124607" cy="1366344"/>
          </a:xfrm>
          <a:prstGeom prst="can">
            <a:avLst/>
          </a:prstGeom>
          <a:solidFill>
            <a:srgbClr val="FFFF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C00000"/>
                </a:solidFill>
              </a:rPr>
              <a:t>DB</a:t>
            </a:r>
            <a:endParaRPr lang="en-US" dirty="0">
              <a:solidFill>
                <a:srgbClr val="C00000"/>
              </a:solidFill>
            </a:endParaRPr>
          </a:p>
        </p:txBody>
      </p:sp>
      <p:grpSp>
        <p:nvGrpSpPr>
          <p:cNvPr id="3" name="Group 2"/>
          <p:cNvGrpSpPr/>
          <p:nvPr/>
        </p:nvGrpSpPr>
        <p:grpSpPr>
          <a:xfrm>
            <a:off x="1408386" y="2091559"/>
            <a:ext cx="1376855" cy="987973"/>
            <a:chOff x="1408386" y="2091559"/>
            <a:chExt cx="1376855" cy="987973"/>
          </a:xfrm>
        </p:grpSpPr>
        <p:sp>
          <p:nvSpPr>
            <p:cNvPr id="10" name="Rectangle 9"/>
            <p:cNvSpPr/>
            <p:nvPr/>
          </p:nvSpPr>
          <p:spPr>
            <a:xfrm>
              <a:off x="1639613" y="2091559"/>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SHELL</a:t>
              </a:r>
              <a:endParaRPr lang="en-US" dirty="0"/>
            </a:p>
          </p:txBody>
        </p:sp>
        <p:cxnSp>
          <p:nvCxnSpPr>
            <p:cNvPr id="12" name="Straight Connector 11"/>
            <p:cNvCxnSpPr/>
            <p:nvPr/>
          </p:nvCxnSpPr>
          <p:spPr>
            <a:xfrm>
              <a:off x="1408386" y="3079532"/>
              <a:ext cx="1376855" cy="0"/>
            </a:xfrm>
            <a:prstGeom prst="line">
              <a:avLst/>
            </a:prstGeom>
            <a:ln w="57150"/>
          </p:spPr>
          <p:style>
            <a:lnRef idx="2">
              <a:schemeClr val="accent1"/>
            </a:lnRef>
            <a:fillRef idx="0">
              <a:schemeClr val="accent1"/>
            </a:fillRef>
            <a:effectRef idx="1">
              <a:schemeClr val="accent1"/>
            </a:effectRef>
            <a:fontRef idx="minor">
              <a:schemeClr val="tx1"/>
            </a:fontRef>
          </p:style>
        </p:cxnSp>
      </p:grpSp>
      <p:sp>
        <p:nvSpPr>
          <p:cNvPr id="13" name="Cube 12"/>
          <p:cNvSpPr/>
          <p:nvPr/>
        </p:nvSpPr>
        <p:spPr>
          <a:xfrm>
            <a:off x="3863191" y="1733873"/>
            <a:ext cx="1371600" cy="1367164"/>
          </a:xfrm>
          <a:prstGeom prst="cube">
            <a:avLst/>
          </a:prstGeom>
          <a:solidFill>
            <a:srgbClr val="00B0F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Appspot</a:t>
            </a:r>
            <a:endParaRPr lang="en-US" dirty="0"/>
          </a:p>
        </p:txBody>
      </p:sp>
      <p:sp>
        <p:nvSpPr>
          <p:cNvPr id="14" name="Right Arrow 13"/>
          <p:cNvSpPr/>
          <p:nvPr/>
        </p:nvSpPr>
        <p:spPr>
          <a:xfrm>
            <a:off x="2719398" y="227901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deploy</a:t>
            </a:r>
            <a:endParaRPr lang="en-US" sz="1600" dirty="0"/>
          </a:p>
        </p:txBody>
      </p:sp>
      <p:sp>
        <p:nvSpPr>
          <p:cNvPr id="15" name="Cube 14"/>
          <p:cNvSpPr/>
          <p:nvPr/>
        </p:nvSpPr>
        <p:spPr>
          <a:xfrm>
            <a:off x="1012863" y="3178341"/>
            <a:ext cx="791045" cy="781184"/>
          </a:xfrm>
          <a:prstGeom prst="cube">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Dev</a:t>
            </a:r>
            <a:endParaRPr lang="en-US" dirty="0"/>
          </a:p>
        </p:txBody>
      </p:sp>
      <p:cxnSp>
        <p:nvCxnSpPr>
          <p:cNvPr id="18" name="Elbow Connector 17"/>
          <p:cNvCxnSpPr/>
          <p:nvPr/>
        </p:nvCxnSpPr>
        <p:spPr>
          <a:xfrm rot="5400000">
            <a:off x="1815012" y="3287132"/>
            <a:ext cx="390592" cy="173010"/>
          </a:xfrm>
          <a:prstGeom prst="bentConnector3">
            <a:avLst>
              <a:gd name="adj1" fmla="val 98645"/>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734688" y="5366000"/>
            <a:ext cx="1376855" cy="987973"/>
            <a:chOff x="1408386" y="2091559"/>
            <a:chExt cx="1376855" cy="987973"/>
          </a:xfrm>
          <a:solidFill>
            <a:srgbClr val="FFC000"/>
          </a:solidFill>
        </p:grpSpPr>
        <p:sp>
          <p:nvSpPr>
            <p:cNvPr id="17" name="Rectangle 16"/>
            <p:cNvSpPr/>
            <p:nvPr/>
          </p:nvSpPr>
          <p:spPr>
            <a:xfrm>
              <a:off x="1639613" y="2091559"/>
              <a:ext cx="914400" cy="914400"/>
            </a:xfrm>
            <a:prstGeom prst="rect">
              <a:avLst/>
            </a:prstGeom>
            <a:grp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YOU</a:t>
              </a:r>
              <a:endParaRPr lang="en-US" dirty="0"/>
            </a:p>
          </p:txBody>
        </p:sp>
        <p:cxnSp>
          <p:nvCxnSpPr>
            <p:cNvPr id="19" name="Straight Connector 18"/>
            <p:cNvCxnSpPr/>
            <p:nvPr/>
          </p:nvCxnSpPr>
          <p:spPr>
            <a:xfrm>
              <a:off x="1408386" y="3079532"/>
              <a:ext cx="1376855" cy="0"/>
            </a:xfrm>
            <a:prstGeom prst="line">
              <a:avLst/>
            </a:prstGeom>
            <a:grpFill/>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20" name="Group 19"/>
          <p:cNvGrpSpPr/>
          <p:nvPr/>
        </p:nvGrpSpPr>
        <p:grpSpPr>
          <a:xfrm>
            <a:off x="6800892" y="1923468"/>
            <a:ext cx="1376855" cy="987973"/>
            <a:chOff x="1408386" y="2091559"/>
            <a:chExt cx="1376855" cy="987973"/>
          </a:xfrm>
          <a:solidFill>
            <a:schemeClr val="accent4">
              <a:lumMod val="75000"/>
            </a:schemeClr>
          </a:solidFill>
        </p:grpSpPr>
        <p:sp>
          <p:nvSpPr>
            <p:cNvPr id="21" name="Rectangle 20"/>
            <p:cNvSpPr/>
            <p:nvPr/>
          </p:nvSpPr>
          <p:spPr>
            <a:xfrm>
              <a:off x="1639613" y="2091559"/>
              <a:ext cx="914400" cy="914400"/>
            </a:xfrm>
            <a:prstGeom prst="rect">
              <a:avLst/>
            </a:prstGeom>
            <a:grp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PUBLIC</a:t>
              </a:r>
              <a:endParaRPr lang="en-US" dirty="0"/>
            </a:p>
          </p:txBody>
        </p:sp>
        <p:cxnSp>
          <p:nvCxnSpPr>
            <p:cNvPr id="22" name="Straight Connector 21"/>
            <p:cNvCxnSpPr/>
            <p:nvPr/>
          </p:nvCxnSpPr>
          <p:spPr>
            <a:xfrm>
              <a:off x="1408386" y="3079532"/>
              <a:ext cx="1376855" cy="0"/>
            </a:xfrm>
            <a:prstGeom prst="line">
              <a:avLst/>
            </a:prstGeom>
            <a:grpFill/>
            <a:ln w="57150">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grpSp>
      <p:sp>
        <p:nvSpPr>
          <p:cNvPr id="7" name="Left-Right Arrow 6"/>
          <p:cNvSpPr/>
          <p:nvPr/>
        </p:nvSpPr>
        <p:spPr>
          <a:xfrm>
            <a:off x="5447470" y="2183902"/>
            <a:ext cx="1353422" cy="484632"/>
          </a:xfrm>
          <a:prstGeom prst="leftRightArrow">
            <a:avLst/>
          </a:prstGeom>
          <a:solidFill>
            <a:schemeClr val="accent3">
              <a:lumMod val="60000"/>
              <a:lumOff val="4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Cross 24"/>
          <p:cNvSpPr/>
          <p:nvPr/>
        </p:nvSpPr>
        <p:spPr>
          <a:xfrm rot="18941282">
            <a:off x="791209" y="3045758"/>
            <a:ext cx="1143793" cy="1143000"/>
          </a:xfrm>
          <a:prstGeom prst="plus">
            <a:avLst>
              <a:gd name="adj" fmla="val 395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rot="5400000">
            <a:off x="4018817" y="2946030"/>
            <a:ext cx="813354" cy="484632"/>
          </a:xfrm>
          <a:prstGeom prst="left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Left-Right Arrow 26"/>
          <p:cNvSpPr/>
          <p:nvPr/>
        </p:nvSpPr>
        <p:spPr>
          <a:xfrm rot="6983004">
            <a:off x="1996456" y="3883446"/>
            <a:ext cx="2129375" cy="484632"/>
          </a:xfrm>
          <a:prstGeom prst="leftRightArrow">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246469" y="2936984"/>
            <a:ext cx="950026" cy="1360548"/>
          </a:xfrm>
          <a:prstGeom prst="rect">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t>Logging</a:t>
            </a:r>
            <a:endParaRPr lang="en-US"/>
          </a:p>
        </p:txBody>
      </p:sp>
      <p:cxnSp>
        <p:nvCxnSpPr>
          <p:cNvPr id="24" name="Elbow Connector 23"/>
          <p:cNvCxnSpPr>
            <a:stCxn id="17" idx="3"/>
            <a:endCxn id="11" idx="2"/>
          </p:cNvCxnSpPr>
          <p:nvPr/>
        </p:nvCxnSpPr>
        <p:spPr>
          <a:xfrm flipV="1">
            <a:off x="2880315" y="4297532"/>
            <a:ext cx="2841167" cy="1525668"/>
          </a:xfrm>
          <a:prstGeom prst="bentConnector2">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121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14236</TotalTime>
  <Words>414</Words>
  <Application>Microsoft Macintosh PowerPoint</Application>
  <PresentationFormat>On-screen Show (4:3)</PresentationFormat>
  <Paragraphs>112</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Copperplate</vt:lpstr>
      <vt:lpstr>Geneva</vt:lpstr>
      <vt:lpstr>Helvetica</vt:lpstr>
      <vt:lpstr>ＭＳ Ｐゴシック</vt:lpstr>
      <vt:lpstr>Arial</vt:lpstr>
      <vt:lpstr>Office Theme</vt:lpstr>
      <vt:lpstr>PowerPoint Presentation</vt:lpstr>
      <vt:lpstr>Byte 3 </vt:lpstr>
      <vt:lpstr>The Architecture Revisited</vt:lpstr>
      <vt:lpstr>The Architecture Revisited</vt:lpstr>
      <vt:lpstr>The Architecture Revisited</vt:lpstr>
      <vt:lpstr>The Architecture Revisited</vt:lpstr>
      <vt:lpstr>The Architecture Revisited</vt:lpstr>
      <vt:lpstr>The Architecture Revisited</vt:lpstr>
      <vt:lpstr>The Architecture Revisited</vt:lpstr>
      <vt:lpstr>Communicating with the database</vt:lpstr>
      <vt:lpstr>Developing Code</vt:lpstr>
      <vt:lpstr>Byte 3 Demo!</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nbanovic</cp:lastModifiedBy>
  <cp:revision>391</cp:revision>
  <dcterms:created xsi:type="dcterms:W3CDTF">2013-10-07T16:54:34Z</dcterms:created>
  <dcterms:modified xsi:type="dcterms:W3CDTF">2017-02-16T01:17:56Z</dcterms:modified>
</cp:coreProperties>
</file>