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69" r:id="rId18"/>
    <p:sldId id="270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34768D37-B56A-45C1-B30C-C59EF590B5AC}">
          <p14:sldIdLst>
            <p14:sldId id="256"/>
            <p14:sldId id="257"/>
            <p14:sldId id="258"/>
          </p14:sldIdLst>
        </p14:section>
        <p14:section name="СУБД" id="{8DAEA759-DA5F-4EB1-A70C-906AAD4558CD}">
          <p14:sldIdLst>
            <p14:sldId id="259"/>
            <p14:sldId id="260"/>
            <p14:sldId id="261"/>
            <p14:sldId id="262"/>
          </p14:sldIdLst>
        </p14:section>
        <p14:section name="Раздел оглавления" id="{C0276003-6A30-43C2-BCF4-4BFEEA304782}">
          <p14:sldIdLst>
            <p14:sldId id="267"/>
          </p14:sldIdLst>
        </p14:section>
        <p14:section name="Представления" id="{C4CB2A20-0FA2-4EF8-BF55-910065F1D023}">
          <p14:sldIdLst>
            <p14:sldId id="268"/>
            <p14:sldId id="264"/>
            <p14:sldId id="265"/>
            <p14:sldId id="266"/>
          </p14:sldIdLst>
        </p14:section>
        <p14:section name="Функции" id="{0DAFFDBF-169C-4C3B-A592-DD45D0C74B66}">
          <p14:sldIdLst>
            <p14:sldId id="271"/>
            <p14:sldId id="272"/>
            <p14:sldId id="273"/>
            <p14:sldId id="274"/>
          </p14:sldIdLst>
        </p14:section>
        <p14:section name="Процедуры" id="{0348EDA2-CA7A-48B1-8CCD-D263C3725853}">
          <p14:sldIdLst>
            <p14:sldId id="269"/>
            <p14:sldId id="270"/>
            <p14:sldId id="276"/>
            <p14:sldId id="275"/>
            <p14:sldId id="277"/>
          </p14:sldIdLst>
        </p14:section>
        <p14:section name="Триггеры" id="{04FC84AB-6340-4121-BDFE-7C85567E7DE5}">
          <p14:sldIdLst>
            <p14:sldId id="278"/>
            <p14:sldId id="279"/>
            <p14:sldId id="280"/>
            <p14:sldId id="281"/>
            <p14:sldId id="282"/>
          </p14:sldIdLst>
        </p14:section>
        <p14:section name="Итоги" id="{CF85D96A-A4C6-4471-AE0E-AC54BCC0B058}">
          <p14:sldIdLst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es Eve" initials="TE" lastIdx="1" clrIdx="0">
    <p:extLst>
      <p:ext uri="{19B8F6BF-5375-455C-9EA6-DF929625EA0E}">
        <p15:presenceInfo xmlns:p15="http://schemas.microsoft.com/office/powerpoint/2012/main" userId="aaf7464d7b241b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8D6"/>
    <a:srgbClr val="E3F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5D495-E528-4012-AF01-0BBFA75F5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41C6C0-28BD-4286-89E6-DD34BBE59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566167-996E-4FAD-89CB-37647FDE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823-B221-4117-A3B5-36AD56F529D7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DCA8F6-1EF4-4939-9988-113EEECB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1D7D5B-22FD-458C-91AC-16397CD0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A1DF-F8A1-41AD-8E8D-3731BE117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4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D3C84-21AE-44F9-B923-A61D1436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FD06E8-2E9A-417D-9EA6-B871D5484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525AC6-734C-4305-8725-FD7003BD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823-B221-4117-A3B5-36AD56F529D7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4FD95F-AEF3-4A3B-8432-4C307322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1E015B-8AD4-4C62-9687-C0219EDA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A1DF-F8A1-41AD-8E8D-3731BE117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5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B884F1-B388-4F72-BF02-7A42A0A60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C43D57-6C7C-43F0-9148-FB916AE70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368554-D0A3-4CC7-A9AB-BFE4A674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823-B221-4117-A3B5-36AD56F529D7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380538-CC28-489F-B646-29AD8A2C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F7C549-7034-4C19-8DBB-5C99C611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A1DF-F8A1-41AD-8E8D-3731BE117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1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B7508-4C52-4618-8086-962D9609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93BF4-C238-4D07-B455-18A056E6E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0ABDDA-0F59-493A-8DA3-4FC727C6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823-B221-4117-A3B5-36AD56F529D7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5E3C33-FA90-4D5E-803E-5A653086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2FE19B-245A-4092-8BC1-AB781A35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A1DF-F8A1-41AD-8E8D-3731BE117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18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E361F-1677-42FC-A393-46681FFC5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491077-2E30-4A9B-8346-A1F087F37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C971A5-6076-4718-A2B6-DAF5C534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823-B221-4117-A3B5-36AD56F529D7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050917-7DC6-4258-8745-C853CDF7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69C21-1476-4EE4-A26F-EBF3E4FA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A1DF-F8A1-41AD-8E8D-3731BE117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96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8C12A-0A3C-448D-B0B3-4FEB6597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6A1E2-C25C-4702-BCF1-FFB947DC1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EB0FFF-6D52-462E-8E97-035639CC3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8D7848-AC45-4CCE-89A5-E3A8348C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823-B221-4117-A3B5-36AD56F529D7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24437D-9652-45C1-8DC6-616B05B1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ACFA98-FED2-4DC2-8237-AA3E3194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A1DF-F8A1-41AD-8E8D-3731BE117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72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29187-9288-40B1-AB30-5AA13981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0A127B-A852-4DF2-A1CF-C3A5973D9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3DFFB2-1464-4169-98FD-1B35A122E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3FB1A5-022E-4961-840F-4DA1E9501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706818-6C37-4E43-8813-6E232C44D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4B98D3-D8AA-47CE-A14F-F8F8E577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823-B221-4117-A3B5-36AD56F529D7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906181-A067-4F2D-B6A9-FF70E128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0FE8EAC-4845-4922-A9D8-5CB74623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A1DF-F8A1-41AD-8E8D-3731BE117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74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626E8-3EF4-42E8-AC23-DE2A5734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77FEC8-933B-4CE9-8522-B0B7F002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823-B221-4117-A3B5-36AD56F529D7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673863-DA17-49A9-8FBD-AE9E0BE6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510578-F94A-4115-90A3-90365136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A1DF-F8A1-41AD-8E8D-3731BE117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7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3B399E-D283-4417-8ADE-0633B79B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823-B221-4117-A3B5-36AD56F529D7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83B594-EDDC-4BA6-981B-E1EBA7A2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465B86-DB48-48A7-89A5-61D1B36D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A1DF-F8A1-41AD-8E8D-3731BE117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22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1E699-B345-4995-8D61-6C770705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1B697A-DCA7-4842-8829-0D6110FA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7E6FA2-D225-433E-8034-F3EF85197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5665EE-8F0A-49F2-9F52-D62D7FD7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823-B221-4117-A3B5-36AD56F529D7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D99828-CA29-4259-83FB-84C98A0E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8CEA08-5B5B-4762-B431-BE5001CC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A1DF-F8A1-41AD-8E8D-3731BE117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6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A43E4-9C03-4360-B0CA-C59C1B0B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9EFC1A-8911-4D40-950C-32D6F8342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BFD988-DC88-41CA-BC42-BCBFB418C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149040-DCED-4150-8838-C76A7ED7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7823-B221-4117-A3B5-36AD56F529D7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6B9953-987C-4D14-B42B-B22DAAE6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D2ED99-B90D-40FF-A267-334A17B4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A1DF-F8A1-41AD-8E8D-3731BE117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6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F8D6">
                <a:lumMod val="63000"/>
                <a:lumOff val="37000"/>
              </a:srgbClr>
            </a:gs>
            <a:gs pos="100000">
              <a:srgbClr val="E3FDF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CF451-3C0D-4322-8A97-A1092ABA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8AB324-7FAE-420B-85A3-F133810C6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8D9652-C85E-4D35-8278-AC3864A5B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07823-B221-4117-A3B5-36AD56F529D7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DFF516-35AA-4A97-ADC2-BBBD124FC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FC5AD0-977B-426B-B8F9-E84C90911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7A1DF-F8A1-41AD-8E8D-3731BE117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4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6.png"/><Relationship Id="rId7" Type="http://schemas.openxmlformats.org/officeDocument/2006/relationships/slide" Target="slide1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slide" Target="slide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102C6-D995-41B3-9BCB-3F64C90AB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32329"/>
            <a:ext cx="12192000" cy="4531939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 для</a:t>
            </a:r>
            <a:br>
              <a:rPr lang="ru-RU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для учёта планируемых и 	реализованных объектов 	недвижимости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МДК 11.01 Технология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и защиты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2BBC40-AFDC-43FF-9F32-DF15E5F81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7924800" cy="1655762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ГБПОУ Колледж связи №54 им. П.М. Вострухина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C6022-4D42-4125-A458-6F0F8BC7987E}"/>
              </a:ext>
            </a:extLst>
          </p:cNvPr>
          <p:cNvSpPr txBox="1"/>
          <p:nvPr/>
        </p:nvSpPr>
        <p:spPr>
          <a:xfrm>
            <a:off x="0" y="639659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Кириллин Максим Павлович, студент группы 4ИСП9-14</a:t>
            </a:r>
          </a:p>
        </p:txBody>
      </p:sp>
    </p:spTree>
    <p:extLst>
      <p:ext uri="{BB962C8B-B14F-4D97-AF65-F5344CB8AC3E}">
        <p14:creationId xmlns:p14="http://schemas.microsoft.com/office/powerpoint/2010/main" val="73305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BF1CBDA-D09B-4FBF-B447-43B792668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70" y="982943"/>
            <a:ext cx="3626224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представление позволяет быстро получить всю возможную информацию о всех объектах недвижимости, типа – участок с указанием всех идентификаторов строений, стоящих на этом участке.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DAFE9D-A145-4BB0-A539-E483C00B8E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45033" y="3429000"/>
            <a:ext cx="7213958" cy="3347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475EF4-A94D-4EF4-803A-5D829D94AB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32116" y="81600"/>
            <a:ext cx="7226875" cy="32392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233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BF1CBDA-D09B-4FBF-B447-43B792668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70" y="982943"/>
            <a:ext cx="3626224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представление позволяет быстро получить всю возможную информацию о всех объектах недвижимости с указанием всех идентификаторов квартир, находящихся в этом доме, типа – строение.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74E372-4E32-49C6-8031-910927F9C2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84375" y="3205757"/>
            <a:ext cx="7074013" cy="3551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D49FF9-FE97-403F-9FCC-AD4F84F5AD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84376" y="101115"/>
            <a:ext cx="7074013" cy="2925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623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BF1CBDA-D09B-4FBF-B447-43B792668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70" y="982943"/>
            <a:ext cx="362622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представление позволяет быстро получить всю возможную информацию о всех объектах недвижимости, типа – квартира.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77A71D-1EC8-4A43-BACF-1B8962BA9C2A}"/>
              </a:ext>
            </a:extLst>
          </p:cNvPr>
          <p:cNvPicPr/>
          <p:nvPr/>
        </p:nvPicPr>
        <p:blipFill rotWithShape="1">
          <a:blip r:embed="rId2"/>
          <a:srcRect b="21392"/>
          <a:stretch/>
        </p:blipFill>
        <p:spPr>
          <a:xfrm>
            <a:off x="5017825" y="3429000"/>
            <a:ext cx="6801557" cy="3321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0D8F25-E8D7-4939-B191-63229E9643CE}"/>
              </a:ext>
            </a:extLst>
          </p:cNvPr>
          <p:cNvPicPr/>
          <p:nvPr/>
        </p:nvPicPr>
        <p:blipFill rotWithShape="1">
          <a:blip r:embed="rId3"/>
          <a:srcRect b="21900"/>
          <a:stretch/>
        </p:blipFill>
        <p:spPr>
          <a:xfrm>
            <a:off x="5017825" y="107575"/>
            <a:ext cx="6801557" cy="30859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206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69B1F-2471-4728-933A-5FDE605D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438" y="2284785"/>
            <a:ext cx="7017124" cy="2288429"/>
          </a:xfrm>
        </p:spPr>
        <p:txBody>
          <a:bodyPr>
            <a:normAutofit/>
          </a:bodyPr>
          <a:lstStyle/>
          <a:p>
            <a:pPr algn="ctr"/>
            <a:r>
              <a:rPr lang="ru-RU" sz="8800" b="1" dirty="0"/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272832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58130A75-E941-485C-A145-E7D77711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2694" y="2114806"/>
            <a:ext cx="3626224" cy="262838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FN_AllFlats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качестве входного параметра принимает ID дома, возвращает список квартир в этом строении.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BF3E64-92AF-4CA4-894D-A07FF6B06B7D}"/>
              </a:ext>
            </a:extLst>
          </p:cNvPr>
          <p:cNvPicPr/>
          <p:nvPr/>
        </p:nvPicPr>
        <p:blipFill rotWithShape="1">
          <a:blip r:embed="rId2"/>
          <a:srcRect r="9594"/>
          <a:stretch/>
        </p:blipFill>
        <p:spPr bwMode="auto">
          <a:xfrm>
            <a:off x="106045" y="3572436"/>
            <a:ext cx="7707133" cy="298382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60CB06-B586-48C9-90C2-8A3FDFD307F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046" y="220228"/>
            <a:ext cx="7707132" cy="3065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7969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58130A75-E941-485C-A145-E7D77711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2694" y="2114806"/>
            <a:ext cx="3626224" cy="262838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Вторая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FN_AllBuilds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качестве входного параметра принимает ID участка, возвращает список домов на этом участке.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482CF6-0866-4825-99AD-62C798C30197}"/>
              </a:ext>
            </a:extLst>
          </p:cNvPr>
          <p:cNvPicPr/>
          <p:nvPr/>
        </p:nvPicPr>
        <p:blipFill rotWithShape="1">
          <a:blip r:embed="rId2"/>
          <a:srcRect r="10470"/>
          <a:stretch/>
        </p:blipFill>
        <p:spPr bwMode="auto">
          <a:xfrm>
            <a:off x="233082" y="3585883"/>
            <a:ext cx="7961582" cy="298048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928C86-AA2F-4ED5-B164-9170945B1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2" y="149714"/>
            <a:ext cx="7961582" cy="32030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584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58130A75-E941-485C-A145-E7D77711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2694" y="2114806"/>
            <a:ext cx="3626224" cy="2628387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Третья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FN_HistoryCheck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позволяет получить список истории продаж определённого объекта недвижимости, функция принимает в себя значение идентификатора объекта недвижимости и возвращает его полную историю продаж, актуальную цену и владельца.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524576-7219-445B-8CDC-10E9138395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3083" y="4328653"/>
            <a:ext cx="7189694" cy="23647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6F8E6E-1A97-4DE1-9A88-438F10CE76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3082" y="108062"/>
            <a:ext cx="6642847" cy="40134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0030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69B1F-2471-4728-933A-5FDE605D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438" y="2284785"/>
            <a:ext cx="7017124" cy="2288429"/>
          </a:xfrm>
        </p:spPr>
        <p:txBody>
          <a:bodyPr>
            <a:normAutofit/>
          </a:bodyPr>
          <a:lstStyle/>
          <a:p>
            <a:pPr algn="ctr"/>
            <a:r>
              <a:rPr lang="ru-RU" sz="8800" b="1" dirty="0"/>
              <a:t>Процедуры</a:t>
            </a:r>
          </a:p>
        </p:txBody>
      </p:sp>
    </p:spTree>
    <p:extLst>
      <p:ext uri="{BB962C8B-B14F-4D97-AF65-F5344CB8AC3E}">
        <p14:creationId xmlns:p14="http://schemas.microsoft.com/office/powerpoint/2010/main" val="3607924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58130A75-E941-485C-A145-E7D77711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9" y="1572442"/>
            <a:ext cx="4029286" cy="371311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PR_AddCommonCost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позволяет повышать или понижать цены домов, находящихся на одном общем участке на заданную стоимость. Процедура принимает в себя 2 значения, первое – идентификатор участка, второе – сумма, на которую нужно повысить или понизить цену.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00D3B9-ABCB-4CAF-A8DC-D0F3658E2B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918" y="154994"/>
            <a:ext cx="6669739" cy="654801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8075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A6C9E4-A9DD-42C1-97CC-24EFAC3272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9632" y="358614"/>
            <a:ext cx="8507506" cy="61407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771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95E14-72A6-440A-8D30-5DD86BA3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A67AE0-21C7-4320-BC19-DB7492561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7106"/>
            <a:ext cx="6159500" cy="410633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D19D54-3E17-4C9D-8721-82A15EBAFAC7}"/>
              </a:ext>
            </a:extLst>
          </p:cNvPr>
          <p:cNvSpPr txBox="1"/>
          <p:nvPr/>
        </p:nvSpPr>
        <p:spPr>
          <a:xfrm>
            <a:off x="8163560" y="3341663"/>
            <a:ext cx="3190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Городское планирование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4037689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58130A75-E941-485C-A145-E7D77711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9" y="1572442"/>
            <a:ext cx="3966533" cy="371311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Вторая -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PR_AddCommonFlatCost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позволяет повышать или понижать цены квартир, находящихся в одном общем строении. Процедура принимает в себя 2 значения, первое – идентификатор строения, второе – сумма, на которую нужно повысить или понизить цену.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1A8FFA-1D91-4DC0-9F0F-D5194512CC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74117" y="290100"/>
            <a:ext cx="6860048" cy="6277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972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73E8CD-AE9C-49F5-AFDD-8B7B5F3C96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7029" y="168999"/>
            <a:ext cx="8632359" cy="6520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5403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69B1F-2471-4728-933A-5FDE605D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438" y="2284785"/>
            <a:ext cx="7017124" cy="2288429"/>
          </a:xfrm>
        </p:spPr>
        <p:txBody>
          <a:bodyPr>
            <a:normAutofit/>
          </a:bodyPr>
          <a:lstStyle/>
          <a:p>
            <a:pPr algn="ctr"/>
            <a:r>
              <a:rPr lang="ru-RU" sz="8800" b="1" dirty="0"/>
              <a:t>Триггеры</a:t>
            </a:r>
          </a:p>
        </p:txBody>
      </p:sp>
    </p:spTree>
    <p:extLst>
      <p:ext uri="{BB962C8B-B14F-4D97-AF65-F5344CB8AC3E}">
        <p14:creationId xmlns:p14="http://schemas.microsoft.com/office/powerpoint/2010/main" val="2125411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58130A75-E941-485C-A145-E7D77711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9279" y="1473830"/>
            <a:ext cx="3966533" cy="37131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Первый -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TR_DifferencePlaceBlock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запрещает добавление записи в таблицу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EstateRelation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случае несоответствия объекта (например, нельзя добавить к объекту типа «участок» объект с типом «квартира» или «участок»).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5E5B1E-1A69-4A6F-AC01-094E23F440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3068" y="3672052"/>
            <a:ext cx="6175967" cy="30767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23D032-8D30-45CB-8998-9069D70FE3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3068" y="45809"/>
            <a:ext cx="4986879" cy="3383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39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58130A75-E941-485C-A145-E7D77711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9279" y="1473830"/>
            <a:ext cx="3966533" cy="37131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Второй -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TR_DifferenceFlatBlock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запрещает добавление записи в таблицу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FlatRelation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случае несоответствия объекта (например, нельзя добавить к объекту типа «квартира» объект с типом «участок» или «квартира»).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25D558-A285-4B4C-99F0-4B06F04AAA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3067" y="194406"/>
            <a:ext cx="4929873" cy="32979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4E0B7D-372D-45BD-A170-B6CE35D896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3067" y="3705129"/>
            <a:ext cx="6015990" cy="29584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4299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58130A75-E941-485C-A145-E7D77711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9279" y="1473830"/>
            <a:ext cx="3966533" cy="37131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Третий -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TR_IsLegalEntity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запрещает добавлять данные, предназначенные для физического лица в столбцы для юридического лица, и наоборот.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AFEAE3-10FA-4449-95AF-6D61B67F66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3067" y="3615383"/>
            <a:ext cx="5422933" cy="3121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14EF27-65EF-4461-B199-00D11F76EC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4443" y="121285"/>
            <a:ext cx="5360180" cy="34143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7831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58130A75-E941-485C-A145-E7D77711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9279" y="1473830"/>
            <a:ext cx="3966533" cy="37131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Четвёртый -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TR_AutoFullCost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автоматически подставляет цену из стоимости объекта, в случае если это поле оставить пустым.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6FD05F-F6B6-4282-8F56-0099F2E219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3067" y="300579"/>
            <a:ext cx="6067626" cy="2908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07C658-6CE9-48CB-9628-3BC01AC633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3067" y="3558989"/>
            <a:ext cx="7317798" cy="28191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9514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84E09-202A-4041-9FB3-F00CA0AA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37333C-5C2E-441C-8359-111088A7F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9000" cy="4351338"/>
          </a:xfrm>
        </p:spPr>
        <p:txBody>
          <a:bodyPr>
            <a:normAutofit/>
          </a:bodyPr>
          <a:lstStyle/>
          <a:p>
            <a:pPr algn="just">
              <a:buFont typeface="Times New Roman" panose="02020603050405020304" pitchFamily="18" charset="0"/>
              <a:buChar char="-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поставленные цели были достигнуты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-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проанализировали предметную область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-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базы данных на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Studio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PostgreSQL;</a:t>
            </a:r>
          </a:p>
          <a:p>
            <a:pPr algn="just">
              <a:buFont typeface="Times New Roman" panose="02020603050405020304" pitchFamily="18" charset="0"/>
              <a:buChar char="-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объекты баз данных на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Studio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PostgreSQL;</a:t>
            </a:r>
          </a:p>
          <a:p>
            <a:pPr algn="just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B92531-6957-491B-A343-46462CAB1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33" y="2066065"/>
            <a:ext cx="4710694" cy="31592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215900" dist="38100" dir="2700000" sx="102000" sy="102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8681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0AD69-2528-46BD-A77E-3912F48C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8362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4E216CC-6A2A-42DA-8A7B-86EBF74AF164}"/>
              </a:ext>
            </a:extLst>
          </p:cNvPr>
          <p:cNvSpPr/>
          <p:nvPr/>
        </p:nvSpPr>
        <p:spPr>
          <a:xfrm>
            <a:off x="3281675" y="3349564"/>
            <a:ext cx="2529836" cy="338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8499F2F-849F-4D06-A6C3-00226DFA4CDC}"/>
              </a:ext>
            </a:extLst>
          </p:cNvPr>
          <p:cNvSpPr/>
          <p:nvPr/>
        </p:nvSpPr>
        <p:spPr>
          <a:xfrm>
            <a:off x="6283964" y="3349565"/>
            <a:ext cx="2529836" cy="258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46D3BD2-4732-4A0C-A855-DE35F88E4CB3}"/>
              </a:ext>
            </a:extLst>
          </p:cNvPr>
          <p:cNvSpPr/>
          <p:nvPr/>
        </p:nvSpPr>
        <p:spPr>
          <a:xfrm>
            <a:off x="9286250" y="3349566"/>
            <a:ext cx="2529836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0731BD0-490C-4402-934F-21975D51749C}"/>
              </a:ext>
            </a:extLst>
          </p:cNvPr>
          <p:cNvSpPr/>
          <p:nvPr/>
        </p:nvSpPr>
        <p:spPr>
          <a:xfrm>
            <a:off x="279400" y="3349566"/>
            <a:ext cx="2529836" cy="186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BAD7E-C826-4698-9DB5-BF7B3AFA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Роли и их назначение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4FC0D4A-B3AC-4782-BA78-CE6B3C6B9611}"/>
              </a:ext>
            </a:extLst>
          </p:cNvPr>
          <p:cNvSpPr/>
          <p:nvPr/>
        </p:nvSpPr>
        <p:spPr>
          <a:xfrm>
            <a:off x="279400" y="1882299"/>
            <a:ext cx="2529840" cy="13255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6829E64-3C37-4410-B09E-691CC7B96C4D}"/>
              </a:ext>
            </a:extLst>
          </p:cNvPr>
          <p:cNvSpPr/>
          <p:nvPr/>
        </p:nvSpPr>
        <p:spPr>
          <a:xfrm>
            <a:off x="9286249" y="1882299"/>
            <a:ext cx="2529840" cy="13255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Кадастровый инженер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3C6CF06-D1EC-4BD0-BC17-B0AB0121D3C0}"/>
              </a:ext>
            </a:extLst>
          </p:cNvPr>
          <p:cNvSpPr/>
          <p:nvPr/>
        </p:nvSpPr>
        <p:spPr>
          <a:xfrm>
            <a:off x="6283962" y="1882299"/>
            <a:ext cx="2529840" cy="13255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Архитектор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9C00F43-9B85-4C7E-B43E-61ED318C9C6C}"/>
              </a:ext>
            </a:extLst>
          </p:cNvPr>
          <p:cNvSpPr/>
          <p:nvPr/>
        </p:nvSpPr>
        <p:spPr>
          <a:xfrm>
            <a:off x="3281676" y="1882299"/>
            <a:ext cx="2529840" cy="13255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Клиент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E638C-D48A-4D25-9179-F6C1B275BA58}"/>
              </a:ext>
            </a:extLst>
          </p:cNvPr>
          <p:cNvSpPr txBox="1"/>
          <p:nvPr/>
        </p:nvSpPr>
        <p:spPr>
          <a:xfrm>
            <a:off x="279400" y="3349566"/>
            <a:ext cx="25298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Специалист, который производит учёт, распределение и продажу недвижимости клиентам 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E0E30-6206-4700-9D25-A81C86466E06}"/>
              </a:ext>
            </a:extLst>
          </p:cNvPr>
          <p:cNvSpPr txBox="1"/>
          <p:nvPr/>
        </p:nvSpPr>
        <p:spPr>
          <a:xfrm>
            <a:off x="9286246" y="3349566"/>
            <a:ext cx="2529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Специалист, который производит межевание территории и вносит актуальную информацию в систему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0497EC-7756-4396-A8A3-9D1C894F1EED}"/>
              </a:ext>
            </a:extLst>
          </p:cNvPr>
          <p:cNvSpPr txBox="1"/>
          <p:nvPr/>
        </p:nvSpPr>
        <p:spPr>
          <a:xfrm>
            <a:off x="6283960" y="3349566"/>
            <a:ext cx="2529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Специалист, который создаёт планировки домов и квартир, внутри системы архитектор сможет добавлять планировки домов и квартир, указывать информацию о них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094275-B994-4D69-99BD-C7082CBFD5A0}"/>
              </a:ext>
            </a:extLst>
          </p:cNvPr>
          <p:cNvSpPr txBox="1"/>
          <p:nvPr/>
        </p:nvSpPr>
        <p:spPr>
          <a:xfrm>
            <a:off x="3281675" y="3349564"/>
            <a:ext cx="25298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Ю</a:t>
            </a:r>
            <a:r>
              <a:rPr lang="ru-RU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ридическое или физическое, на которого ориентирован весь проект. Внутри системы он сможет просматривать информацию о районе, домах и земельных участках, в следствии выбрать недвижимость для покупки или аренды.</a:t>
            </a:r>
            <a:endParaRPr lang="ru-RU" sz="1800" kern="50" dirty="0">
              <a:solidFill>
                <a:schemeClr val="bg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algn="just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6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796CD-F0CA-400F-A201-843BFFC7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реализована в двух СУБД:</a:t>
            </a:r>
          </a:p>
        </p:txBody>
      </p:sp>
      <p:sp>
        <p:nvSpPr>
          <p:cNvPr id="4" name="Прямоугольник: один верхний угол скругленный, другой — усеченный 3">
            <a:extLst>
              <a:ext uri="{FF2B5EF4-FFF2-40B4-BE49-F238E27FC236}">
                <a16:creationId xmlns:a16="http://schemas.microsoft.com/office/drawing/2014/main" id="{293635EC-01E4-407B-B6A7-87FAF7336B76}"/>
              </a:ext>
            </a:extLst>
          </p:cNvPr>
          <p:cNvSpPr/>
          <p:nvPr/>
        </p:nvSpPr>
        <p:spPr>
          <a:xfrm>
            <a:off x="4257040" y="2865120"/>
            <a:ext cx="3677920" cy="2286000"/>
          </a:xfrm>
          <a:prstGeom prst="snipRoundRect">
            <a:avLst>
              <a:gd name="adj1" fmla="val 16667"/>
              <a:gd name="adj2" fmla="val 4244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один верхний угол скругленный, другой — усеченный 6">
            <a:extLst>
              <a:ext uri="{FF2B5EF4-FFF2-40B4-BE49-F238E27FC236}">
                <a16:creationId xmlns:a16="http://schemas.microsoft.com/office/drawing/2014/main" id="{3F469809-F36C-40A6-A662-EC50C6D1CC99}"/>
              </a:ext>
            </a:extLst>
          </p:cNvPr>
          <p:cNvSpPr/>
          <p:nvPr/>
        </p:nvSpPr>
        <p:spPr>
          <a:xfrm flipH="1">
            <a:off x="255793" y="2865120"/>
            <a:ext cx="3677920" cy="2286000"/>
          </a:xfrm>
          <a:prstGeom prst="snipRoundRect">
            <a:avLst>
              <a:gd name="adj1" fmla="val 16667"/>
              <a:gd name="adj2" fmla="val 3888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усеченные верхние углы 2">
            <a:extLst>
              <a:ext uri="{FF2B5EF4-FFF2-40B4-BE49-F238E27FC236}">
                <a16:creationId xmlns:a16="http://schemas.microsoft.com/office/drawing/2014/main" id="{BDA59D4E-48CD-4943-B82F-23423C6C0CF3}"/>
              </a:ext>
            </a:extLst>
          </p:cNvPr>
          <p:cNvSpPr/>
          <p:nvPr/>
        </p:nvSpPr>
        <p:spPr>
          <a:xfrm>
            <a:off x="8543961" y="2865120"/>
            <a:ext cx="3056966" cy="2286000"/>
          </a:xfrm>
          <a:prstGeom prst="snip2SameRect">
            <a:avLst/>
          </a:prstGeom>
          <a:effectLst>
            <a:outerShdw blurRad="101600" dist="50800" dir="5400000" sx="103000" sy="103000" algn="ctr" rotWithShape="0">
              <a:srgbClr val="000000">
                <a:alpha val="45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2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D2C27-BAC2-4E18-A9CE-F42272A2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9400"/>
            <a:ext cx="6502400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4A5D6-1C73-44F7-9F80-8B0F5A086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760" y="203201"/>
            <a:ext cx="4770120" cy="1242695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базы данных в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Visio</a:t>
            </a:r>
            <a:endParaRPr lang="ru-RU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86A7CF-6481-457A-B945-07239E646E6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2"/>
          <a:stretch/>
        </p:blipFill>
        <p:spPr bwMode="auto">
          <a:xfrm>
            <a:off x="1478280" y="1172998"/>
            <a:ext cx="9235440" cy="548180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084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D2C27-BAC2-4E18-A9CE-F42272A2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9400"/>
            <a:ext cx="6502400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4A5D6-1C73-44F7-9F80-8B0F5A086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6" y="2814918"/>
            <a:ext cx="3334871" cy="1228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базы данных в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Microsoft SQL</a:t>
            </a: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marL="0" indent="0">
              <a:buNone/>
            </a:pPr>
            <a:endParaRPr lang="ru-RU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60B585-B72A-4A43-8474-A786869E22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408" y="1126163"/>
            <a:ext cx="7758430" cy="55286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0242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D2C27-BAC2-4E18-A9CE-F42272A2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1118"/>
            <a:ext cx="6502400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4A5D6-1C73-44F7-9F80-8B0F5A086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231" y="2807652"/>
            <a:ext cx="4464722" cy="1242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базы данных в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BAC220-B9DB-4C11-AEFA-7F8992F121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1" y="879932"/>
            <a:ext cx="5632413" cy="577560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5557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64A88-B08D-40AC-8A60-62ABF9CE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55385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объектов базы данных</a:t>
            </a:r>
            <a:endParaRPr lang="ru-RU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Интерактивное оглавление 4">
                <a:extLst>
                  <a:ext uri="{FF2B5EF4-FFF2-40B4-BE49-F238E27FC236}">
                    <a16:creationId xmlns:a16="http://schemas.microsoft.com/office/drawing/2014/main" id="{E086E622-A08A-4C19-B275-87AF940BB7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5285355"/>
                  </p:ext>
                </p:extLst>
              </p:nvPr>
            </p:nvGraphicFramePr>
            <p:xfrm>
              <a:off x="138953" y="1879413"/>
              <a:ext cx="11914094" cy="4351338"/>
            </p:xfrm>
            <a:graphic>
              <a:graphicData uri="http://schemas.microsoft.com/office/powerpoint/2016/summaryzoom">
                <psuz:summaryZm>
                  <psuz:summaryZmObj sectionId="{C4CB2A20-0FA2-4EF8-BF55-910065F1D023}">
                    <psuz:zmPr id="{95E48823-CE70-45EC-BF93-700769723B0C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410707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355600" dist="50800" dir="5400000" sx="102000" sy="102000" algn="ctr" rotWithShape="0">
                            <a:srgbClr val="000000">
                              <a:alpha val="40000"/>
                            </a:srgbClr>
                          </a:outerShdw>
                        </a:effectLst>
                      </p166:spPr>
                    </psuz:zmPr>
                  </psuz:summaryZmObj>
                  <psuz:summaryZmObj sectionId="{0DAFFDBF-169C-4C3B-A592-DD45D0C74B66}">
                    <psuz:zmPr id="{290EC340-BC21-4358-ACD4-AF318D1FE05C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022317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355600" dist="50800" dir="5400000" sx="102000" sy="102000" algn="ctr" rotWithShape="0">
                            <a:srgbClr val="000000">
                              <a:alpha val="40000"/>
                            </a:srgbClr>
                          </a:outerShdw>
                        </a:effectLst>
                      </p166:spPr>
                    </psuz:zmPr>
                  </psuz:summaryZmObj>
                  <psuz:summaryZmObj sectionId="{0348EDA2-CA7A-48B1-8CCD-D263C3725853}">
                    <psuz:zmPr id="{5C7B9945-B7D3-4E4F-BD75-9F6B2E566AB5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410707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355600" dist="50800" dir="5400000" sx="102000" sy="102000" algn="ctr" rotWithShape="0">
                            <a:srgbClr val="000000">
                              <a:alpha val="40000"/>
                            </a:srgbClr>
                          </a:outerShdw>
                        </a:effectLst>
                      </p166:spPr>
                    </psuz:zmPr>
                  </psuz:summaryZmObj>
                  <psuz:summaryZmObj sectionId="{04FC84AB-6340-4121-BDFE-7C85567E7DE5}">
                    <psuz:zmPr id="{69D32285-951A-4A9F-9112-873176F30BAB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022317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355600" dist="50800" dir="5400000" sx="102000" sy="102000" algn="ctr" rotWithShape="0">
                            <a:srgbClr val="000000">
                              <a:alpha val="40000"/>
                            </a:srgbClr>
                          </a:outerShdw>
                        </a:effectLst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Интерактивное оглавление 4">
                <a:extLst>
                  <a:ext uri="{FF2B5EF4-FFF2-40B4-BE49-F238E27FC236}">
                    <a16:creationId xmlns:a16="http://schemas.microsoft.com/office/drawing/2014/main" id="{E086E622-A08A-4C19-B275-87AF940BB76F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38953" y="1879413"/>
                <a:ext cx="11914094" cy="4351338"/>
                <a:chOff x="138953" y="1879413"/>
                <a:chExt cx="11914094" cy="4351338"/>
              </a:xfrm>
            </p:grpSpPr>
            <p:pic>
              <p:nvPicPr>
                <p:cNvPr id="3" name="Рисунок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49660" y="2031710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outerShdw blurRad="355600" dist="50800" dir="54000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</p:pic>
            <p:pic>
              <p:nvPicPr>
                <p:cNvPr id="4" name="Рисунок 4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61270" y="2031710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outerShdw blurRad="355600" dist="50800" dir="54000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</p:pic>
            <p:pic>
              <p:nvPicPr>
                <p:cNvPr id="6" name="Рисунок 6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49660" y="412035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outerShdw blurRad="355600" dist="50800" dir="54000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</p:pic>
            <p:pic>
              <p:nvPicPr>
                <p:cNvPr id="7" name="Рисунок 7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61270" y="412035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outerShdw blurRad="355600" dist="50800" dir="54000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21089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69B1F-2471-4728-933A-5FDE605D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438" y="2284785"/>
            <a:ext cx="7017124" cy="228842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8800" b="1" dirty="0"/>
              <a:t>Представления</a:t>
            </a:r>
          </a:p>
        </p:txBody>
      </p:sp>
    </p:spTree>
    <p:extLst>
      <p:ext uri="{BB962C8B-B14F-4D97-AF65-F5344CB8AC3E}">
        <p14:creationId xmlns:p14="http://schemas.microsoft.com/office/powerpoint/2010/main" val="6561489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577</Words>
  <Application>Microsoft Office PowerPoint</Application>
  <PresentationFormat>Широкоэкранный</PresentationFormat>
  <Paragraphs>49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Тема Office</vt:lpstr>
      <vt:lpstr> Разработка базы данных для  для учёта планируемых и  реализованных объектов  недвижимости  МДК 11.01 Технология разработки и защиты баз данных</vt:lpstr>
      <vt:lpstr>Анализ предметной области</vt:lpstr>
      <vt:lpstr>Роли и их назначение</vt:lpstr>
      <vt:lpstr>База данных реализована в двух СУБД:</vt:lpstr>
      <vt:lpstr>Разработка базы данных</vt:lpstr>
      <vt:lpstr>Разработка базы данных</vt:lpstr>
      <vt:lpstr>Разработка базы данных</vt:lpstr>
      <vt:lpstr>Разработка объектов базы данных</vt:lpstr>
      <vt:lpstr>Представления</vt:lpstr>
      <vt:lpstr>Презентация PowerPoint</vt:lpstr>
      <vt:lpstr>Презентация PowerPoint</vt:lpstr>
      <vt:lpstr>Презентация PowerPoint</vt:lpstr>
      <vt:lpstr>Функции</vt:lpstr>
      <vt:lpstr>Презентация PowerPoint</vt:lpstr>
      <vt:lpstr>Презентация PowerPoint</vt:lpstr>
      <vt:lpstr>Презентация PowerPoint</vt:lpstr>
      <vt:lpstr>Процедуры</vt:lpstr>
      <vt:lpstr>Презентация PowerPoint</vt:lpstr>
      <vt:lpstr>Презентация PowerPoint</vt:lpstr>
      <vt:lpstr>Презентация PowerPoint</vt:lpstr>
      <vt:lpstr>Презентация PowerPoint</vt:lpstr>
      <vt:lpstr>Триггеры</vt:lpstr>
      <vt:lpstr>Презентация PowerPoint</vt:lpstr>
      <vt:lpstr>Презентация PowerPoint</vt:lpstr>
      <vt:lpstr>Презентация PowerPoint</vt:lpstr>
      <vt:lpstr>Презентация PowerPoint</vt:lpstr>
      <vt:lpstr>Итоги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базы данных для  для учёта планируемых и  реализованных объектов  недвижимости  МДК 11.01 Технология разработки и защиты баз данных</dc:title>
  <dc:creator>Tues Eve</dc:creator>
  <cp:lastModifiedBy>Tues Eve</cp:lastModifiedBy>
  <cp:revision>12</cp:revision>
  <dcterms:created xsi:type="dcterms:W3CDTF">2024-02-25T09:36:05Z</dcterms:created>
  <dcterms:modified xsi:type="dcterms:W3CDTF">2024-02-26T13:05:06Z</dcterms:modified>
</cp:coreProperties>
</file>