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7D9B9-74BC-442F-8457-428259C8722B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8BE2-1BFF-4FD3-82CE-81CC0067DD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7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22C5-FFD4-43BB-9DB6-6E6587A63692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D24-603C-40B8-B60E-C6AE228B5A72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9AA-B29E-4EC2-8790-86555E15AC1F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7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8A3-FD35-4CFF-802D-B39B6689DE5B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04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FE1-C45F-42FA-9BCD-3AD2421F617C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E4A6-E8A9-4296-87A8-C25B4719415C}" type="datetime1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7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1EE8-5779-49E6-8E6B-534EB4085331}" type="datetime1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1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26A0-39CD-4995-99CB-EC545BE196A4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804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978798-FC47-4F35-B5B8-7E680441719A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7723-42D6-41F1-9027-F993CE87D911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858A-957D-43C7-B2EB-6C33180B3CE9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2221-05F2-4346-A8B5-58670FC73FFA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3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C5FE-1F34-4E2E-8A13-EEF7E3534E85}" type="datetime1">
              <a:rPr lang="ru-RU" smtClean="0"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F6A-BD14-49A5-B89A-D74B74EB2ABE}" type="datetime1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44FF-F7FD-4441-AF70-41B2F4EE14B4}" type="datetime1">
              <a:rPr lang="ru-RU" smtClean="0"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A012-03C9-4C39-8085-B6EA0E710858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078-FD70-43D8-A24E-549295968228}" type="datetime1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229C-F99E-4EF4-A1F8-AC5836AF217F}" type="datetime1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AF74-EAC1-4BA7-8895-9EF154806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7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hZDwgyQqVxBE-HmyjaSCiEfxLF9fYiV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5TV0_zhl-ecDepLUq8saMBvojEkAddU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3975" y="3143250"/>
            <a:ext cx="7950028" cy="907586"/>
          </a:xfrm>
        </p:spPr>
        <p:txBody>
          <a:bodyPr/>
          <a:lstStyle/>
          <a:p>
            <a:pPr algn="l"/>
            <a:r>
              <a:rPr lang="ru-RU" dirty="0" smtClean="0"/>
              <a:t>Домашнее задание №11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23975" y="4317536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по курсу «Основы моделирования бизнес-процессов (</a:t>
            </a:r>
            <a:r>
              <a:rPr lang="ru-RU" dirty="0" smtClean="0"/>
              <a:t>семинары)»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8743950" y="5681135"/>
            <a:ext cx="34480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Выполнил: Лесных Екатерина Вячеславовна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ru-RU" dirty="0"/>
              <a:t>. Предложите инициативы по оптимизации бизнес-процессов (минимум 5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(ДЗ №</a:t>
            </a:r>
            <a:r>
              <a:rPr lang="en-US" dirty="0" smtClean="0"/>
              <a:t>9</a:t>
            </a:r>
            <a:r>
              <a:rPr lang="ru-RU" dirty="0" smtClean="0"/>
              <a:t>).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48028"/>
            <a:ext cx="9785583" cy="43422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i="1" u="sng" dirty="0" smtClean="0">
                <a:solidFill>
                  <a:schemeClr val="bg1"/>
                </a:solidFill>
              </a:rPr>
              <a:t>Примечание: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 качестве объекта исследования в ДЗ </a:t>
            </a:r>
            <a:r>
              <a:rPr lang="ru-RU" sz="2200" dirty="0" smtClean="0">
                <a:solidFill>
                  <a:schemeClr val="bg1"/>
                </a:solidFill>
              </a:rPr>
              <a:t>№9 </a:t>
            </a:r>
            <a:r>
              <a:rPr lang="ru-RU" sz="2200" dirty="0">
                <a:solidFill>
                  <a:schemeClr val="bg1"/>
                </a:solidFill>
              </a:rPr>
              <a:t>была принята компания </a:t>
            </a:r>
            <a:r>
              <a:rPr lang="ru-RU" sz="2200" dirty="0" smtClean="0">
                <a:solidFill>
                  <a:schemeClr val="bg1"/>
                </a:solidFill>
              </a:rPr>
              <a:t>по прокату </a:t>
            </a:r>
            <a:r>
              <a:rPr lang="ru-RU" sz="2200" dirty="0">
                <a:solidFill>
                  <a:schemeClr val="bg1"/>
                </a:solidFill>
              </a:rPr>
              <a:t>звукового оборудования для организации </a:t>
            </a:r>
            <a:r>
              <a:rPr lang="ru-RU" sz="2200" dirty="0" smtClean="0">
                <a:solidFill>
                  <a:schemeClr val="bg1"/>
                </a:solidFill>
              </a:rPr>
              <a:t>мероприятий.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u="sng" dirty="0" smtClean="0">
                <a:solidFill>
                  <a:schemeClr val="bg1"/>
                </a:solidFill>
              </a:rPr>
              <a:t>Инициативы по оптимизации бизнес-процессов следующие: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b="1" dirty="0" smtClean="0">
                <a:solidFill>
                  <a:schemeClr val="bg1"/>
                </a:solidFill>
              </a:rPr>
              <a:t>Инициатива 1</a:t>
            </a:r>
            <a:r>
              <a:rPr lang="ru-RU" sz="2200" b="1" dirty="0">
                <a:solidFill>
                  <a:schemeClr val="bg1"/>
                </a:solidFill>
              </a:rPr>
              <a:t>. </a:t>
            </a:r>
            <a:r>
              <a:rPr lang="ru-RU" sz="2200" dirty="0">
                <a:solidFill>
                  <a:schemeClr val="bg1"/>
                </a:solidFill>
              </a:rPr>
              <a:t>Если предложить скидку 10 % на первый заказ (аренду музыкального оборудования), то мы можем увеличить количество уникальных пользователей</a:t>
            </a:r>
            <a:r>
              <a:rPr lang="ru-RU" sz="2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Инициатива 2. </a:t>
            </a:r>
            <a:r>
              <a:rPr lang="ru-RU" sz="2200" dirty="0">
                <a:solidFill>
                  <a:schemeClr val="bg1"/>
                </a:solidFill>
              </a:rPr>
              <a:t>Создание полезного контента на собственном  сайте  (видеоуроки, статьи) с привлечением популярных блогеров позволит увеличить не только количество уникальных пользователей, но и увеличить глубину просмотра на сайте.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ru-RU" i="1" u="sng" dirty="0" smtClean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ru-RU" dirty="0"/>
              <a:t>. Предложите инициативы по оптимизации бизнес-процессов (минимум 5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(ДЗ №</a:t>
            </a:r>
            <a:r>
              <a:rPr lang="en-US" dirty="0" smtClean="0"/>
              <a:t>9</a:t>
            </a:r>
            <a:r>
              <a:rPr lang="ru-RU" dirty="0" smtClean="0"/>
              <a:t>). Часть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87176"/>
            <a:ext cx="9785583" cy="43422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Инициатива 3. </a:t>
            </a:r>
            <a:r>
              <a:rPr lang="ru-RU" sz="2200" dirty="0">
                <a:solidFill>
                  <a:schemeClr val="bg1"/>
                </a:solidFill>
              </a:rPr>
              <a:t>Если ввести предложение на скидку в зависимости от стоимости заказа на аренду  (например от 20 000 - скидка 5 %, от 35 000 -скидка 10 % и </a:t>
            </a:r>
            <a:r>
              <a:rPr lang="ru-RU" sz="2200" dirty="0" smtClean="0">
                <a:solidFill>
                  <a:schemeClr val="bg1"/>
                </a:solidFill>
              </a:rPr>
              <a:t>т.д.), </a:t>
            </a:r>
            <a:r>
              <a:rPr lang="ru-RU" sz="2200" dirty="0">
                <a:solidFill>
                  <a:schemeClr val="bg1"/>
                </a:solidFill>
              </a:rPr>
              <a:t>то мы можем повысить средний чек.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Инициатива 4. </a:t>
            </a:r>
            <a:r>
              <a:rPr lang="ru-RU" sz="2200" dirty="0">
                <a:solidFill>
                  <a:schemeClr val="bg1"/>
                </a:solidFill>
              </a:rPr>
              <a:t>Если ввести предложение на продажу дополнительных услуг (установка музыкальной  аппаратуры на мероприятие, а также техническое сопровождение на мероприятие ), то мы можем повысить средний чек.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Инициатива 5. </a:t>
            </a:r>
            <a:r>
              <a:rPr lang="ru-RU" sz="2200" dirty="0">
                <a:solidFill>
                  <a:schemeClr val="bg1"/>
                </a:solidFill>
              </a:rPr>
              <a:t>Расширение ассортимента предлагаемых услуг помимо аренды музыкального оборудования добавить услуги по аренде: светового оборудования и  видеооборудования),  то мы можем повысить не только средний чек, но и увеличить количество уникальных клиентов.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</a:t>
            </a:r>
            <a:r>
              <a:rPr lang="ru-RU" dirty="0"/>
              <a:t>. Посчитайте экономический эффект от каждой инициативы</a:t>
            </a:r>
            <a:r>
              <a:rPr lang="ru-RU" dirty="0" smtClean="0"/>
              <a:t>.(ДЗ №</a:t>
            </a:r>
            <a:r>
              <a:rPr lang="en-US" dirty="0" smtClean="0"/>
              <a:t>9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72"/>
            <a:ext cx="12192000" cy="48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ru-RU" dirty="0"/>
              <a:t>. Приоритизируйте инициативы с помощью фреймворка </a:t>
            </a:r>
            <a:r>
              <a:rPr lang="ru-RU" dirty="0" smtClean="0"/>
              <a:t>RICE.(ДЗ №</a:t>
            </a:r>
            <a:r>
              <a:rPr lang="en-US" dirty="0" smtClean="0"/>
              <a:t>9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202345"/>
            <a:ext cx="1133856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</a:t>
            </a:r>
            <a:r>
              <a:rPr lang="ru-RU" dirty="0"/>
              <a:t>. Запланируйте проект (этапы, сроки, участники) по внедрению инициатив по оптимизации </a:t>
            </a:r>
            <a:r>
              <a:rPr lang="ru-RU" dirty="0" smtClean="0"/>
              <a:t>процессов.(ДЗ №10).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85583" cy="4193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Примечание: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качестве </a:t>
            </a:r>
            <a:r>
              <a:rPr lang="ru-RU" dirty="0" smtClean="0">
                <a:solidFill>
                  <a:schemeClr val="bg1"/>
                </a:solidFill>
              </a:rPr>
              <a:t>проекта по </a:t>
            </a:r>
            <a:r>
              <a:rPr lang="ru-RU" dirty="0">
                <a:solidFill>
                  <a:schemeClr val="bg1"/>
                </a:solidFill>
              </a:rPr>
              <a:t>внедрению инициатив по оптимизации процессов </a:t>
            </a:r>
            <a:r>
              <a:rPr lang="ru-RU" dirty="0" smtClean="0">
                <a:solidFill>
                  <a:schemeClr val="bg1"/>
                </a:solidFill>
              </a:rPr>
              <a:t>для компании «</a:t>
            </a:r>
            <a:r>
              <a:rPr lang="en-US" dirty="0" smtClean="0">
                <a:solidFill>
                  <a:schemeClr val="bg1"/>
                </a:solidFill>
              </a:rPr>
              <a:t>New Company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был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запланирован проект по «Внедрению системы аналитических отчетов»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ДЗ №10.</a:t>
            </a:r>
          </a:p>
          <a:p>
            <a:pPr marL="0" indent="0">
              <a:lnSpc>
                <a:spcPct val="100000"/>
              </a:lnSpc>
              <a:buNone/>
            </a:pPr>
            <a:endParaRPr lang="ru-RU" i="1" u="sng" dirty="0" smtClean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0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</a:t>
            </a:r>
            <a:r>
              <a:rPr lang="ru-RU" dirty="0"/>
              <a:t>. Запланируйте проект (этапы, сроки, участники) по внедрению инициатив по оптимизации </a:t>
            </a:r>
            <a:r>
              <a:rPr lang="ru-RU" dirty="0" smtClean="0"/>
              <a:t>процессов.(ДЗ №10). Часть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15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47869" y="2336873"/>
            <a:ext cx="9785583" cy="923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Ссылка </a:t>
            </a:r>
            <a:r>
              <a:rPr lang="ru-RU" i="1" u="sng" dirty="0">
                <a:solidFill>
                  <a:schemeClr val="bg1"/>
                </a:solidFill>
              </a:rPr>
              <a:t>на timeline для проекта с задачами, сроками и </a:t>
            </a:r>
            <a:r>
              <a:rPr lang="ru-RU" i="1" u="sng" dirty="0" smtClean="0">
                <a:solidFill>
                  <a:schemeClr val="bg1"/>
                </a:solidFill>
              </a:rPr>
              <a:t>участниками</a:t>
            </a:r>
            <a:r>
              <a:rPr lang="en-US" i="1" u="sng" dirty="0" smtClean="0">
                <a:solidFill>
                  <a:schemeClr val="bg1"/>
                </a:solidFill>
              </a:rPr>
              <a:t> </a:t>
            </a:r>
            <a:r>
              <a:rPr lang="ru-RU" i="1" u="sng" dirty="0" smtClean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869" y="3347243"/>
            <a:ext cx="666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https://drive.google.com/file/d/1RhZDwgyQqVxBE-HmyjaSCiEfxLF9fYiV/view?usp=sharing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1. Перечислите основные и поддерживающие </a:t>
            </a:r>
            <a:r>
              <a:rPr lang="ru-RU" dirty="0" smtClean="0">
                <a:solidFill>
                  <a:schemeClr val="bg1"/>
                </a:solidFill>
              </a:rPr>
              <a:t>бизнес-процессы.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2. Декомпозируйте процессы вашего отдела до 3-5 </a:t>
            </a:r>
            <a:r>
              <a:rPr lang="ru-RU" dirty="0" smtClean="0">
                <a:solidFill>
                  <a:schemeClr val="bg1"/>
                </a:solidFill>
              </a:rPr>
              <a:t>уровня.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3. Опишите 1 важный процесс в одной из нотации (BPMN, UML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4. Предложите инициативы по оптимизации бизнес-процессов (минимум 5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5. Посчитайте экономический эффект от каждой </a:t>
            </a:r>
            <a:r>
              <a:rPr lang="ru-RU" dirty="0" smtClean="0">
                <a:solidFill>
                  <a:schemeClr val="bg1"/>
                </a:solidFill>
              </a:rPr>
              <a:t>инициативы.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6. Приоритизируйте инициативы с помощью фреймворка </a:t>
            </a:r>
            <a:r>
              <a:rPr lang="ru-RU" dirty="0" smtClean="0">
                <a:solidFill>
                  <a:schemeClr val="bg1"/>
                </a:solidFill>
              </a:rPr>
              <a:t>RICE.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7. Запланируйте проект (этапы, сроки, участники) по внедрению инициатив по оптимизации </a:t>
            </a:r>
            <a:r>
              <a:rPr lang="ru-RU" dirty="0" smtClean="0">
                <a:solidFill>
                  <a:schemeClr val="bg1"/>
                </a:solidFill>
              </a:rPr>
              <a:t>процессов.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Решение: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Перечислите </a:t>
            </a:r>
            <a:r>
              <a:rPr lang="ru-RU" dirty="0"/>
              <a:t>основные и поддерживающие </a:t>
            </a:r>
            <a:r>
              <a:rPr lang="ru-RU" dirty="0" smtClean="0"/>
              <a:t>бизнес-процессы (ДЗ №2).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96131" cy="4193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Примечание: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В качестве объекта исследования в ДЗ №2 была принята сеть ресторанов быстрого питания «Оки_Доки_2.0» и «Еда, быстро и вкусно» для которых основные и поддерживающие бизнес-процессы следующие: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u="sng" dirty="0" smtClean="0">
                <a:solidFill>
                  <a:schemeClr val="bg1"/>
                </a:solidFill>
              </a:rPr>
              <a:t>Основные (операционные) бизнес-процессы: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1. Приготовление продукции и полуфабрикатов;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2. Обслуживание клиентов;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3. Доставка готовой продукции клиенту.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Перечислите </a:t>
            </a:r>
            <a:r>
              <a:rPr lang="ru-RU" dirty="0"/>
              <a:t>основные и поддерживающие </a:t>
            </a:r>
            <a:r>
              <a:rPr lang="ru-RU" dirty="0" smtClean="0"/>
              <a:t>бизнес-процессы (ДЗ №2). Часть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28151"/>
            <a:ext cx="9696131" cy="41335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u="sng" dirty="0" smtClean="0">
                <a:solidFill>
                  <a:schemeClr val="bg1"/>
                </a:solidFill>
              </a:rPr>
              <a:t>Поддерживающие (вспомогательные) </a:t>
            </a:r>
            <a:r>
              <a:rPr lang="ru-RU" u="sng" dirty="0">
                <a:solidFill>
                  <a:schemeClr val="bg1"/>
                </a:solidFill>
              </a:rPr>
              <a:t>бизнес-процессы: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1. Бухгалтерский учет;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2. ИТ-поддержка сайтов, приложений для заказа;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3. Логистика продуктов, полуфабрикатов и сырья;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4. Уборка торговых залов и кухонь;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5. Обслуживание торгового и производственного оборудования;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6. Реклама, продвижение, маркетинг, акции;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7. Найм и обучение персонала.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Декомпозируйте процессы вашего отдела до 3-5 </a:t>
            </a:r>
            <a:r>
              <a:rPr lang="ru-RU" dirty="0" smtClean="0"/>
              <a:t>уровня (ДЗ №3).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96131" cy="4193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Примечание: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В качестве объекта исследования в ДЗ №3 была </a:t>
            </a:r>
            <a:r>
              <a:rPr lang="ru-RU" dirty="0">
                <a:solidFill>
                  <a:schemeClr val="bg1"/>
                </a:solidFill>
              </a:rPr>
              <a:t>принята </a:t>
            </a:r>
            <a:r>
              <a:rPr lang="ru-RU" dirty="0" smtClean="0">
                <a:solidFill>
                  <a:schemeClr val="bg1"/>
                </a:solidFill>
              </a:rPr>
              <a:t>компания  Аптека.ру, где процесс нулевого </a:t>
            </a:r>
            <a:r>
              <a:rPr lang="ru-RU" dirty="0">
                <a:solidFill>
                  <a:schemeClr val="bg1"/>
                </a:solidFill>
              </a:rPr>
              <a:t>уровня Продажи был </a:t>
            </a:r>
            <a:r>
              <a:rPr lang="ru-RU" dirty="0" smtClean="0">
                <a:solidFill>
                  <a:schemeClr val="bg1"/>
                </a:solidFill>
              </a:rPr>
              <a:t>декомпозирован до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уровня.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/>
              <a:t>Декомпозируйте процессы вашего отдела до 3-5 </a:t>
            </a:r>
            <a:r>
              <a:rPr lang="ru-RU" dirty="0" smtClean="0"/>
              <a:t>уровня (ДЗ №3). Часть 2.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7" y="2289974"/>
            <a:ext cx="10493445" cy="40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</a:t>
            </a:r>
            <a:r>
              <a:rPr lang="ru-RU" dirty="0"/>
              <a:t>. Опишите 1 важный процесс в одной из нотации (BPMN, UML). </a:t>
            </a:r>
            <a:r>
              <a:rPr lang="ru-RU" dirty="0" smtClean="0"/>
              <a:t>(ДЗ №6).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85583" cy="41931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Примечание: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bg1"/>
                </a:solidFill>
              </a:rPr>
              <a:t>В качестве объекта для описания 1-ого важного процесса в нотации </a:t>
            </a:r>
            <a:r>
              <a:rPr lang="en-US" dirty="0" smtClean="0">
                <a:solidFill>
                  <a:schemeClr val="bg1"/>
                </a:solidFill>
              </a:rPr>
              <a:t>UML</a:t>
            </a:r>
            <a:r>
              <a:rPr lang="ru-RU" dirty="0" smtClean="0">
                <a:solidFill>
                  <a:schemeClr val="bg1"/>
                </a:solidFill>
              </a:rPr>
              <a:t> в ДЗ №6 была принята компания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A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которой требовалось выполнить закупку товара с маркетплейса.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86" y="753227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 smtClean="0"/>
              <a:t>3</a:t>
            </a:r>
            <a:r>
              <a:rPr lang="ru-RU" dirty="0"/>
              <a:t>. Опишите 1 важный процесс в одной из нотации (BPMN, UML). </a:t>
            </a:r>
            <a:r>
              <a:rPr lang="ru-RU" dirty="0" smtClean="0"/>
              <a:t>(ДЗ №6). Часть 2.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AF74-EAC1-4BA7-8895-9EF1548064C3}" type="slidenum">
              <a:rPr lang="ru-RU" smtClean="0"/>
              <a:t>9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7869" y="2912164"/>
            <a:ext cx="6669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https://drive.google.com/file/d/1I5TV0_zhl-ecDepLUq8saMBvojEkAddU/view?usp=sharing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47869" y="2336873"/>
            <a:ext cx="9785583" cy="575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i="1" u="sng" dirty="0" smtClean="0">
                <a:solidFill>
                  <a:schemeClr val="bg1"/>
                </a:solidFill>
              </a:rPr>
              <a:t>Ссылка на диаграмму по нотации</a:t>
            </a:r>
            <a:r>
              <a:rPr lang="en-US" i="1" u="sng" dirty="0" smtClean="0">
                <a:solidFill>
                  <a:schemeClr val="bg1"/>
                </a:solidFill>
              </a:rPr>
              <a:t> UML</a:t>
            </a:r>
            <a:r>
              <a:rPr lang="ru-RU" i="1" u="sng" dirty="0" smtClean="0">
                <a:solidFill>
                  <a:schemeClr val="bg1"/>
                </a:solidFill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115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771</Words>
  <Application>Microsoft Office PowerPoint</Application>
  <PresentationFormat>Широкоэкранный</PresentationFormat>
  <Paragraphs>72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Берлин</vt:lpstr>
      <vt:lpstr>Домашнее задание №11</vt:lpstr>
      <vt:lpstr>Исходные данные:</vt:lpstr>
      <vt:lpstr>Решение:</vt:lpstr>
      <vt:lpstr>1. Перечислите основные и поддерживающие бизнес-процессы (ДЗ №2). Часть 1.</vt:lpstr>
      <vt:lpstr>1. Перечислите основные и поддерживающие бизнес-процессы (ДЗ №2). Часть 2.</vt:lpstr>
      <vt:lpstr>2. Декомпозируйте процессы вашего отдела до 3-5 уровня (ДЗ №3). Часть 1.</vt:lpstr>
      <vt:lpstr>2. Декомпозируйте процессы вашего отдела до 3-5 уровня (ДЗ №3). Часть 2.</vt:lpstr>
      <vt:lpstr>3. Опишите 1 важный процесс в одной из нотации (BPMN, UML). (ДЗ №6). Часть 1.</vt:lpstr>
      <vt:lpstr>3. Опишите 1 важный процесс в одной из нотации (BPMN, UML). (ДЗ №6). Часть 2.</vt:lpstr>
      <vt:lpstr>4. Предложите инициативы по оптимизации бизнес-процессов (минимум 5) (ДЗ №9). Часть 1.</vt:lpstr>
      <vt:lpstr>4. Предложите инициативы по оптимизации бизнес-процессов (минимум 5) (ДЗ №9). Часть 2.</vt:lpstr>
      <vt:lpstr>5. Посчитайте экономический эффект от каждой инициативы.(ДЗ №9). </vt:lpstr>
      <vt:lpstr>6. Приоритизируйте инициативы с помощью фреймворка RICE.(ДЗ №9). </vt:lpstr>
      <vt:lpstr>7. Запланируйте проект (этапы, сроки, участники) по внедрению инициатив по оптимизации процессов.(ДЗ №10). Часть 1.</vt:lpstr>
      <vt:lpstr>7. Запланируйте проект (этапы, сроки, участники) по внедрению инициатив по оптимизации процессов.(ДЗ №10). Часть 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Домашние задания по к</dc:title>
  <dc:creator>Лесных Андрей Викторович</dc:creator>
  <cp:lastModifiedBy>Лесных Андрей Викторович</cp:lastModifiedBy>
  <cp:revision>30</cp:revision>
  <dcterms:created xsi:type="dcterms:W3CDTF">2024-02-11T05:56:09Z</dcterms:created>
  <dcterms:modified xsi:type="dcterms:W3CDTF">2024-02-12T05:33:46Z</dcterms:modified>
</cp:coreProperties>
</file>