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6.gif" ContentType="image/gif"/>
  <Override PartName="/ppt/media/image10.gif" ContentType="image/gif"/>
  <Override PartName="/ppt/media/image7.png" ContentType="image/png"/>
  <Override PartName="/ppt/media/image8.gif" ContentType="image/gif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</p:sldMasterIdLst>
  <p:sldIdLst>
    <p:sldId id="256" r:id="rId16"/>
    <p:sldId id="257" r:id="rId17"/>
    <p:sldId id="258" r:id="rId18"/>
    <p:sldId id="259" r:id="rId19"/>
    <p:sldId id="260" r:id="rId20"/>
    <p:sldId id="261" r:id="rId2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D6F175-2650-439D-9560-F34763542CC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E8F176-60C4-4EB2-A7EE-01AA3DBAF0D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0E8514-4BF4-4967-8CAE-9FD86E277BC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E957D64-40A1-445E-B136-6BABCC5A63B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BB9465-B2A7-4D68-91F2-FC09D1A57A9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EA1FCA4-543D-48D5-AD70-A0D14DAA3B6C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6C753C-4B5E-49E8-B2D3-B08F94ADF30C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288D3F-D87A-41BA-AC77-F652946F688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1BF17EA-F350-4BA3-AEF3-FB92A8458B95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  <p:sldLayoutId id="2147483654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49;p12"/>
          <p:cNvSpPr/>
          <p:nvPr/>
        </p:nvSpPr>
        <p:spPr>
          <a:xfrm>
            <a:off x="590400" y="1365120"/>
            <a:ext cx="7986600" cy="341064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LM Mono Light 10"/>
              <a:ea typeface="DejaVu Sans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53;p13"/>
          <p:cNvSpPr/>
          <p:nvPr/>
        </p:nvSpPr>
        <p:spPr>
          <a:xfrm>
            <a:off x="590400" y="1365120"/>
            <a:ext cx="7986600" cy="3410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ffffff"/>
              </a:solidFill>
              <a:latin typeface="LM Mono Light 10"/>
              <a:ea typeface="DejaVu Sans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58;p14"/>
          <p:cNvSpPr/>
          <p:nvPr/>
        </p:nvSpPr>
        <p:spPr>
          <a:xfrm>
            <a:off x="606240" y="2144160"/>
            <a:ext cx="7936920" cy="246276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LM Mono Light 10"/>
              <a:ea typeface="DejaVu Sans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2;p15"/>
          <p:cNvSpPr/>
          <p:nvPr/>
        </p:nvSpPr>
        <p:spPr>
          <a:xfrm>
            <a:off x="362160" y="1384200"/>
            <a:ext cx="4746960" cy="339156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LM Mono Light 10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10;p2" descr=""/>
          <p:cNvPicPr/>
          <p:nvPr/>
        </p:nvPicPr>
        <p:blipFill>
          <a:blip r:embed="rId3"/>
          <a:srcRect l="98" t="0" r="98" b="0"/>
          <a:stretch/>
        </p:blipFill>
        <p:spPr>
          <a:xfrm>
            <a:off x="-18000" y="-10080"/>
            <a:ext cx="9192960" cy="518040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8680" cy="10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9D7556-9052-4773-8958-94310247A168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5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gif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gi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5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184;p48" descr=""/>
          <p:cNvPicPr/>
          <p:nvPr/>
        </p:nvPicPr>
        <p:blipFill>
          <a:blip r:embed="rId1"/>
          <a:srcRect l="18587" t="0" r="18580" b="0"/>
          <a:stretch/>
        </p:blipFill>
        <p:spPr>
          <a:xfrm>
            <a:off x="-75960" y="-3216960"/>
            <a:ext cx="9406800" cy="8358840"/>
          </a:xfrm>
          <a:prstGeom prst="rect">
            <a:avLst/>
          </a:prstGeom>
          <a:ln w="0">
            <a:noFill/>
          </a:ln>
        </p:spPr>
      </p:pic>
      <p:sp>
        <p:nvSpPr>
          <p:cNvPr id="67" name="Google Shape;185;p48"/>
          <p:cNvSpPr/>
          <p:nvPr/>
        </p:nvSpPr>
        <p:spPr>
          <a:xfrm>
            <a:off x="-60480" y="181800"/>
            <a:ext cx="9599760" cy="21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chemeClr val="lt1"/>
                </a:solidFill>
                <a:latin typeface="Roboto"/>
                <a:ea typeface="Roboto"/>
              </a:rPr>
              <a:t>Разработка консольной утилиты 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chemeClr val="lt1"/>
                </a:solidFill>
                <a:latin typeface="Roboto"/>
                <a:ea typeface="Roboto"/>
              </a:rPr>
              <a:t>для построения дерева каталогов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ru" sz="3600" spc="-1" strike="noStrike">
                <a:solidFill>
                  <a:schemeClr val="lt1"/>
                </a:solidFill>
                <a:latin typeface="Roboto"/>
                <a:ea typeface="Roboto"/>
              </a:rPr>
              <a:t>с фильтрацией и выводом</a:t>
            </a:r>
            <a:r>
              <a:rPr b="1" lang="en-US" sz="3600" spc="-1" strike="noStrike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b="1" lang="ru-RU" sz="3600" spc="-1" strike="noStrike">
                <a:solidFill>
                  <a:schemeClr val="lt1"/>
                </a:solidFill>
                <a:latin typeface="Roboto"/>
                <a:ea typeface="Roboto"/>
              </a:rPr>
              <a:t>м</a:t>
            </a:r>
            <a:r>
              <a:rPr b="1" lang="ru" sz="3600" spc="-1" strike="noStrike">
                <a:solidFill>
                  <a:schemeClr val="lt1"/>
                </a:solidFill>
                <a:latin typeface="Roboto"/>
                <a:ea typeface="Roboto"/>
              </a:rPr>
              <a:t>етаданных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Google Shape;186;p48" descr=""/>
          <p:cNvPicPr/>
          <p:nvPr/>
        </p:nvPicPr>
        <p:blipFill>
          <a:blip r:embed="rId2"/>
          <a:stretch/>
        </p:blipFill>
        <p:spPr>
          <a:xfrm>
            <a:off x="8280000" y="102960"/>
            <a:ext cx="820440" cy="282960"/>
          </a:xfrm>
          <a:prstGeom prst="rect">
            <a:avLst/>
          </a:prstGeom>
          <a:ln w="0">
            <a:noFill/>
          </a:ln>
        </p:spPr>
      </p:pic>
      <p:sp>
        <p:nvSpPr>
          <p:cNvPr id="69" name="Google Shape;187;p48"/>
          <p:cNvSpPr/>
          <p:nvPr/>
        </p:nvSpPr>
        <p:spPr>
          <a:xfrm>
            <a:off x="0" y="3879000"/>
            <a:ext cx="2112120" cy="691560"/>
          </a:xfrm>
          <a:prstGeom prst="roundRect">
            <a:avLst>
              <a:gd name="adj" fmla="val 16667"/>
            </a:avLst>
          </a:prstGeom>
          <a:solidFill>
            <a:srgbClr val="3f299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ffffff"/>
              </a:solidFill>
              <a:latin typeface="LM Mono Light 10"/>
              <a:ea typeface="DejaVu Sans"/>
            </a:endParaRPr>
          </a:p>
        </p:txBody>
      </p:sp>
      <p:sp>
        <p:nvSpPr>
          <p:cNvPr id="70" name="Google Shape;188;p48"/>
          <p:cNvSpPr/>
          <p:nvPr/>
        </p:nvSpPr>
        <p:spPr>
          <a:xfrm>
            <a:off x="0" y="3868200"/>
            <a:ext cx="2770200" cy="70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ru" sz="1900" spc="-1" strike="noStrike">
                <a:solidFill>
                  <a:srgbClr val="ffffff"/>
                </a:solidFill>
                <a:latin typeface="Roboto Medium"/>
                <a:ea typeface="Roboto Medium"/>
              </a:rPr>
              <a:t>C++ Developer. Professional</a:t>
            </a:r>
            <a:endParaRPr b="0" lang="ru-RU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Google Shape;189;p48" descr=""/>
          <p:cNvPicPr/>
          <p:nvPr/>
        </p:nvPicPr>
        <p:blipFill>
          <a:blip r:embed="rId3"/>
          <a:stretch/>
        </p:blipFill>
        <p:spPr>
          <a:xfrm>
            <a:off x="6172200" y="3200400"/>
            <a:ext cx="1546560" cy="1667520"/>
          </a:xfrm>
          <a:prstGeom prst="rect">
            <a:avLst/>
          </a:prstGeom>
          <a:ln w="0">
            <a:noFill/>
          </a:ln>
        </p:spPr>
      </p:pic>
      <p:sp>
        <p:nvSpPr>
          <p:cNvPr id="72" name="Google Shape;203;p 1"/>
          <p:cNvSpPr/>
          <p:nvPr/>
        </p:nvSpPr>
        <p:spPr>
          <a:xfrm>
            <a:off x="2514600" y="3967920"/>
            <a:ext cx="3700080" cy="3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r>
              <a:rPr b="1" lang="ru" sz="2300" spc="-1" strike="noStrike">
                <a:solidFill>
                  <a:srgbClr val="ffffff"/>
                </a:solidFill>
                <a:latin typeface="Roboto"/>
                <a:ea typeface="Roboto"/>
              </a:rPr>
              <a:t>Величко Евгений</a:t>
            </a: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Рисунок 140" descr=""/>
          <p:cNvPicPr/>
          <p:nvPr/>
        </p:nvPicPr>
        <p:blipFill>
          <a:blip r:embed="rId4"/>
          <a:stretch/>
        </p:blipFill>
        <p:spPr>
          <a:xfrm>
            <a:off x="7560000" y="1558800"/>
            <a:ext cx="1439280" cy="14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223;p52"/>
          <p:cNvSpPr/>
          <p:nvPr/>
        </p:nvSpPr>
        <p:spPr>
          <a:xfrm>
            <a:off x="166680" y="0"/>
            <a:ext cx="851868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" sz="2400" spc="-1" strike="noStrike">
                <a:solidFill>
                  <a:srgbClr val="000000"/>
                </a:solidFill>
                <a:latin typeface="Roboto"/>
                <a:ea typeface="Roboto"/>
              </a:rPr>
              <a:t>Цель проекта: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225;p52"/>
          <p:cNvSpPr/>
          <p:nvPr/>
        </p:nvSpPr>
        <p:spPr>
          <a:xfrm>
            <a:off x="166680" y="679320"/>
            <a:ext cx="8456760" cy="11415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91440" bIns="91440" anchor="ctr">
            <a:no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ru" sz="1600" spc="-1" strike="noStrike">
                <a:solidFill>
                  <a:schemeClr val="dk1"/>
                </a:solidFill>
                <a:latin typeface="Roboto Medium"/>
                <a:ea typeface="Roboto Medium"/>
              </a:rPr>
              <a:t>Разработать консольную утилиту на C++ для построения древовидной структуры каталогов с  расширенными возможностями фильтрации, цветового оформления, вывода детальных метаданных, работой с локальными и удаленными файловыми системами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143"/>
          <p:cNvSpPr/>
          <p:nvPr/>
        </p:nvSpPr>
        <p:spPr>
          <a:xfrm>
            <a:off x="166680" y="2005920"/>
            <a:ext cx="8926920" cy="14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Задачи проекта: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225;p52"/>
          <p:cNvSpPr/>
          <p:nvPr/>
        </p:nvSpPr>
        <p:spPr>
          <a:xfrm>
            <a:off x="112680" y="2654640"/>
            <a:ext cx="8456760" cy="162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91440" bIns="91440" anchor="ctr">
            <a:noAutofit/>
          </a:bodyPr>
          <a:p>
            <a:pPr defTabSz="914400">
              <a:lnSpc>
                <a:spcPct val="150000"/>
              </a:lnSpc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1. Базовы</a:t>
            </a:r>
            <a:r>
              <a:rPr b="1" lang="ru-RU" sz="16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й функционал</a:t>
            </a:r>
            <a:r>
              <a:rPr b="1" lang="en-US" sz="16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обход FC, визуализация, метаданные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2. Фильтрация </a:t>
            </a:r>
            <a:r>
              <a:rPr b="0" lang="en-US" sz="16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размер, дата, маски, глубина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3. Доп.возможности </a:t>
            </a:r>
            <a:r>
              <a:rPr b="0" lang="en-US" sz="16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цвета, JSON, экспорт в файл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4. Расширенные </a:t>
            </a:r>
            <a:r>
              <a:rPr b="0" lang="en-US" sz="16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GitHub API, многопоточность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Рисунок 13" descr=""/>
          <p:cNvPicPr/>
          <p:nvPr/>
        </p:nvPicPr>
        <p:blipFill>
          <a:blip r:embed="rId1"/>
          <a:stretch/>
        </p:blipFill>
        <p:spPr>
          <a:xfrm>
            <a:off x="91800" y="1377000"/>
            <a:ext cx="9050760" cy="376524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400000" y="620640"/>
            <a:ext cx="359892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chemeClr val="dk1"/>
                </a:solidFill>
                <a:latin typeface="Roboto"/>
                <a:ea typeface="Roboto"/>
              </a:rPr>
              <a:t>UML Диаграмма Классов</a:t>
            </a:r>
            <a:br>
              <a:rPr sz="2000"/>
            </a:b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1"/>
          <p:cNvSpPr/>
          <p:nvPr/>
        </p:nvSpPr>
        <p:spPr>
          <a:xfrm>
            <a:off x="3765240" y="84960"/>
            <a:ext cx="405504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90000"/>
              </a:lnSpc>
            </a:pPr>
            <a:r>
              <a:rPr b="1" lang="ru" sz="2000" spc="-1" strike="noStrike">
                <a:solidFill>
                  <a:schemeClr val="dk1"/>
                </a:solidFill>
                <a:latin typeface="Roboto"/>
                <a:ea typeface="Roboto"/>
              </a:rPr>
              <a:t>Архитектура программы: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577;p 2"/>
          <p:cNvSpPr/>
          <p:nvPr/>
        </p:nvSpPr>
        <p:spPr>
          <a:xfrm>
            <a:off x="435960" y="1511280"/>
            <a:ext cx="1521360" cy="12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2" name="Google Shape;581;p 2"/>
          <p:cNvGraphicFramePr/>
          <p:nvPr/>
        </p:nvGraphicFramePr>
        <p:xfrm>
          <a:off x="39240" y="84960"/>
          <a:ext cx="3264840" cy="4218840"/>
        </p:xfrm>
        <a:graphic>
          <a:graphicData uri="http://schemas.openxmlformats.org/drawingml/2006/table">
            <a:tbl>
              <a:tblPr/>
              <a:tblGrid>
                <a:gridCol w="3265200"/>
              </a:tblGrid>
              <a:tr h="1273320">
                <a:tc>
                  <a:txBody>
                    <a:bodyPr lIns="91080" rIns="91080" anchor="t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200" spc="-1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CoreLib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</a:t>
                      </a:r>
                      <a:r>
                        <a:rPr b="1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FileSystem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 - работа с файловой системой, получение метаданных, рекурсивный обход</a:t>
                      </a:r>
                      <a:endParaRPr b="0" lang="ru-RU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</a:t>
                      </a:r>
                      <a:r>
                        <a:rPr b="1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ColorManager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 - управление цветовым оформлением, централизованное отключение цветов</a:t>
                      </a:r>
                      <a:endParaRPr b="0" lang="ru-RU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</a:t>
                      </a:r>
                      <a:r>
                        <a:rPr b="1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Constants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 - хранение констант, символов псевдографики, цветовых кодов</a:t>
                      </a:r>
                      <a:endParaRPr b="0" lang="ru-RU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1581840">
                <a:tc>
                  <a:txBody>
                    <a:bodyPr lIns="91080" rIns="91080" anchor="t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200" spc="-1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BuildersLib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TreeBuilder</a:t>
                      </a:r>
                      <a:r>
                        <a:rPr b="1" lang="en-US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 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</a:t>
                      </a: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 </a:t>
                      </a:r>
                      <a:r>
                        <a:rPr b="0" lang="ru-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ш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аблонный метод, базовая реализация обхода файловой системы</a:t>
                      </a:r>
                      <a:endParaRPr b="0" lang="ru-RU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</a:t>
                      </a:r>
                      <a:r>
                        <a:rPr b="1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DepthViewTreeBuilder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 - обход с ограничением глубины </a:t>
                      </a:r>
                      <a:endParaRPr b="0" lang="ru-RU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</a:t>
                      </a:r>
                      <a:r>
                        <a:rPr b="1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FilteredTreeBuilder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 - обработка с применением фильтров</a:t>
                      </a:r>
                      <a:endParaRPr b="0" lang="ru-RU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</a:t>
                      </a:r>
                      <a:r>
                        <a:rPr b="1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MultiThreadedTreeBuilder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 - многопоточная обработка больших директорий</a:t>
                      </a:r>
                      <a:endParaRPr b="0" lang="ru-RU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</a:t>
                      </a:r>
                      <a:r>
                        <a:rPr b="1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JSONTreeBuilder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 - вывод в JSON формате</a:t>
                      </a:r>
                      <a:endParaRPr b="0" lang="ru-RU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</a:t>
                      </a:r>
                      <a:r>
                        <a:rPr b="1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GitHubTreeBuilder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 - работа с GitHub репозиториями</a:t>
                      </a:r>
                      <a:endParaRPr b="0" lang="ru-RU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1301040">
                <a:tc>
                  <a:txBody>
                    <a:bodyPr lIns="91080" rIns="91080" anchor="t">
                      <a:noAutofit/>
                    </a:bodyPr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ru" sz="1200" spc="-1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</a:rPr>
                        <a:t>CliLib</a:t>
                      </a:r>
                      <a:endParaRPr b="0" lang="ru-RU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</a:t>
                      </a:r>
                      <a:r>
                        <a:rPr b="1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CommandLineParser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 - модуль парсинга и валидации аргументов командной строки</a:t>
                      </a:r>
                      <a:endParaRPr b="0" lang="ru-RU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</a:t>
                      </a:r>
                      <a:r>
                        <a:rPr b="1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BuilderFactory 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фабрика для интеллектуального выбора оптимального обработчика на основе параметров</a:t>
                      </a:r>
                      <a:endParaRPr b="0" lang="ru-RU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- </a:t>
                      </a:r>
                      <a:r>
                        <a:rPr b="1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OutputManager</a:t>
                      </a:r>
                      <a:r>
                        <a:rPr b="0" lang="ru" sz="800" spc="-1" strike="noStrike">
                          <a:solidFill>
                            <a:schemeClr val="dk1"/>
                          </a:solidFill>
                          <a:latin typeface="Roboto"/>
                          <a:ea typeface="DejaVu Sans"/>
                        </a:rPr>
                        <a:t> - система форматирования и вывода результатов в различных форматах</a:t>
                      </a:r>
                      <a:endParaRPr b="0" lang="ru-RU" sz="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3" name="Стрелка вправо 2"/>
          <p:cNvSpPr/>
          <p:nvPr/>
        </p:nvSpPr>
        <p:spPr>
          <a:xfrm rot="10800000">
            <a:off x="3377880" y="178200"/>
            <a:ext cx="387360" cy="289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4" name="Стрелка вниз 3"/>
          <p:cNvSpPr/>
          <p:nvPr/>
        </p:nvSpPr>
        <p:spPr>
          <a:xfrm rot="3028800">
            <a:off x="5306040" y="1038960"/>
            <a:ext cx="336960" cy="7365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5" name="Стрелка вниз 1"/>
          <p:cNvSpPr/>
          <p:nvPr/>
        </p:nvSpPr>
        <p:spPr>
          <a:xfrm>
            <a:off x="7560000" y="1260000"/>
            <a:ext cx="279720" cy="862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86" name="Рисунок 83" descr=""/>
          <p:cNvPicPr/>
          <p:nvPr/>
        </p:nvPicPr>
        <p:blipFill>
          <a:blip r:embed="rId2"/>
          <a:stretch/>
        </p:blipFill>
        <p:spPr>
          <a:xfrm>
            <a:off x="7200000" y="2340000"/>
            <a:ext cx="1079280" cy="10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0" y="-97560"/>
            <a:ext cx="8313480" cy="63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chemeClr val="dk1"/>
                </a:solidFill>
                <a:latin typeface="Roboto"/>
                <a:ea typeface="Roboto"/>
              </a:rPr>
              <a:t>Как работает программа: 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88" name="Рисунок 159" descr=""/>
          <p:cNvPicPr/>
          <p:nvPr/>
        </p:nvPicPr>
        <p:blipFill>
          <a:blip r:embed="rId1"/>
          <a:srcRect l="0" t="0" r="0" b="3488"/>
          <a:stretch/>
        </p:blipFill>
        <p:spPr>
          <a:xfrm>
            <a:off x="3743640" y="137160"/>
            <a:ext cx="5033160" cy="4962600"/>
          </a:xfrm>
          <a:prstGeom prst="rect">
            <a:avLst/>
          </a:prstGeom>
          <a:ln w="0">
            <a:noFill/>
          </a:ln>
        </p:spPr>
      </p:pic>
      <p:sp>
        <p:nvSpPr>
          <p:cNvPr id="89" name="TextBox 158"/>
          <p:cNvSpPr/>
          <p:nvPr/>
        </p:nvSpPr>
        <p:spPr>
          <a:xfrm>
            <a:off x="3886200" y="0"/>
            <a:ext cx="51840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Упрощенная диаграмма</a:t>
            </a:r>
            <a:r>
              <a:rPr b="1" lang="ru-RU" sz="12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 п</a:t>
            </a:r>
            <a:r>
              <a:rPr b="1" lang="en-US" sz="12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оследовательности выполнения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87"/>
          <p:cNvSpPr/>
          <p:nvPr/>
        </p:nvSpPr>
        <p:spPr>
          <a:xfrm>
            <a:off x="72000" y="273600"/>
            <a:ext cx="4498920" cy="49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Базовые сценарии: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Текущая директория, 2 уровня глубины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. -L 2</a:t>
            </a: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Показать все файлы включая скрытые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/path -a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Только структура директорий (без файлов) 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/project -D 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Фильтрация: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Большие файлы (&gt; 500MB)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. -s "&gt; 500MB" 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Файлы измененные в 2024 году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. -d "&gt; 2024-01-01"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Только исходный код C++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src/ -n "*.cpp" -n "*.hpp"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Исключить тестовые файлы и временные данные 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. -x "test_*" -x "*.tmp" 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Производительность: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Автоматическая многопоточность для больших папок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/large-folder -t auto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Фиксированное количество потоков 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/large-folder -t 8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Экспорт и интеграции: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JSON для программой обработки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. --json 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Сохранение в файл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/project -o project_structure.txt 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Анализ GitHub репозитория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-g "https://github.com/torvalds/linux"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Комбинированные сценарии: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# Анализ удаленного репозитория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Courier New"/>
              </a:rPr>
              <a:t>tree-utility -g "https://github.com/user/project" --github-depth 1 --json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# Анализ больших C++ файлов с ограничением глубины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. -n "*.cpp" -s "&gt; 1MB" -L 3 -t auto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# Документирование структуры проекта в JSON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tree-utility /project -x "node_modules" -x "*.tmp" --json -o docs/structure.json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Стрелка вниз 1"/>
          <p:cNvSpPr/>
          <p:nvPr/>
        </p:nvSpPr>
        <p:spPr>
          <a:xfrm>
            <a:off x="8372520" y="2160000"/>
            <a:ext cx="266760" cy="11941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92" name="Рисунок 89" descr=""/>
          <p:cNvPicPr/>
          <p:nvPr/>
        </p:nvPicPr>
        <p:blipFill>
          <a:blip r:embed="rId2"/>
          <a:stretch/>
        </p:blipFill>
        <p:spPr>
          <a:xfrm>
            <a:off x="8100000" y="3420000"/>
            <a:ext cx="899280" cy="8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6680" y="2057400"/>
            <a:ext cx="8518680" cy="3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2000" spc="-1" strike="noStrike">
                <a:solidFill>
                  <a:schemeClr val="dk1"/>
                </a:solidFill>
                <a:latin typeface="Roboto"/>
                <a:ea typeface="Roboto"/>
              </a:rPr>
              <a:t>Сравнение с существующими решениями: 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4" name="TextBox 162"/>
          <p:cNvSpPr/>
          <p:nvPr/>
        </p:nvSpPr>
        <p:spPr>
          <a:xfrm>
            <a:off x="166680" y="511200"/>
            <a:ext cx="8483400" cy="14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Полноценный обход файловой системы с наглядным отображением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Гибкая система фильтрации по размеру, дате, маскам имен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Цветовое кодирование для разных типов файлов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Экспорт в JSON и сохранение </a:t>
            </a:r>
            <a:r>
              <a:rPr b="0" lang="ru-RU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результатов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Интеграция с GitHub API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Многопоточная обработка для больших каталогов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250;p 3"/>
          <p:cNvSpPr/>
          <p:nvPr/>
        </p:nvSpPr>
        <p:spPr>
          <a:xfrm>
            <a:off x="228600" y="124200"/>
            <a:ext cx="7313760" cy="5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" sz="2000" spc="-1" strike="noStrike">
                <a:solidFill>
                  <a:schemeClr val="dk1"/>
                </a:solidFill>
                <a:latin typeface="Roboto"/>
                <a:ea typeface="Roboto"/>
              </a:rPr>
              <a:t>Вывод по проделанной работе: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165"/>
          <p:cNvSpPr/>
          <p:nvPr/>
        </p:nvSpPr>
        <p:spPr>
          <a:xfrm>
            <a:off x="228600" y="2514600"/>
            <a:ext cx="5713560" cy="27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❌ </a:t>
            </a:r>
            <a:r>
              <a:rPr b="0" i="1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Ограничения стандартных инструментов</a:t>
            </a: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LM Mono Light 10"/>
                <a:ea typeface="DejaVu Sans"/>
              </a:rPr>
              <a:t>tree: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Только базовая визуализация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Нет фильтрации по размеру/дате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Нет многопоточности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LM Mono Light 10"/>
                <a:ea typeface="DejaVu Sans"/>
              </a:rPr>
              <a:t>find + ls: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Сложный синтаксис комбинаций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Нет древовидной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Требует знания нескольких утилит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166"/>
          <p:cNvSpPr/>
          <p:nvPr/>
        </p:nvSpPr>
        <p:spPr>
          <a:xfrm>
            <a:off x="5486400" y="2458080"/>
            <a:ext cx="8483400" cy="18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Noto Sans CJK SC"/>
              </a:rPr>
              <a:t>✅ </a:t>
            </a:r>
            <a:r>
              <a:rPr b="0" i="1" lang="en-US" sz="1400" spc="-1" strike="noStrike">
                <a:solidFill>
                  <a:srgbClr val="000000"/>
                </a:solidFill>
                <a:latin typeface="LM Mono Light 10"/>
                <a:ea typeface="Noto Sans CJK SC"/>
              </a:rPr>
              <a:t>Преимущества</a:t>
            </a: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Noto Sans CJK SC"/>
              </a:rPr>
              <a:t> </a:t>
            </a:r>
            <a:r>
              <a:rPr b="1" lang="en-US" sz="1400" spc="-1" strike="noStrike" u="sng">
                <a:solidFill>
                  <a:srgbClr val="000000"/>
                </a:solidFill>
                <a:uFillTx/>
                <a:latin typeface="LM Mono Light 10"/>
                <a:ea typeface="Noto Sans CJK SC"/>
              </a:rPr>
              <a:t>tree-utility</a:t>
            </a: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Noto Sans CJK SC"/>
              </a:rPr>
              <a:t>: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Noto Sans CJK SC"/>
              </a:rPr>
              <a:t>- GitHub REST API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LM Mono Light 10"/>
                <a:ea typeface="Noto Sans CJK SC"/>
              </a:rPr>
              <a:t>- JSON/текстовый экспорт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LM Mono Light 10"/>
                <a:ea typeface="Noto Sans CJK SC"/>
              </a:rPr>
              <a:t>- Многопоточная </a:t>
            </a:r>
            <a:r>
              <a:rPr b="0" lang="ru-RU" sz="14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обработка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233;p 1"/>
          <p:cNvSpPr/>
          <p:nvPr/>
        </p:nvSpPr>
        <p:spPr>
          <a:xfrm>
            <a:off x="5072760" y="3709800"/>
            <a:ext cx="31989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" sz="2000" spc="-1" strike="noStrike">
                <a:solidFill>
                  <a:schemeClr val="dk1"/>
                </a:solidFill>
                <a:latin typeface="Roboto"/>
                <a:ea typeface="Roboto"/>
              </a:rPr>
              <a:t>Будущие улучшения: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168"/>
          <p:cNvSpPr/>
          <p:nvPr/>
        </p:nvSpPr>
        <p:spPr>
          <a:xfrm>
            <a:off x="5072760" y="4159440"/>
            <a:ext cx="45705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Модульные тесты,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Статический анализ кода,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Добавление токенов для Github,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M Mono Light 10"/>
                <a:ea typeface="DejaVu Sans"/>
              </a:rPr>
              <a:t>- Поиск дубликатов файлов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84;p 1" descr=""/>
          <p:cNvPicPr/>
          <p:nvPr/>
        </p:nvPicPr>
        <p:blipFill>
          <a:blip r:embed="rId1"/>
          <a:srcRect l="18587" t="0" r="18580" b="0"/>
          <a:stretch/>
        </p:blipFill>
        <p:spPr>
          <a:xfrm>
            <a:off x="-75960" y="-3216960"/>
            <a:ext cx="9406800" cy="8358840"/>
          </a:xfrm>
          <a:prstGeom prst="rect">
            <a:avLst/>
          </a:prstGeom>
          <a:ln w="0">
            <a:noFill/>
          </a:ln>
        </p:spPr>
      </p:pic>
      <p:sp>
        <p:nvSpPr>
          <p:cNvPr id="101" name="Google Shape;185;p 1"/>
          <p:cNvSpPr/>
          <p:nvPr/>
        </p:nvSpPr>
        <p:spPr>
          <a:xfrm>
            <a:off x="790200" y="745200"/>
            <a:ext cx="6341040" cy="79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" sz="4000" spc="-1" strike="noStrike">
                <a:solidFill>
                  <a:schemeClr val="lt1"/>
                </a:solidFill>
                <a:latin typeface="Roboto"/>
                <a:ea typeface="Roboto"/>
              </a:rPr>
              <a:t>Спасибо за внимание!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86;p 1" descr=""/>
          <p:cNvPicPr/>
          <p:nvPr/>
        </p:nvPicPr>
        <p:blipFill>
          <a:blip r:embed="rId2"/>
          <a:stretch/>
        </p:blipFill>
        <p:spPr>
          <a:xfrm>
            <a:off x="7913880" y="268920"/>
            <a:ext cx="820440" cy="282960"/>
          </a:xfrm>
          <a:prstGeom prst="rect">
            <a:avLst/>
          </a:prstGeom>
          <a:ln w="0">
            <a:noFill/>
          </a:ln>
        </p:spPr>
      </p:pic>
      <p:sp>
        <p:nvSpPr>
          <p:cNvPr id="103" name="Google Shape;187;p 1"/>
          <p:cNvSpPr/>
          <p:nvPr/>
        </p:nvSpPr>
        <p:spPr>
          <a:xfrm>
            <a:off x="203400" y="2899080"/>
            <a:ext cx="2675880" cy="691560"/>
          </a:xfrm>
          <a:prstGeom prst="roundRect">
            <a:avLst>
              <a:gd name="adj" fmla="val 16667"/>
            </a:avLst>
          </a:prstGeom>
          <a:solidFill>
            <a:srgbClr val="3f299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pc="-1" strike="noStrike">
              <a:solidFill>
                <a:srgbClr val="ffffff"/>
              </a:solidFill>
              <a:latin typeface="LM Mono Light 10"/>
              <a:ea typeface="DejaVu Sans"/>
            </a:endParaRPr>
          </a:p>
        </p:txBody>
      </p:sp>
      <p:sp>
        <p:nvSpPr>
          <p:cNvPr id="104" name="Google Shape;188;p 1"/>
          <p:cNvSpPr/>
          <p:nvPr/>
        </p:nvSpPr>
        <p:spPr>
          <a:xfrm>
            <a:off x="203400" y="2999160"/>
            <a:ext cx="277020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" sz="2000" spc="-1" strike="noStrike">
                <a:solidFill>
                  <a:schemeClr val="lt1"/>
                </a:solidFill>
                <a:latin typeface="Roboto"/>
                <a:ea typeface="Roboto"/>
              </a:rPr>
              <a:t>Сылка на проект</a:t>
            </a:r>
            <a:r>
              <a:rPr b="1" lang="ru-RU" sz="2000" spc="-1" strike="noStrike">
                <a:solidFill>
                  <a:schemeClr val="lt1"/>
                </a:solidFill>
                <a:latin typeface="Roboto"/>
                <a:ea typeface="Roboto"/>
              </a:rPr>
              <a:t>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89;p 1" descr=""/>
          <p:cNvPicPr/>
          <p:nvPr/>
        </p:nvPicPr>
        <p:blipFill>
          <a:blip r:embed="rId3"/>
          <a:stretch/>
        </p:blipFill>
        <p:spPr>
          <a:xfrm>
            <a:off x="4503960" y="2324160"/>
            <a:ext cx="1546560" cy="1667520"/>
          </a:xfrm>
          <a:prstGeom prst="rect">
            <a:avLst/>
          </a:prstGeom>
          <a:ln w="0">
            <a:noFill/>
          </a:ln>
        </p:spPr>
      </p:pic>
      <p:sp>
        <p:nvSpPr>
          <p:cNvPr id="106" name="Google Shape;203;p 2"/>
          <p:cNvSpPr/>
          <p:nvPr/>
        </p:nvSpPr>
        <p:spPr>
          <a:xfrm>
            <a:off x="-75960" y="4669920"/>
            <a:ext cx="8637480" cy="37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LM Mono Light 10"/>
                <a:ea typeface="DejaVu Sans"/>
              </a:rPr>
              <a:t>https://github.com/EVgen-ux/OtusCppDevProfProject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80000"/>
              </a:lnSpc>
              <a:tabLst>
                <a:tab algn="l" pos="0"/>
              </a:tabLst>
            </a:pPr>
            <a:endParaRPr b="0" lang="ru-RU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Рисунок 3" descr=""/>
          <p:cNvPicPr/>
          <p:nvPr/>
        </p:nvPicPr>
        <p:blipFill>
          <a:blip r:embed="rId4"/>
          <a:stretch/>
        </p:blipFill>
        <p:spPr>
          <a:xfrm>
            <a:off x="6424560" y="1643400"/>
            <a:ext cx="1692720" cy="167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cp:lastPrinted>2025-10-28T17:22:47Z</cp:lastPrinted>
  <dcterms:modified xsi:type="dcterms:W3CDTF">2025-10-28T17:25:09Z</dcterms:modified>
  <cp:revision>84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r8>6</vt:r8>
  </property>
</Properties>
</file>