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7"/>
  </p:notesMasterIdLst>
  <p:sldIdLst>
    <p:sldId id="274" r:id="rId3"/>
    <p:sldId id="257" r:id="rId4"/>
    <p:sldId id="297" r:id="rId5"/>
    <p:sldId id="269" r:id="rId6"/>
    <p:sldId id="288" r:id="rId7"/>
    <p:sldId id="270" r:id="rId8"/>
    <p:sldId id="289" r:id="rId9"/>
    <p:sldId id="275" r:id="rId10"/>
    <p:sldId id="290" r:id="rId11"/>
    <p:sldId id="292" r:id="rId12"/>
    <p:sldId id="294" r:id="rId13"/>
    <p:sldId id="295" r:id="rId14"/>
    <p:sldId id="29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onso Emmanuel" initials="CE" lastIdx="1" clrIdx="0">
    <p:extLst>
      <p:ext uri="{19B8F6BF-5375-455C-9EA6-DF929625EA0E}">
        <p15:presenceInfo xmlns="" xmlns:p15="http://schemas.microsoft.com/office/powerpoint/2012/main" userId="S::Chinonso.e@saroafrica.com::7139814d-6d3d-4074-bdb9-0f8a8992b7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66"/>
    <a:srgbClr val="CC0000"/>
    <a:srgbClr val="660033"/>
    <a:srgbClr val="DC3A08"/>
    <a:srgbClr val="F8961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249" autoAdjust="0"/>
  </p:normalViewPr>
  <p:slideViewPr>
    <p:cSldViewPr>
      <p:cViewPr varScale="1">
        <p:scale>
          <a:sx n="69" d="100"/>
          <a:sy n="69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81ACF-C94C-47D6-A8CA-71BC8BCF7FE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225FC3-E0B8-4A06-B7FF-B17DC44529BA}">
      <dgm:prSet phldrT="[Text]"/>
      <dgm:spPr>
        <a:xfrm>
          <a:off x="549204" y="307363"/>
          <a:ext cx="9933044" cy="634681"/>
        </a:xfr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Introduction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0A94F47C-C5BF-47EB-A12D-736AB59ECDA5}" type="parTrans" cxnId="{53F1F92E-1D62-48AE-AE93-5C2B23241622}">
      <dgm:prSet/>
      <dgm:spPr/>
      <dgm:t>
        <a:bodyPr/>
        <a:lstStyle/>
        <a:p>
          <a:endParaRPr lang="en-US"/>
        </a:p>
      </dgm:t>
    </dgm:pt>
    <dgm:pt modelId="{B7290F24-A3F4-42EE-AA54-1ABE30E401A8}" type="sibTrans" cxnId="{53F1F92E-1D62-48AE-AE93-5C2B23241622}">
      <dgm:prSet/>
      <dgm:spPr>
        <a:xfrm>
          <a:off x="-5739098" y="-878442"/>
          <a:ext cx="6832711" cy="6832711"/>
        </a:xfr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chemeClr val="tx1"/>
            </a:solidFill>
            <a:latin typeface="Geometr231 Hv BT" panose="020D0802020204020204" pitchFamily="34" charset="0"/>
          </a:endParaRPr>
        </a:p>
      </dgm:t>
    </dgm:pt>
    <dgm:pt modelId="{B8343D01-6D0F-40BA-B1D4-3D2A052F65EE}">
      <dgm:prSet phldrT="[Text]"/>
      <dgm:spPr>
        <a:xfrm>
          <a:off x="478037" y="4124007"/>
          <a:ext cx="9933044" cy="634681"/>
        </a:xfr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Exploration and Analysis 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E80702AA-FDEC-435A-8E70-280D0EA84ADD}" type="parTrans" cxnId="{69D5179C-8FAF-47C2-9E67-C51833DFB8E7}">
      <dgm:prSet/>
      <dgm:spPr/>
      <dgm:t>
        <a:bodyPr/>
        <a:lstStyle/>
        <a:p>
          <a:endParaRPr lang="en-US"/>
        </a:p>
      </dgm:t>
    </dgm:pt>
    <dgm:pt modelId="{CA499077-C3CF-4396-A45D-CFDF48A39D91}" type="sibTrans" cxnId="{69D5179C-8FAF-47C2-9E67-C51833DFB8E7}">
      <dgm:prSet/>
      <dgm:spPr/>
      <dgm:t>
        <a:bodyPr/>
        <a:lstStyle/>
        <a:p>
          <a:endParaRPr lang="en-US"/>
        </a:p>
      </dgm:t>
    </dgm:pt>
    <dgm:pt modelId="{55E71B34-11D9-467C-ACC4-9A2DACAECC09}">
      <dgm:prSet/>
      <dgm:spPr>
        <a:xfrm>
          <a:off x="932831" y="1268855"/>
          <a:ext cx="9478250" cy="634681"/>
        </a:xfrm>
        <a:solidFill>
          <a:srgbClr val="ED7D31">
            <a:hueOff val="-363841"/>
            <a:satOff val="-20982"/>
            <a:lumOff val="215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Statement of Problem and Objectives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6143514B-C48B-4E14-967C-6CE66EBCB518}" type="parTrans" cxnId="{6C424145-5A47-4CB1-B690-8413AC887D67}">
      <dgm:prSet/>
      <dgm:spPr/>
      <dgm:t>
        <a:bodyPr/>
        <a:lstStyle/>
        <a:p>
          <a:endParaRPr lang="en-US"/>
        </a:p>
      </dgm:t>
    </dgm:pt>
    <dgm:pt modelId="{E2843113-86A5-441F-A0BF-429617C600E6}" type="sibTrans" cxnId="{6C424145-5A47-4CB1-B690-8413AC887D67}">
      <dgm:prSet/>
      <dgm:spPr/>
      <dgm:t>
        <a:bodyPr/>
        <a:lstStyle/>
        <a:p>
          <a:endParaRPr lang="en-US"/>
        </a:p>
      </dgm:t>
    </dgm:pt>
    <dgm:pt modelId="{F9C45E42-41A5-455E-9EB2-06A086FAFAA6}">
      <dgm:prSet/>
      <dgm:spPr>
        <a:xfrm>
          <a:off x="1072416" y="2189168"/>
          <a:ext cx="9338665" cy="634681"/>
        </a:xfrm>
        <a:solidFill>
          <a:srgbClr val="ED7D31">
            <a:hueOff val="-727682"/>
            <a:satOff val="-41964"/>
            <a:lumOff val="431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Description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EF283C9A-45F3-46E2-9D97-A949DDD723E5}" type="parTrans" cxnId="{6D236E10-B9B7-4F3A-BF08-A0F1A36D6A84}">
      <dgm:prSet/>
      <dgm:spPr/>
      <dgm:t>
        <a:bodyPr/>
        <a:lstStyle/>
        <a:p>
          <a:endParaRPr lang="en-US"/>
        </a:p>
      </dgm:t>
    </dgm:pt>
    <dgm:pt modelId="{0ADAEEFE-D7AF-44D6-AEA9-BCEC75332E8A}" type="sibTrans" cxnId="{6D236E10-B9B7-4F3A-BF08-A0F1A36D6A84}">
      <dgm:prSet/>
      <dgm:spPr/>
      <dgm:t>
        <a:bodyPr/>
        <a:lstStyle/>
        <a:p>
          <a:endParaRPr lang="en-US"/>
        </a:p>
      </dgm:t>
    </dgm:pt>
    <dgm:pt modelId="{C1164A27-109D-452D-AD0F-AE66F4CA4320}">
      <dgm:prSet/>
      <dgm:spPr>
        <a:xfrm>
          <a:off x="932831" y="3172290"/>
          <a:ext cx="9478250" cy="634681"/>
        </a:xfrm>
        <a:solidFill>
          <a:srgbClr val="ED7D31">
            <a:hueOff val="-1091522"/>
            <a:satOff val="-62946"/>
            <a:lumOff val="647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Solution Method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08047067-9B81-4204-821C-30C302AC2418}" type="parTrans" cxnId="{CEEDC292-CA09-4E1F-BB11-0AC86E78AA48}">
      <dgm:prSet/>
      <dgm:spPr/>
      <dgm:t>
        <a:bodyPr/>
        <a:lstStyle/>
        <a:p>
          <a:endParaRPr lang="en-US"/>
        </a:p>
      </dgm:t>
    </dgm:pt>
    <dgm:pt modelId="{1A73EC5A-5133-417F-9722-2F6914B38CBB}" type="sibTrans" cxnId="{CEEDC292-CA09-4E1F-BB11-0AC86E78AA48}">
      <dgm:prSet/>
      <dgm:spPr/>
      <dgm:t>
        <a:bodyPr/>
        <a:lstStyle/>
        <a:p>
          <a:endParaRPr lang="en-US"/>
        </a:p>
      </dgm:t>
    </dgm:pt>
    <dgm:pt modelId="{E83E79D9-5B51-4018-A024-B20725A54580}">
      <dgm:prSet phldrT="[Text]"/>
      <dgm:spPr>
        <a:xfrm>
          <a:off x="478037" y="4124007"/>
          <a:ext cx="9933044" cy="634681"/>
        </a:xfr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Visualization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F816362F-3FA6-4423-9C08-4A9E7AA679BE}" type="parTrans" cxnId="{398847D6-B540-47D0-A5DE-8F2CC90428CE}">
      <dgm:prSet/>
      <dgm:spPr/>
      <dgm:t>
        <a:bodyPr/>
        <a:lstStyle/>
        <a:p>
          <a:endParaRPr lang="x-none"/>
        </a:p>
      </dgm:t>
    </dgm:pt>
    <dgm:pt modelId="{4719348A-2CA4-4B00-9DCF-BE976D51CD37}" type="sibTrans" cxnId="{398847D6-B540-47D0-A5DE-8F2CC90428CE}">
      <dgm:prSet/>
      <dgm:spPr/>
      <dgm:t>
        <a:bodyPr/>
        <a:lstStyle/>
        <a:p>
          <a:endParaRPr lang="x-none"/>
        </a:p>
      </dgm:t>
    </dgm:pt>
    <dgm:pt modelId="{99EE8292-1F14-446D-9251-54DE62F35E78}">
      <dgm:prSet phldrT="[Text]"/>
      <dgm:spPr>
        <a:xfrm>
          <a:off x="478037" y="4124007"/>
          <a:ext cx="9933044" cy="634681"/>
        </a:xfr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Summary and Conclusion</a:t>
          </a:r>
          <a:endParaRPr lang="en-US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gm:t>
    </dgm:pt>
    <dgm:pt modelId="{4C79EE4B-0F50-4AC6-AFCE-41EF18081F95}" type="parTrans" cxnId="{A172ACAE-2C53-47C1-A460-398237773414}">
      <dgm:prSet/>
      <dgm:spPr/>
      <dgm:t>
        <a:bodyPr/>
        <a:lstStyle/>
        <a:p>
          <a:endParaRPr lang="x-none"/>
        </a:p>
      </dgm:t>
    </dgm:pt>
    <dgm:pt modelId="{FDD596DF-6E28-4CAC-8FF7-A47E4941B402}" type="sibTrans" cxnId="{A172ACAE-2C53-47C1-A460-398237773414}">
      <dgm:prSet/>
      <dgm:spPr/>
      <dgm:t>
        <a:bodyPr/>
        <a:lstStyle/>
        <a:p>
          <a:endParaRPr lang="x-none"/>
        </a:p>
      </dgm:t>
    </dgm:pt>
    <dgm:pt modelId="{FD7220F8-FC09-48A1-9B78-C0F8A604A396}">
      <dgm:prSet phldrT="[Text]" custLinFactNeighborX="-720" custLinFactNeighborY="-8755"/>
      <dgm:spPr>
        <a:xfrm>
          <a:off x="478037" y="4124007"/>
          <a:ext cx="9933044" cy="634681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dirty="0"/>
        </a:p>
      </dgm:t>
    </dgm:pt>
    <dgm:pt modelId="{A086198E-E976-477A-A4B9-4C291609E1D5}" type="parTrans" cxnId="{54E1E65F-EFB6-4A7E-8B0D-F1830B995600}">
      <dgm:prSet/>
      <dgm:spPr/>
      <dgm:t>
        <a:bodyPr/>
        <a:lstStyle/>
        <a:p>
          <a:endParaRPr lang="x-none"/>
        </a:p>
      </dgm:t>
    </dgm:pt>
    <dgm:pt modelId="{83446177-E617-4B16-995E-71F3FD5A68EC}" type="sibTrans" cxnId="{54E1E65F-EFB6-4A7E-8B0D-F1830B995600}">
      <dgm:prSet/>
      <dgm:spPr/>
      <dgm:t>
        <a:bodyPr/>
        <a:lstStyle/>
        <a:p>
          <a:endParaRPr lang="x-none"/>
        </a:p>
      </dgm:t>
    </dgm:pt>
    <dgm:pt modelId="{6D29A919-C38C-44C4-BA32-A7A3D040EDD4}">
      <dgm:prSet phldrT="[Text]" custLinFactNeighborX="-720" custLinFactNeighborY="-8755"/>
      <dgm:spPr>
        <a:xfrm>
          <a:off x="478037" y="4124007"/>
          <a:ext cx="9933044" cy="634681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dirty="0"/>
        </a:p>
      </dgm:t>
    </dgm:pt>
    <dgm:pt modelId="{8D93E48A-70AF-40E6-8C13-AB3292981BA8}" type="parTrans" cxnId="{ED0DA53A-0269-4849-A4EA-1C536AEF031A}">
      <dgm:prSet/>
      <dgm:spPr/>
      <dgm:t>
        <a:bodyPr/>
        <a:lstStyle/>
        <a:p>
          <a:endParaRPr lang="en-US"/>
        </a:p>
      </dgm:t>
    </dgm:pt>
    <dgm:pt modelId="{1B3C2C1D-31D6-4995-BCEB-DF4136060AB6}" type="sibTrans" cxnId="{ED0DA53A-0269-4849-A4EA-1C536AEF031A}">
      <dgm:prSet/>
      <dgm:spPr/>
      <dgm:t>
        <a:bodyPr/>
        <a:lstStyle/>
        <a:p>
          <a:endParaRPr lang="en-US"/>
        </a:p>
      </dgm:t>
    </dgm:pt>
    <dgm:pt modelId="{F7CD926E-0C2B-43CA-BDBE-D504886F5454}">
      <dgm:prSet phldrT="[Text]" custLinFactNeighborX="-720" custLinFactNeighborY="-8755"/>
      <dgm:spPr>
        <a:xfrm>
          <a:off x="478037" y="4124007"/>
          <a:ext cx="9933044" cy="634681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en-US" dirty="0"/>
        </a:p>
      </dgm:t>
    </dgm:pt>
    <dgm:pt modelId="{5E7DBFEC-F542-48AF-8821-798948579E99}" type="parTrans" cxnId="{EA2AF36A-3D39-4944-BA89-2D597A3529E5}">
      <dgm:prSet/>
      <dgm:spPr/>
      <dgm:t>
        <a:bodyPr/>
        <a:lstStyle/>
        <a:p>
          <a:endParaRPr lang="en-US"/>
        </a:p>
      </dgm:t>
    </dgm:pt>
    <dgm:pt modelId="{0BFFDBBF-9CE6-4C59-A07E-D1A04F1AED1A}" type="sibTrans" cxnId="{EA2AF36A-3D39-4944-BA89-2D597A3529E5}">
      <dgm:prSet/>
      <dgm:spPr/>
      <dgm:t>
        <a:bodyPr/>
        <a:lstStyle/>
        <a:p>
          <a:endParaRPr lang="en-US"/>
        </a:p>
      </dgm:t>
    </dgm:pt>
    <dgm:pt modelId="{8E4B2BDA-8994-4F28-8F5F-BC84D656D536}" type="pres">
      <dgm:prSet presAssocID="{5C181ACF-C94C-47D6-A8CA-71BC8BCF7FE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126F761-7250-431F-B1BF-D00C1FB14FAF}" type="pres">
      <dgm:prSet presAssocID="{5C181ACF-C94C-47D6-A8CA-71BC8BCF7FE0}" presName="Name1" presStyleCnt="0"/>
      <dgm:spPr/>
    </dgm:pt>
    <dgm:pt modelId="{A60A81C9-3B2F-4E81-923B-B0CCCD2258D2}" type="pres">
      <dgm:prSet presAssocID="{5C181ACF-C94C-47D6-A8CA-71BC8BCF7FE0}" presName="cycle" presStyleCnt="0"/>
      <dgm:spPr/>
    </dgm:pt>
    <dgm:pt modelId="{682DAC8F-F714-4500-B414-8B619EBB5FD3}" type="pres">
      <dgm:prSet presAssocID="{5C181ACF-C94C-47D6-A8CA-71BC8BCF7FE0}" presName="srcNode" presStyleLbl="node1" presStyleIdx="0" presStyleCnt="7"/>
      <dgm:spPr/>
    </dgm:pt>
    <dgm:pt modelId="{26D1F13D-A46F-4D59-B3CA-DB22BA88AFD2}" type="pres">
      <dgm:prSet presAssocID="{5C181ACF-C94C-47D6-A8CA-71BC8BCF7FE0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16"/>
          </a:avLst>
        </a:prstGeom>
      </dgm:spPr>
      <dgm:t>
        <a:bodyPr/>
        <a:lstStyle/>
        <a:p>
          <a:endParaRPr lang="en-US"/>
        </a:p>
      </dgm:t>
    </dgm:pt>
    <dgm:pt modelId="{CA147B34-EE89-4C99-AC1E-AACA42D54B2A}" type="pres">
      <dgm:prSet presAssocID="{5C181ACF-C94C-47D6-A8CA-71BC8BCF7FE0}" presName="extraNode" presStyleLbl="node1" presStyleIdx="0" presStyleCnt="7"/>
      <dgm:spPr/>
    </dgm:pt>
    <dgm:pt modelId="{51944808-3D23-407D-BC87-2D04FE92D709}" type="pres">
      <dgm:prSet presAssocID="{5C181ACF-C94C-47D6-A8CA-71BC8BCF7FE0}" presName="dstNode" presStyleLbl="node1" presStyleIdx="0" presStyleCnt="7"/>
      <dgm:spPr/>
    </dgm:pt>
    <dgm:pt modelId="{C8463983-5959-4D26-A1F7-CAF1E59E7D10}" type="pres">
      <dgm:prSet presAssocID="{9F225FC3-E0B8-4A06-B7FF-B17DC44529BA}" presName="text_1" presStyleLbl="node1" presStyleIdx="0" presStyleCnt="7" custLinFactNeighborX="1138" custLinFactNeighborY="-154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25ABF87-C703-4F41-AA02-990593825648}" type="pres">
      <dgm:prSet presAssocID="{9F225FC3-E0B8-4A06-B7FF-B17DC44529BA}" presName="accent_1" presStyleCnt="0"/>
      <dgm:spPr/>
    </dgm:pt>
    <dgm:pt modelId="{65BEE7B5-0C16-4F40-8728-1C29B505A893}" type="pres">
      <dgm:prSet presAssocID="{9F225FC3-E0B8-4A06-B7FF-B17DC44529BA}" presName="accentRepeatNode" presStyleLbl="solidFgAcc1" presStyleIdx="0" presStyleCnt="7"/>
      <dgm:spPr>
        <a:xfrm>
          <a:off x="81361" y="237802"/>
          <a:ext cx="793351" cy="79335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D18B482-9017-41C0-BE7E-5DBA5C56FD82}" type="pres">
      <dgm:prSet presAssocID="{55E71B34-11D9-467C-ACC4-9A2DACAECC09}" presName="text_2" presStyleLbl="node1" presStyleIdx="1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7238CF6-38A7-4378-BCDF-778320E48950}" type="pres">
      <dgm:prSet presAssocID="{55E71B34-11D9-467C-ACC4-9A2DACAECC09}" presName="accent_2" presStyleCnt="0"/>
      <dgm:spPr/>
    </dgm:pt>
    <dgm:pt modelId="{2357A759-07C6-4D92-A0CD-2BBCAA6FFE3E}" type="pres">
      <dgm:prSet presAssocID="{55E71B34-11D9-467C-ACC4-9A2DACAECC09}" presName="accentRepeatNode" presStyleLbl="solidFgAcc1" presStyleIdx="1" presStyleCnt="7"/>
      <dgm:spPr>
        <a:xfrm>
          <a:off x="536155" y="1189520"/>
          <a:ext cx="793351" cy="79335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363841"/>
              <a:satOff val="-20982"/>
              <a:lumOff val="2157"/>
              <a:alphaOff val="0"/>
            </a:srgbClr>
          </a:solidFill>
          <a:prstDash val="solid"/>
          <a:miter lim="800000"/>
        </a:ln>
        <a:effectLst/>
      </dgm:spPr>
    </dgm:pt>
    <dgm:pt modelId="{C4E49D2A-D60D-41AC-939D-604EC90BD95A}" type="pres">
      <dgm:prSet presAssocID="{F9C45E42-41A5-455E-9EB2-06A086FAFAA6}" presName="text_3" presStyleLbl="node1" presStyleIdx="2" presStyleCnt="7" custLinFactNeighborY="-494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3F135CF-9269-4AEC-9D7D-711841BB10BB}" type="pres">
      <dgm:prSet presAssocID="{F9C45E42-41A5-455E-9EB2-06A086FAFAA6}" presName="accent_3" presStyleCnt="0"/>
      <dgm:spPr/>
    </dgm:pt>
    <dgm:pt modelId="{32C14E0E-BC40-4875-A34F-779C2C631567}" type="pres">
      <dgm:prSet presAssocID="{F9C45E42-41A5-455E-9EB2-06A086FAFAA6}" presName="accentRepeatNode" presStyleLbl="solidFgAcc1" presStyleIdx="2" presStyleCnt="7"/>
      <dgm:spPr>
        <a:xfrm>
          <a:off x="675740" y="2141237"/>
          <a:ext cx="793351" cy="79335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727682"/>
              <a:satOff val="-41964"/>
              <a:lumOff val="4314"/>
              <a:alphaOff val="0"/>
            </a:srgbClr>
          </a:solidFill>
          <a:prstDash val="solid"/>
          <a:miter lim="800000"/>
        </a:ln>
        <a:effectLst/>
      </dgm:spPr>
    </dgm:pt>
    <dgm:pt modelId="{D7EB604E-1F7B-4E05-8128-86E562999BD9}" type="pres">
      <dgm:prSet presAssocID="{C1164A27-109D-452D-AD0F-AE66F4CA4320}" presName="text_4" presStyleLbl="node1" presStyleIdx="3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B09D3DC-BD7E-47BD-9B83-A51ACF47BF9D}" type="pres">
      <dgm:prSet presAssocID="{C1164A27-109D-452D-AD0F-AE66F4CA4320}" presName="accent_4" presStyleCnt="0"/>
      <dgm:spPr/>
    </dgm:pt>
    <dgm:pt modelId="{2C562133-9EC0-4DEC-80DE-33DEBF7314B1}" type="pres">
      <dgm:prSet presAssocID="{C1164A27-109D-452D-AD0F-AE66F4CA4320}" presName="accentRepeatNode" presStyleLbl="solidFgAcc1" presStyleIdx="3" presStyleCnt="7"/>
      <dgm:spPr>
        <a:xfrm>
          <a:off x="536155" y="3092955"/>
          <a:ext cx="793351" cy="79335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1091522"/>
              <a:satOff val="-62946"/>
              <a:lumOff val="6471"/>
              <a:alphaOff val="0"/>
            </a:srgbClr>
          </a:solidFill>
          <a:prstDash val="solid"/>
          <a:miter lim="800000"/>
        </a:ln>
        <a:effectLst/>
      </dgm:spPr>
    </dgm:pt>
    <dgm:pt modelId="{370C3456-4531-4EDD-861D-C0E0E1B48627}" type="pres">
      <dgm:prSet presAssocID="{B8343D01-6D0F-40BA-B1D4-3D2A052F65EE}" presName="text_5" presStyleLbl="node1" presStyleIdx="4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6D03560-4ABB-4331-AFBD-2177C7C02E34}" type="pres">
      <dgm:prSet presAssocID="{B8343D01-6D0F-40BA-B1D4-3D2A052F65EE}" presName="accent_5" presStyleCnt="0"/>
      <dgm:spPr/>
    </dgm:pt>
    <dgm:pt modelId="{11E0EF31-F672-41DF-BF82-72DC327A88A8}" type="pres">
      <dgm:prSet presAssocID="{B8343D01-6D0F-40BA-B1D4-3D2A052F65EE}" presName="accentRepeatNode" presStyleLbl="solidFgAcc1" presStyleIdx="4" presStyleCnt="7"/>
      <dgm:spPr>
        <a:xfrm>
          <a:off x="81361" y="4044672"/>
          <a:ext cx="793351" cy="79335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1455363"/>
              <a:satOff val="-83928"/>
              <a:lumOff val="8628"/>
              <a:alphaOff val="0"/>
            </a:srgbClr>
          </a:solidFill>
          <a:prstDash val="solid"/>
          <a:miter lim="800000"/>
        </a:ln>
        <a:effectLst/>
      </dgm:spPr>
    </dgm:pt>
    <dgm:pt modelId="{5889B0A5-EEBA-4D5F-807C-70DF14F35BC6}" type="pres">
      <dgm:prSet presAssocID="{E83E79D9-5B51-4018-A024-B20725A54580}" presName="text_6" presStyleLbl="node1" presStyleIdx="5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4F2CEFF-A1E0-46B8-801A-9DA8DCB235E1}" type="pres">
      <dgm:prSet presAssocID="{E83E79D9-5B51-4018-A024-B20725A54580}" presName="accent_6" presStyleCnt="0"/>
      <dgm:spPr/>
    </dgm:pt>
    <dgm:pt modelId="{B7365702-7A59-475B-AF8C-13F2C3409DD1}" type="pres">
      <dgm:prSet presAssocID="{E83E79D9-5B51-4018-A024-B20725A54580}" presName="accentRepeatNode" presStyleLbl="solidFgAcc1" presStyleIdx="5" presStyleCnt="7"/>
      <dgm:spPr/>
    </dgm:pt>
    <dgm:pt modelId="{65EE2B06-8229-4E49-BE0B-0CA54E73ECBF}" type="pres">
      <dgm:prSet presAssocID="{99EE8292-1F14-446D-9251-54DE62F35E78}" presName="text_7" presStyleLbl="node1" presStyleIdx="6" presStyleCnt="7" custLinFactNeighborX="-709" custLinFactNeighborY="102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6F1997D-64DB-47B4-9390-F0B1F217D824}" type="pres">
      <dgm:prSet presAssocID="{99EE8292-1F14-446D-9251-54DE62F35E78}" presName="accent_7" presStyleCnt="0"/>
      <dgm:spPr/>
    </dgm:pt>
    <dgm:pt modelId="{513C7658-B9C7-4969-97DA-00BE601B4C63}" type="pres">
      <dgm:prSet presAssocID="{99EE8292-1F14-446D-9251-54DE62F35E78}" presName="accentRepeatNode" presStyleLbl="solidFgAcc1" presStyleIdx="6" presStyleCnt="7"/>
      <dgm:spPr/>
    </dgm:pt>
  </dgm:ptLst>
  <dgm:cxnLst>
    <dgm:cxn modelId="{9AE3215A-05DC-4C5D-92F0-22BF0B5CE967}" type="presOf" srcId="{5C181ACF-C94C-47D6-A8CA-71BC8BCF7FE0}" destId="{8E4B2BDA-8994-4F28-8F5F-BC84D656D536}" srcOrd="0" destOrd="0" presId="urn:microsoft.com/office/officeart/2008/layout/VerticalCurvedList"/>
    <dgm:cxn modelId="{53F1F92E-1D62-48AE-AE93-5C2B23241622}" srcId="{5C181ACF-C94C-47D6-A8CA-71BC8BCF7FE0}" destId="{9F225FC3-E0B8-4A06-B7FF-B17DC44529BA}" srcOrd="0" destOrd="0" parTransId="{0A94F47C-C5BF-47EB-A12D-736AB59ECDA5}" sibTransId="{B7290F24-A3F4-42EE-AA54-1ABE30E401A8}"/>
    <dgm:cxn modelId="{A172ACAE-2C53-47C1-A460-398237773414}" srcId="{5C181ACF-C94C-47D6-A8CA-71BC8BCF7FE0}" destId="{99EE8292-1F14-446D-9251-54DE62F35E78}" srcOrd="6" destOrd="0" parTransId="{4C79EE4B-0F50-4AC6-AFCE-41EF18081F95}" sibTransId="{FDD596DF-6E28-4CAC-8FF7-A47E4941B402}"/>
    <dgm:cxn modelId="{6D236E10-B9B7-4F3A-BF08-A0F1A36D6A84}" srcId="{5C181ACF-C94C-47D6-A8CA-71BC8BCF7FE0}" destId="{F9C45E42-41A5-455E-9EB2-06A086FAFAA6}" srcOrd="2" destOrd="0" parTransId="{EF283C9A-45F3-46E2-9D97-A949DDD723E5}" sibTransId="{0ADAEEFE-D7AF-44D6-AEA9-BCEC75332E8A}"/>
    <dgm:cxn modelId="{F7156F17-AD74-496D-B76E-B9A8A1CE7D87}" type="presOf" srcId="{B7290F24-A3F4-42EE-AA54-1ABE30E401A8}" destId="{26D1F13D-A46F-4D59-B3CA-DB22BA88AFD2}" srcOrd="0" destOrd="0" presId="urn:microsoft.com/office/officeart/2008/layout/VerticalCurvedList"/>
    <dgm:cxn modelId="{CEEDC292-CA09-4E1F-BB11-0AC86E78AA48}" srcId="{5C181ACF-C94C-47D6-A8CA-71BC8BCF7FE0}" destId="{C1164A27-109D-452D-AD0F-AE66F4CA4320}" srcOrd="3" destOrd="0" parTransId="{08047067-9B81-4204-821C-30C302AC2418}" sibTransId="{1A73EC5A-5133-417F-9722-2F6914B38CBB}"/>
    <dgm:cxn modelId="{ABDC8451-29E0-410E-A552-3E8E1DE6905F}" type="presOf" srcId="{55E71B34-11D9-467C-ACC4-9A2DACAECC09}" destId="{0D18B482-9017-41C0-BE7E-5DBA5C56FD82}" srcOrd="0" destOrd="0" presId="urn:microsoft.com/office/officeart/2008/layout/VerticalCurvedList"/>
    <dgm:cxn modelId="{398847D6-B540-47D0-A5DE-8F2CC90428CE}" srcId="{5C181ACF-C94C-47D6-A8CA-71BC8BCF7FE0}" destId="{E83E79D9-5B51-4018-A024-B20725A54580}" srcOrd="5" destOrd="0" parTransId="{F816362F-3FA6-4423-9C08-4A9E7AA679BE}" sibTransId="{4719348A-2CA4-4B00-9DCF-BE976D51CD37}"/>
    <dgm:cxn modelId="{CD086DB5-8505-4330-922B-B0C45D2CDCB3}" type="presOf" srcId="{C1164A27-109D-452D-AD0F-AE66F4CA4320}" destId="{D7EB604E-1F7B-4E05-8128-86E562999BD9}" srcOrd="0" destOrd="0" presId="urn:microsoft.com/office/officeart/2008/layout/VerticalCurvedList"/>
    <dgm:cxn modelId="{EA2AF36A-3D39-4944-BA89-2D597A3529E5}" srcId="{5C181ACF-C94C-47D6-A8CA-71BC8BCF7FE0}" destId="{F7CD926E-0C2B-43CA-BDBE-D504886F5454}" srcOrd="8" destOrd="0" parTransId="{5E7DBFEC-F542-48AF-8821-798948579E99}" sibTransId="{0BFFDBBF-9CE6-4C59-A07E-D1A04F1AED1A}"/>
    <dgm:cxn modelId="{AE51E4E4-D6D4-4A08-ACC9-8F5AC6CFAB0F}" type="presOf" srcId="{F9C45E42-41A5-455E-9EB2-06A086FAFAA6}" destId="{C4E49D2A-D60D-41AC-939D-604EC90BD95A}" srcOrd="0" destOrd="0" presId="urn:microsoft.com/office/officeart/2008/layout/VerticalCurvedList"/>
    <dgm:cxn modelId="{6C424145-5A47-4CB1-B690-8413AC887D67}" srcId="{5C181ACF-C94C-47D6-A8CA-71BC8BCF7FE0}" destId="{55E71B34-11D9-467C-ACC4-9A2DACAECC09}" srcOrd="1" destOrd="0" parTransId="{6143514B-C48B-4E14-967C-6CE66EBCB518}" sibTransId="{E2843113-86A5-441F-A0BF-429617C600E6}"/>
    <dgm:cxn modelId="{4BEC8F28-E83E-4A00-8E66-6DB1DEF44F6E}" type="presOf" srcId="{B8343D01-6D0F-40BA-B1D4-3D2A052F65EE}" destId="{370C3456-4531-4EDD-861D-C0E0E1B48627}" srcOrd="0" destOrd="0" presId="urn:microsoft.com/office/officeart/2008/layout/VerticalCurvedList"/>
    <dgm:cxn modelId="{DE3AB2D7-E78C-4CD6-A04B-CDD4E38B1941}" type="presOf" srcId="{E83E79D9-5B51-4018-A024-B20725A54580}" destId="{5889B0A5-EEBA-4D5F-807C-70DF14F35BC6}" srcOrd="0" destOrd="0" presId="urn:microsoft.com/office/officeart/2008/layout/VerticalCurvedList"/>
    <dgm:cxn modelId="{ED0DA53A-0269-4849-A4EA-1C536AEF031A}" srcId="{5C181ACF-C94C-47D6-A8CA-71BC8BCF7FE0}" destId="{6D29A919-C38C-44C4-BA32-A7A3D040EDD4}" srcOrd="9" destOrd="0" parTransId="{8D93E48A-70AF-40E6-8C13-AB3292981BA8}" sibTransId="{1B3C2C1D-31D6-4995-BCEB-DF4136060AB6}"/>
    <dgm:cxn modelId="{7E63AFE4-7D0C-41E1-A318-F3E84D7A6C21}" type="presOf" srcId="{9F225FC3-E0B8-4A06-B7FF-B17DC44529BA}" destId="{C8463983-5959-4D26-A1F7-CAF1E59E7D10}" srcOrd="0" destOrd="0" presId="urn:microsoft.com/office/officeart/2008/layout/VerticalCurvedList"/>
    <dgm:cxn modelId="{69D5179C-8FAF-47C2-9E67-C51833DFB8E7}" srcId="{5C181ACF-C94C-47D6-A8CA-71BC8BCF7FE0}" destId="{B8343D01-6D0F-40BA-B1D4-3D2A052F65EE}" srcOrd="4" destOrd="0" parTransId="{E80702AA-FDEC-435A-8E70-280D0EA84ADD}" sibTransId="{CA499077-C3CF-4396-A45D-CFDF48A39D91}"/>
    <dgm:cxn modelId="{54E1E65F-EFB6-4A7E-8B0D-F1830B995600}" srcId="{5C181ACF-C94C-47D6-A8CA-71BC8BCF7FE0}" destId="{FD7220F8-FC09-48A1-9B78-C0F8A604A396}" srcOrd="7" destOrd="0" parTransId="{A086198E-E976-477A-A4B9-4C291609E1D5}" sibTransId="{83446177-E617-4B16-995E-71F3FD5A68EC}"/>
    <dgm:cxn modelId="{7CE9D4BC-7D62-4E83-B353-FA82C118AF6D}" type="presOf" srcId="{99EE8292-1F14-446D-9251-54DE62F35E78}" destId="{65EE2B06-8229-4E49-BE0B-0CA54E73ECBF}" srcOrd="0" destOrd="0" presId="urn:microsoft.com/office/officeart/2008/layout/VerticalCurvedList"/>
    <dgm:cxn modelId="{9D3C5E47-9CB0-43E1-A685-569C6978B9A9}" type="presParOf" srcId="{8E4B2BDA-8994-4F28-8F5F-BC84D656D536}" destId="{4126F761-7250-431F-B1BF-D00C1FB14FAF}" srcOrd="0" destOrd="0" presId="urn:microsoft.com/office/officeart/2008/layout/VerticalCurvedList"/>
    <dgm:cxn modelId="{420D7CA8-7C06-4545-B453-8E072B03800A}" type="presParOf" srcId="{4126F761-7250-431F-B1BF-D00C1FB14FAF}" destId="{A60A81C9-3B2F-4E81-923B-B0CCCD2258D2}" srcOrd="0" destOrd="0" presId="urn:microsoft.com/office/officeart/2008/layout/VerticalCurvedList"/>
    <dgm:cxn modelId="{295B868E-BB4D-439B-A8D9-A61B3F6BCE6A}" type="presParOf" srcId="{A60A81C9-3B2F-4E81-923B-B0CCCD2258D2}" destId="{682DAC8F-F714-4500-B414-8B619EBB5FD3}" srcOrd="0" destOrd="0" presId="urn:microsoft.com/office/officeart/2008/layout/VerticalCurvedList"/>
    <dgm:cxn modelId="{75BDB188-F137-477D-AD1D-73D246A0B14C}" type="presParOf" srcId="{A60A81C9-3B2F-4E81-923B-B0CCCD2258D2}" destId="{26D1F13D-A46F-4D59-B3CA-DB22BA88AFD2}" srcOrd="1" destOrd="0" presId="urn:microsoft.com/office/officeart/2008/layout/VerticalCurvedList"/>
    <dgm:cxn modelId="{397ECA5F-D19B-467B-B9BF-968FFD97D513}" type="presParOf" srcId="{A60A81C9-3B2F-4E81-923B-B0CCCD2258D2}" destId="{CA147B34-EE89-4C99-AC1E-AACA42D54B2A}" srcOrd="2" destOrd="0" presId="urn:microsoft.com/office/officeart/2008/layout/VerticalCurvedList"/>
    <dgm:cxn modelId="{44F25D16-AE6F-4190-A058-C8D229BCA2C6}" type="presParOf" srcId="{A60A81C9-3B2F-4E81-923B-B0CCCD2258D2}" destId="{51944808-3D23-407D-BC87-2D04FE92D709}" srcOrd="3" destOrd="0" presId="urn:microsoft.com/office/officeart/2008/layout/VerticalCurvedList"/>
    <dgm:cxn modelId="{A3657ABE-200F-4B76-9E22-DF0755AA10AE}" type="presParOf" srcId="{4126F761-7250-431F-B1BF-D00C1FB14FAF}" destId="{C8463983-5959-4D26-A1F7-CAF1E59E7D10}" srcOrd="1" destOrd="0" presId="urn:microsoft.com/office/officeart/2008/layout/VerticalCurvedList"/>
    <dgm:cxn modelId="{BDBC1486-25E5-41CB-8F0B-2E06D81A78E2}" type="presParOf" srcId="{4126F761-7250-431F-B1BF-D00C1FB14FAF}" destId="{725ABF87-C703-4F41-AA02-990593825648}" srcOrd="2" destOrd="0" presId="urn:microsoft.com/office/officeart/2008/layout/VerticalCurvedList"/>
    <dgm:cxn modelId="{8C415B96-7E5E-4D07-A453-DD8CD88FA4B7}" type="presParOf" srcId="{725ABF87-C703-4F41-AA02-990593825648}" destId="{65BEE7B5-0C16-4F40-8728-1C29B505A893}" srcOrd="0" destOrd="0" presId="urn:microsoft.com/office/officeart/2008/layout/VerticalCurvedList"/>
    <dgm:cxn modelId="{260769E0-5CA2-4CDB-A9B0-1595F39A23D0}" type="presParOf" srcId="{4126F761-7250-431F-B1BF-D00C1FB14FAF}" destId="{0D18B482-9017-41C0-BE7E-5DBA5C56FD82}" srcOrd="3" destOrd="0" presId="urn:microsoft.com/office/officeart/2008/layout/VerticalCurvedList"/>
    <dgm:cxn modelId="{7BD2129A-4C95-4764-8CD7-D88945B11EEA}" type="presParOf" srcId="{4126F761-7250-431F-B1BF-D00C1FB14FAF}" destId="{57238CF6-38A7-4378-BCDF-778320E48950}" srcOrd="4" destOrd="0" presId="urn:microsoft.com/office/officeart/2008/layout/VerticalCurvedList"/>
    <dgm:cxn modelId="{1D033971-C216-4094-91E4-BE2AFD8088C2}" type="presParOf" srcId="{57238CF6-38A7-4378-BCDF-778320E48950}" destId="{2357A759-07C6-4D92-A0CD-2BBCAA6FFE3E}" srcOrd="0" destOrd="0" presId="urn:microsoft.com/office/officeart/2008/layout/VerticalCurvedList"/>
    <dgm:cxn modelId="{7838F89D-1839-4348-B872-188A9AE21BFF}" type="presParOf" srcId="{4126F761-7250-431F-B1BF-D00C1FB14FAF}" destId="{C4E49D2A-D60D-41AC-939D-604EC90BD95A}" srcOrd="5" destOrd="0" presId="urn:microsoft.com/office/officeart/2008/layout/VerticalCurvedList"/>
    <dgm:cxn modelId="{801B8058-5CD1-408E-B7B4-610DA391B1CA}" type="presParOf" srcId="{4126F761-7250-431F-B1BF-D00C1FB14FAF}" destId="{C3F135CF-9269-4AEC-9D7D-711841BB10BB}" srcOrd="6" destOrd="0" presId="urn:microsoft.com/office/officeart/2008/layout/VerticalCurvedList"/>
    <dgm:cxn modelId="{89FBA313-F4C7-48AF-B069-8987FDCB1D0D}" type="presParOf" srcId="{C3F135CF-9269-4AEC-9D7D-711841BB10BB}" destId="{32C14E0E-BC40-4875-A34F-779C2C631567}" srcOrd="0" destOrd="0" presId="urn:microsoft.com/office/officeart/2008/layout/VerticalCurvedList"/>
    <dgm:cxn modelId="{0C80C947-7D95-475C-9B56-2C0C0ECA32A6}" type="presParOf" srcId="{4126F761-7250-431F-B1BF-D00C1FB14FAF}" destId="{D7EB604E-1F7B-4E05-8128-86E562999BD9}" srcOrd="7" destOrd="0" presId="urn:microsoft.com/office/officeart/2008/layout/VerticalCurvedList"/>
    <dgm:cxn modelId="{4584ED04-D4A5-4D38-9302-84186E4B9430}" type="presParOf" srcId="{4126F761-7250-431F-B1BF-D00C1FB14FAF}" destId="{FB09D3DC-BD7E-47BD-9B83-A51ACF47BF9D}" srcOrd="8" destOrd="0" presId="urn:microsoft.com/office/officeart/2008/layout/VerticalCurvedList"/>
    <dgm:cxn modelId="{FD83506A-4580-439A-82B8-CF1C8DF8C15C}" type="presParOf" srcId="{FB09D3DC-BD7E-47BD-9B83-A51ACF47BF9D}" destId="{2C562133-9EC0-4DEC-80DE-33DEBF7314B1}" srcOrd="0" destOrd="0" presId="urn:microsoft.com/office/officeart/2008/layout/VerticalCurvedList"/>
    <dgm:cxn modelId="{8ECABF50-F9DA-4943-8321-213FE946E600}" type="presParOf" srcId="{4126F761-7250-431F-B1BF-D00C1FB14FAF}" destId="{370C3456-4531-4EDD-861D-C0E0E1B48627}" srcOrd="9" destOrd="0" presId="urn:microsoft.com/office/officeart/2008/layout/VerticalCurvedList"/>
    <dgm:cxn modelId="{3740CDD2-2BB4-4B5A-A445-D08D981C2EA1}" type="presParOf" srcId="{4126F761-7250-431F-B1BF-D00C1FB14FAF}" destId="{C6D03560-4ABB-4331-AFBD-2177C7C02E34}" srcOrd="10" destOrd="0" presId="urn:microsoft.com/office/officeart/2008/layout/VerticalCurvedList"/>
    <dgm:cxn modelId="{D1BB9E2C-B69B-4935-9578-0E5679ED0F50}" type="presParOf" srcId="{C6D03560-4ABB-4331-AFBD-2177C7C02E34}" destId="{11E0EF31-F672-41DF-BF82-72DC327A88A8}" srcOrd="0" destOrd="0" presId="urn:microsoft.com/office/officeart/2008/layout/VerticalCurvedList"/>
    <dgm:cxn modelId="{3528478E-D254-4038-887F-A86DF3FC0D33}" type="presParOf" srcId="{4126F761-7250-431F-B1BF-D00C1FB14FAF}" destId="{5889B0A5-EEBA-4D5F-807C-70DF14F35BC6}" srcOrd="11" destOrd="0" presId="urn:microsoft.com/office/officeart/2008/layout/VerticalCurvedList"/>
    <dgm:cxn modelId="{2C4522DB-68DD-4717-BCCF-F0FDEB16F6F7}" type="presParOf" srcId="{4126F761-7250-431F-B1BF-D00C1FB14FAF}" destId="{C4F2CEFF-A1E0-46B8-801A-9DA8DCB235E1}" srcOrd="12" destOrd="0" presId="urn:microsoft.com/office/officeart/2008/layout/VerticalCurvedList"/>
    <dgm:cxn modelId="{F765DC43-1D94-40C4-9B80-72BF688F0759}" type="presParOf" srcId="{C4F2CEFF-A1E0-46B8-801A-9DA8DCB235E1}" destId="{B7365702-7A59-475B-AF8C-13F2C3409DD1}" srcOrd="0" destOrd="0" presId="urn:microsoft.com/office/officeart/2008/layout/VerticalCurvedList"/>
    <dgm:cxn modelId="{D6BF9DF6-B1EA-4139-A4F0-746C94EA44BE}" type="presParOf" srcId="{4126F761-7250-431F-B1BF-D00C1FB14FAF}" destId="{65EE2B06-8229-4E49-BE0B-0CA54E73ECBF}" srcOrd="13" destOrd="0" presId="urn:microsoft.com/office/officeart/2008/layout/VerticalCurvedList"/>
    <dgm:cxn modelId="{7976C39C-3B28-421A-BFAD-F7FA9A0A89AF}" type="presParOf" srcId="{4126F761-7250-431F-B1BF-D00C1FB14FAF}" destId="{B6F1997D-64DB-47B4-9390-F0B1F217D824}" srcOrd="14" destOrd="0" presId="urn:microsoft.com/office/officeart/2008/layout/VerticalCurvedList"/>
    <dgm:cxn modelId="{FDEE9D2C-3631-4363-8A99-6EB7EAF60B8B}" type="presParOf" srcId="{B6F1997D-64DB-47B4-9390-F0B1F217D824}" destId="{513C7658-B9C7-4969-97DA-00BE601B4C63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D1F13D-A46F-4D59-B3CA-DB22BA88AFD2}">
      <dsp:nvSpPr>
        <dsp:cNvPr id="0" name=""/>
        <dsp:cNvSpPr/>
      </dsp:nvSpPr>
      <dsp:spPr>
        <a:xfrm>
          <a:off x="-5637195" y="-863435"/>
          <a:ext cx="6715450" cy="671545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63983-5959-4D26-A1F7-CAF1E59E7D10}">
      <dsp:nvSpPr>
        <dsp:cNvPr id="0" name=""/>
        <dsp:cNvSpPr/>
      </dsp:nvSpPr>
      <dsp:spPr>
        <a:xfrm>
          <a:off x="416546" y="219799"/>
          <a:ext cx="7127253" cy="453362"/>
        </a:xfrm>
        <a:prstGeom prst="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Introduction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416546" y="219799"/>
        <a:ext cx="7127253" cy="453362"/>
      </dsp:txXfrm>
    </dsp:sp>
    <dsp:sp modelId="{65BEE7B5-0C16-4F40-8728-1C29B505A893}">
      <dsp:nvSpPr>
        <dsp:cNvPr id="0" name=""/>
        <dsp:cNvSpPr/>
      </dsp:nvSpPr>
      <dsp:spPr>
        <a:xfrm>
          <a:off x="66597" y="170110"/>
          <a:ext cx="566702" cy="566702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8B482-9017-41C0-BE7E-5DBA5C56FD82}">
      <dsp:nvSpPr>
        <dsp:cNvPr id="0" name=""/>
        <dsp:cNvSpPr/>
      </dsp:nvSpPr>
      <dsp:spPr>
        <a:xfrm>
          <a:off x="760508" y="907222"/>
          <a:ext cx="6716693" cy="453362"/>
        </a:xfrm>
        <a:prstGeom prst="rect">
          <a:avLst/>
        </a:prstGeom>
        <a:solidFill>
          <a:srgbClr val="ED7D31">
            <a:hueOff val="-363841"/>
            <a:satOff val="-20982"/>
            <a:lumOff val="215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Statement of Problem and Objectives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760508" y="907222"/>
        <a:ext cx="6716693" cy="453362"/>
      </dsp:txXfrm>
    </dsp:sp>
    <dsp:sp modelId="{2357A759-07C6-4D92-A0CD-2BBCAA6FFE3E}">
      <dsp:nvSpPr>
        <dsp:cNvPr id="0" name=""/>
        <dsp:cNvSpPr/>
      </dsp:nvSpPr>
      <dsp:spPr>
        <a:xfrm>
          <a:off x="477157" y="850552"/>
          <a:ext cx="566702" cy="566702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363841"/>
              <a:satOff val="-20982"/>
              <a:lumOff val="2157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49D2A-D60D-41AC-939D-604EC90BD95A}">
      <dsp:nvSpPr>
        <dsp:cNvPr id="0" name=""/>
        <dsp:cNvSpPr/>
      </dsp:nvSpPr>
      <dsp:spPr>
        <a:xfrm>
          <a:off x="985493" y="1564733"/>
          <a:ext cx="6491708" cy="453362"/>
        </a:xfrm>
        <a:prstGeom prst="rect">
          <a:avLst/>
        </a:prstGeom>
        <a:solidFill>
          <a:srgbClr val="ED7D31">
            <a:hueOff val="-727682"/>
            <a:satOff val="-41964"/>
            <a:lumOff val="431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Description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985493" y="1564733"/>
        <a:ext cx="6491708" cy="453362"/>
      </dsp:txXfrm>
    </dsp:sp>
    <dsp:sp modelId="{32C14E0E-BC40-4875-A34F-779C2C631567}">
      <dsp:nvSpPr>
        <dsp:cNvPr id="0" name=""/>
        <dsp:cNvSpPr/>
      </dsp:nvSpPr>
      <dsp:spPr>
        <a:xfrm>
          <a:off x="702142" y="1530496"/>
          <a:ext cx="566702" cy="566702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727682"/>
              <a:satOff val="-41964"/>
              <a:lumOff val="4314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604E-1F7B-4E05-8128-86E562999BD9}">
      <dsp:nvSpPr>
        <dsp:cNvPr id="0" name=""/>
        <dsp:cNvSpPr/>
      </dsp:nvSpPr>
      <dsp:spPr>
        <a:xfrm>
          <a:off x="1057329" y="2267608"/>
          <a:ext cx="6419873" cy="453362"/>
        </a:xfrm>
        <a:prstGeom prst="rect">
          <a:avLst/>
        </a:prstGeom>
        <a:solidFill>
          <a:srgbClr val="ED7D31">
            <a:hueOff val="-1091522"/>
            <a:satOff val="-62946"/>
            <a:lumOff val="647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Solution Method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1057329" y="2267608"/>
        <a:ext cx="6419873" cy="453362"/>
      </dsp:txXfrm>
    </dsp:sp>
    <dsp:sp modelId="{2C562133-9EC0-4DEC-80DE-33DEBF7314B1}">
      <dsp:nvSpPr>
        <dsp:cNvPr id="0" name=""/>
        <dsp:cNvSpPr/>
      </dsp:nvSpPr>
      <dsp:spPr>
        <a:xfrm>
          <a:off x="773978" y="2210938"/>
          <a:ext cx="566702" cy="566702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1091522"/>
              <a:satOff val="-62946"/>
              <a:lumOff val="6471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C3456-4531-4EDD-861D-C0E0E1B48627}">
      <dsp:nvSpPr>
        <dsp:cNvPr id="0" name=""/>
        <dsp:cNvSpPr/>
      </dsp:nvSpPr>
      <dsp:spPr>
        <a:xfrm>
          <a:off x="985493" y="2948050"/>
          <a:ext cx="6491708" cy="453362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Exploration and Analysis 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985493" y="2948050"/>
        <a:ext cx="6491708" cy="453362"/>
      </dsp:txXfrm>
    </dsp:sp>
    <dsp:sp modelId="{11E0EF31-F672-41DF-BF82-72DC327A88A8}">
      <dsp:nvSpPr>
        <dsp:cNvPr id="0" name=""/>
        <dsp:cNvSpPr/>
      </dsp:nvSpPr>
      <dsp:spPr>
        <a:xfrm>
          <a:off x="702142" y="2891380"/>
          <a:ext cx="566702" cy="566702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ED7D31">
              <a:hueOff val="-1455363"/>
              <a:satOff val="-83928"/>
              <a:lumOff val="8628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9B0A5-EEBA-4D5F-807C-70DF14F35BC6}">
      <dsp:nvSpPr>
        <dsp:cNvPr id="0" name=""/>
        <dsp:cNvSpPr/>
      </dsp:nvSpPr>
      <dsp:spPr>
        <a:xfrm>
          <a:off x="760508" y="3627993"/>
          <a:ext cx="6716693" cy="453362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Data Visualization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760508" y="3627993"/>
        <a:ext cx="6716693" cy="453362"/>
      </dsp:txXfrm>
    </dsp:sp>
    <dsp:sp modelId="{B7365702-7A59-475B-AF8C-13F2C3409DD1}">
      <dsp:nvSpPr>
        <dsp:cNvPr id="0" name=""/>
        <dsp:cNvSpPr/>
      </dsp:nvSpPr>
      <dsp:spPr>
        <a:xfrm>
          <a:off x="477157" y="3571323"/>
          <a:ext cx="566702" cy="566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-7556002"/>
              <a:satOff val="4363"/>
              <a:lumOff val="-8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E2B06-8229-4E49-BE0B-0CA54E73ECBF}">
      <dsp:nvSpPr>
        <dsp:cNvPr id="0" name=""/>
        <dsp:cNvSpPr/>
      </dsp:nvSpPr>
      <dsp:spPr>
        <a:xfrm>
          <a:off x="299416" y="4313096"/>
          <a:ext cx="7127253" cy="453362"/>
        </a:xfrm>
        <a:prstGeom prst="rect">
          <a:avLst/>
        </a:prstGeom>
        <a:solidFill>
          <a:srgbClr val="ED7D31">
            <a:hueOff val="-1455363"/>
            <a:satOff val="-83928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  <a:latin typeface="Geometr231 Hv BT" panose="020D0802020204020204" pitchFamily="34" charset="0"/>
              <a:ea typeface="+mn-ea"/>
              <a:cs typeface="+mn-cs"/>
            </a:rPr>
            <a:t>Summary and Conclusion</a:t>
          </a:r>
          <a:endParaRPr lang="en-US" sz="2300" kern="1200" dirty="0">
            <a:solidFill>
              <a:sysClr val="windowText" lastClr="000000"/>
            </a:solidFill>
            <a:latin typeface="Geometr231 Hv BT" panose="020D0802020204020204" pitchFamily="34" charset="0"/>
            <a:ea typeface="+mn-ea"/>
            <a:cs typeface="+mn-cs"/>
          </a:endParaRPr>
        </a:p>
      </dsp:txBody>
      <dsp:txXfrm>
        <a:off x="299416" y="4313096"/>
        <a:ext cx="7127253" cy="453362"/>
      </dsp:txXfrm>
    </dsp:sp>
    <dsp:sp modelId="{513C7658-B9C7-4969-97DA-00BE601B4C63}">
      <dsp:nvSpPr>
        <dsp:cNvPr id="0" name=""/>
        <dsp:cNvSpPr/>
      </dsp:nvSpPr>
      <dsp:spPr>
        <a:xfrm>
          <a:off x="66597" y="4251765"/>
          <a:ext cx="566702" cy="566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2">
              <a:hueOff val="-9067202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FB91E-7B90-4F27-9228-C11AB5BEB2C7}" type="datetimeFigureOut">
              <a:rPr lang="x-none" smtClean="0"/>
              <a:pPr/>
              <a:t>3/2/2023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0ADF-AF53-4893-B816-4D67D3F4457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87595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F0ADF-AF53-4893-B816-4D67D3F44573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97914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F0ADF-AF53-4893-B816-4D67D3F44573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97914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>
            <a:off x="0" y="0"/>
            <a:ext cx="3914774" cy="6858000"/>
            <a:chOff x="-1" y="0"/>
            <a:chExt cx="3884023" cy="6858000"/>
          </a:xfrm>
        </p:grpSpPr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01FC1D54-1A14-4DFA-BFBC-72E0FAE42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20">
              <a:extLst>
                <a:ext uri="{FF2B5EF4-FFF2-40B4-BE49-F238E27FC236}">
                  <a16:creationId xmlns=""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48758B9-5538-4D22-87CA-49C0211AD5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-2931" t="1095" r="6553" b="-1095"/>
          <a:stretch/>
        </p:blipFill>
        <p:spPr>
          <a:xfrm>
            <a:off x="-43782" y="5494511"/>
            <a:ext cx="1140033" cy="86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79492139"/>
      </p:ext>
    </p:extLst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5540169"/>
      </p:ext>
    </p:extLst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4217317"/>
      </p:ext>
    </p:extLst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FE1E231-19C7-4FA1-B586-5D4BED76D40F}"/>
              </a:ext>
            </a:extLst>
          </p:cNvPr>
          <p:cNvSpPr txBox="1">
            <a:spLocks/>
          </p:cNvSpPr>
          <p:nvPr userDrawn="1"/>
        </p:nvSpPr>
        <p:spPr>
          <a:xfrm>
            <a:off x="-27295" y="1"/>
            <a:ext cx="9171296" cy="681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etr415 Blk BT" panose="020B08020202040203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FE1E231-19C7-4FA1-B586-5D4BED76D40F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8153400" cy="501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etr415 Blk BT" panose="020B08020202040203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193BB6-96E3-4646-AC15-B7903E9267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0473"/>
          <a:stretch/>
        </p:blipFill>
        <p:spPr>
          <a:xfrm>
            <a:off x="8382000" y="6257637"/>
            <a:ext cx="733425" cy="5968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0ADD479-E0C3-4D92-9374-EFF8FB0ECB0E}"/>
              </a:ext>
            </a:extLst>
          </p:cNvPr>
          <p:cNvGrpSpPr/>
          <p:nvPr userDrawn="1"/>
        </p:nvGrpSpPr>
        <p:grpSpPr>
          <a:xfrm>
            <a:off x="0" y="681037"/>
            <a:ext cx="733425" cy="5675312"/>
            <a:chOff x="-1" y="0"/>
            <a:chExt cx="3884023" cy="6858000"/>
          </a:xfrm>
        </p:grpSpPr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CF1CD76A-FDA2-4671-9841-B34D193935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E2E734C6-56AC-4878-908D-919AB6FA9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="" xmlns:a16="http://schemas.microsoft.com/office/drawing/2014/main" id="{0ABC13FF-6450-45BD-BA91-03460453B3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="" xmlns:a16="http://schemas.microsoft.com/office/drawing/2014/main" id="{0ABD2A4E-5CD1-4CAA-839A-D145559A59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3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A1B42EEE-0D93-44A3-BF0D-0683CDF23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FE1E231-19C7-4FA1-B586-5D4BED76D40F}"/>
              </a:ext>
            </a:extLst>
          </p:cNvPr>
          <p:cNvSpPr txBox="1">
            <a:spLocks/>
          </p:cNvSpPr>
          <p:nvPr userDrawn="1"/>
        </p:nvSpPr>
        <p:spPr>
          <a:xfrm>
            <a:off x="-27295" y="1"/>
            <a:ext cx="9171296" cy="7487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etr415 Blk BT" panose="020B08020202040203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FE1E231-19C7-4FA1-B586-5D4BED76D40F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8153400" cy="50164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etr415 Blk BT" panose="020B08020202040203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6356349"/>
            <a:ext cx="552450" cy="501649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334503"/>
      </p:ext>
    </p:extLst>
  </p:cSld>
  <p:clrMapOvr>
    <a:masterClrMapping/>
  </p:clrMapOvr>
  <p:transition>
    <p:plu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742117"/>
      </p:ext>
    </p:extLst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804164"/>
      </p:ext>
    </p:extLst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734355"/>
      </p:ext>
    </p:extLst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49765"/>
      </p:ext>
    </p:extLst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7257098"/>
      </p:ext>
    </p:extLst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5141877"/>
      </p:ext>
    </p:extLst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CBAB-ABE9-4CCE-9BE0-8C48FE7D216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7DA7-5C91-46A8-AB04-6226270FD1B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011460"/>
      </p:ext>
    </p:extLst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CBAB-ABE9-4CCE-9BE0-8C48FE7D216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7DA7-5C91-46A8-AB04-6226270FD1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6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lus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76A79F-88FC-4E8B-B6DE-7013C7551737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1F29D78-9FEF-4922-8424-197C5112D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plus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5AF6651-F344-4C55-B6B3-2894843435B0}"/>
              </a:ext>
            </a:extLst>
          </p:cNvPr>
          <p:cNvSpPr txBox="1">
            <a:spLocks/>
          </p:cNvSpPr>
          <p:nvPr/>
        </p:nvSpPr>
        <p:spPr>
          <a:xfrm>
            <a:off x="1752600" y="457200"/>
            <a:ext cx="6248400" cy="2133600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3366"/>
                </a:solidFill>
                <a:latin typeface="Copperplate Gothic Bold" pitchFamily="34" charset="0"/>
              </a:rPr>
              <a:t>DATA 				MIGRATION 				PROJECT</a:t>
            </a:r>
            <a:endParaRPr lang="x-none" sz="5400" dirty="0">
              <a:solidFill>
                <a:srgbClr val="003366"/>
              </a:solidFill>
              <a:latin typeface="Copperplate Gothic Bold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44F3437-EB64-491E-A7E8-063A1607307F}"/>
              </a:ext>
            </a:extLst>
          </p:cNvPr>
          <p:cNvSpPr txBox="1">
            <a:spLocks/>
          </p:cNvSpPr>
          <p:nvPr/>
        </p:nvSpPr>
        <p:spPr>
          <a:xfrm>
            <a:off x="3505200" y="4953000"/>
            <a:ext cx="5486400" cy="1066800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i="1" dirty="0">
                <a:solidFill>
                  <a:schemeClr val="accent5">
                    <a:lumMod val="50000"/>
                  </a:schemeClr>
                </a:solidFill>
                <a:latin typeface="Geometr231 BT" panose="020D0402020204020903" pitchFamily="34" charset="0"/>
              </a:rPr>
              <a:t>by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Geometr231 Hv BT" panose="020D0802020204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306" b="1" dirty="0" smtClean="0">
                <a:solidFill>
                  <a:schemeClr val="accent5">
                    <a:lumMod val="50000"/>
                  </a:schemeClr>
                </a:solidFill>
                <a:latin typeface="Geometr231 Hv BT" panose="020D0802020204020204" pitchFamily="34" charset="0"/>
              </a:rPr>
              <a:t>EMMANUEL VICTOR CHIBUNDU</a:t>
            </a:r>
          </a:p>
          <a:p>
            <a:pPr marL="0" indent="0">
              <a:buNone/>
            </a:pPr>
            <a:r>
              <a:rPr lang="en-GB" sz="2306" dirty="0" smtClean="0">
                <a:solidFill>
                  <a:schemeClr val="accent5">
                    <a:lumMod val="50000"/>
                  </a:schemeClr>
                </a:solidFill>
                <a:latin typeface="Geometr231 Hv BT" panose="020D0802020204020204" pitchFamily="34" charset="0"/>
              </a:rPr>
              <a:t>TECH 1M DATA ANALYSIS BOOTCAMP</a:t>
            </a:r>
            <a:endParaRPr lang="en-US" sz="2306" dirty="0">
              <a:solidFill>
                <a:schemeClr val="accent5">
                  <a:lumMod val="50000"/>
                </a:schemeClr>
              </a:solidFill>
              <a:latin typeface="Geometr231 Hv BT" panose="020D0802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639219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DATA EXPLORATION &amp; ANALYTICS</a:t>
            </a:r>
            <a:endParaRPr lang="x-none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2895600" y="4191000"/>
            <a:ext cx="45720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The line shows there is a fairly constant relationship between credit worthiness and estimated salary of customers</a:t>
            </a:r>
            <a:endParaRPr lang="en-US" sz="2000" dirty="0">
              <a:latin typeface="Arial Rounded MT Bold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E9AB6A-86D9-BEE2-F868-7CC21ACC7A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838200"/>
            <a:ext cx="5943600" cy="33360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DATA EXPLORATION &amp; ANALYTICS</a:t>
            </a:r>
            <a:endParaRPr lang="x-none" sz="2800" dirty="0">
              <a:solidFill>
                <a:schemeClr val="bg1"/>
              </a:solidFill>
            </a:endParaRPr>
          </a:p>
        </p:txBody>
      </p:sp>
      <p:pic>
        <p:nvPicPr>
          <p:cNvPr id="10" name="Picture 9" descr="TENURE X GEOGRAP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295400"/>
            <a:ext cx="5791200" cy="2667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2286000" y="4114800"/>
            <a:ext cx="5638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Customers that live in France have the highes</a:t>
            </a:r>
            <a:r>
              <a:rPr lang="en-US" sz="1800" dirty="0" smtClean="0">
                <a:latin typeface="Arial Rounded MT Bold" pitchFamily="34" charset="0"/>
              </a:rPr>
              <a:t>t tenure with the company</a:t>
            </a:r>
            <a:endParaRPr lang="en-US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DATA VISUALIZATION</a:t>
            </a:r>
            <a:endParaRPr lang="x-none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CUSTOMER DATA INSIGH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685800"/>
            <a:ext cx="8763000" cy="594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ll Sans MT"/>
                <a:ea typeface="+mj-ea"/>
                <a:cs typeface="+mj-cs"/>
              </a:rPr>
              <a:t>SUMMARY AND CONCLUSION</a:t>
            </a:r>
            <a:endParaRPr lang="x-none" sz="32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3400" y="838200"/>
            <a:ext cx="7924800" cy="5334000"/>
            <a:chOff x="-365306" y="845523"/>
            <a:chExt cx="12176542" cy="5232223"/>
          </a:xfrm>
        </p:grpSpPr>
        <p:pic>
          <p:nvPicPr>
            <p:cNvPr id="10" name="Graphic 34" descr="Lightbulb">
              <a:extLst>
                <a:ext uri="{FF2B5EF4-FFF2-40B4-BE49-F238E27FC236}">
                  <a16:creationId xmlns:a16="http://schemas.microsoft.com/office/drawing/2014/main" xmlns="" id="{3DC6990A-6FC1-4516-A1FE-386BDD2FC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714" y="4016771"/>
              <a:ext cx="1175440" cy="117544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0563F5-909E-4625-A518-F9508820DC3E}"/>
                </a:ext>
              </a:extLst>
            </p:cNvPr>
            <p:cNvGrpSpPr/>
            <p:nvPr/>
          </p:nvGrpSpPr>
          <p:grpSpPr>
            <a:xfrm>
              <a:off x="5188432" y="3663404"/>
              <a:ext cx="1440004" cy="666710"/>
              <a:chOff x="2949244" y="1769606"/>
              <a:chExt cx="3109912" cy="1439863"/>
            </a:xfrm>
            <a:solidFill>
              <a:schemeClr val="accent4"/>
            </a:solidFill>
          </p:grpSpPr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xmlns="" id="{F26A6F37-75E6-42C3-A969-68F58692D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556" y="1863269"/>
                <a:ext cx="255588" cy="561975"/>
              </a:xfrm>
              <a:custGeom>
                <a:avLst/>
                <a:gdLst>
                  <a:gd name="T0" fmla="*/ 450 w 644"/>
                  <a:gd name="T1" fmla="*/ 65 h 1418"/>
                  <a:gd name="T2" fmla="*/ 458 w 644"/>
                  <a:gd name="T3" fmla="*/ 47 h 1418"/>
                  <a:gd name="T4" fmla="*/ 485 w 644"/>
                  <a:gd name="T5" fmla="*/ 18 h 1418"/>
                  <a:gd name="T6" fmla="*/ 520 w 644"/>
                  <a:gd name="T7" fmla="*/ 1 h 1418"/>
                  <a:gd name="T8" fmla="*/ 559 w 644"/>
                  <a:gd name="T9" fmla="*/ 0 h 1418"/>
                  <a:gd name="T10" fmla="*/ 578 w 644"/>
                  <a:gd name="T11" fmla="*/ 5 h 1418"/>
                  <a:gd name="T12" fmla="*/ 597 w 644"/>
                  <a:gd name="T13" fmla="*/ 13 h 1418"/>
                  <a:gd name="T14" fmla="*/ 626 w 644"/>
                  <a:gd name="T15" fmla="*/ 40 h 1418"/>
                  <a:gd name="T16" fmla="*/ 642 w 644"/>
                  <a:gd name="T17" fmla="*/ 75 h 1418"/>
                  <a:gd name="T18" fmla="*/ 644 w 644"/>
                  <a:gd name="T19" fmla="*/ 114 h 1418"/>
                  <a:gd name="T20" fmla="*/ 638 w 644"/>
                  <a:gd name="T21" fmla="*/ 134 h 1418"/>
                  <a:gd name="T22" fmla="*/ 195 w 644"/>
                  <a:gd name="T23" fmla="*/ 1352 h 1418"/>
                  <a:gd name="T24" fmla="*/ 187 w 644"/>
                  <a:gd name="T25" fmla="*/ 1370 h 1418"/>
                  <a:gd name="T26" fmla="*/ 160 w 644"/>
                  <a:gd name="T27" fmla="*/ 1399 h 1418"/>
                  <a:gd name="T28" fmla="*/ 126 w 644"/>
                  <a:gd name="T29" fmla="*/ 1416 h 1418"/>
                  <a:gd name="T30" fmla="*/ 86 w 644"/>
                  <a:gd name="T31" fmla="*/ 1418 h 1418"/>
                  <a:gd name="T32" fmla="*/ 66 w 644"/>
                  <a:gd name="T33" fmla="*/ 1412 h 1418"/>
                  <a:gd name="T34" fmla="*/ 48 w 644"/>
                  <a:gd name="T35" fmla="*/ 1404 h 1418"/>
                  <a:gd name="T36" fmla="*/ 20 w 644"/>
                  <a:gd name="T37" fmla="*/ 1377 h 1418"/>
                  <a:gd name="T38" fmla="*/ 3 w 644"/>
                  <a:gd name="T39" fmla="*/ 1342 h 1418"/>
                  <a:gd name="T40" fmla="*/ 0 w 644"/>
                  <a:gd name="T41" fmla="*/ 1303 h 1418"/>
                  <a:gd name="T42" fmla="*/ 7 w 644"/>
                  <a:gd name="T43" fmla="*/ 1283 h 1418"/>
                  <a:gd name="T44" fmla="*/ 450 w 644"/>
                  <a:gd name="T45" fmla="*/ 65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4" h="1418">
                    <a:moveTo>
                      <a:pt x="450" y="65"/>
                    </a:moveTo>
                    <a:lnTo>
                      <a:pt x="458" y="47"/>
                    </a:lnTo>
                    <a:lnTo>
                      <a:pt x="485" y="18"/>
                    </a:lnTo>
                    <a:lnTo>
                      <a:pt x="520" y="1"/>
                    </a:lnTo>
                    <a:lnTo>
                      <a:pt x="559" y="0"/>
                    </a:lnTo>
                    <a:lnTo>
                      <a:pt x="578" y="5"/>
                    </a:lnTo>
                    <a:lnTo>
                      <a:pt x="597" y="13"/>
                    </a:lnTo>
                    <a:lnTo>
                      <a:pt x="626" y="40"/>
                    </a:lnTo>
                    <a:lnTo>
                      <a:pt x="642" y="75"/>
                    </a:lnTo>
                    <a:lnTo>
                      <a:pt x="644" y="114"/>
                    </a:lnTo>
                    <a:lnTo>
                      <a:pt x="638" y="134"/>
                    </a:lnTo>
                    <a:lnTo>
                      <a:pt x="195" y="1352"/>
                    </a:lnTo>
                    <a:lnTo>
                      <a:pt x="187" y="1370"/>
                    </a:lnTo>
                    <a:lnTo>
                      <a:pt x="160" y="1399"/>
                    </a:lnTo>
                    <a:lnTo>
                      <a:pt x="126" y="1416"/>
                    </a:lnTo>
                    <a:lnTo>
                      <a:pt x="86" y="1418"/>
                    </a:lnTo>
                    <a:lnTo>
                      <a:pt x="66" y="1412"/>
                    </a:lnTo>
                    <a:lnTo>
                      <a:pt x="48" y="1404"/>
                    </a:lnTo>
                    <a:lnTo>
                      <a:pt x="20" y="1377"/>
                    </a:lnTo>
                    <a:lnTo>
                      <a:pt x="3" y="1342"/>
                    </a:lnTo>
                    <a:lnTo>
                      <a:pt x="0" y="1303"/>
                    </a:lnTo>
                    <a:lnTo>
                      <a:pt x="7" y="1283"/>
                    </a:lnTo>
                    <a:lnTo>
                      <a:pt x="450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xmlns="" id="{1AB0468A-5877-4324-B38B-0172F79E2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531" y="2129969"/>
                <a:ext cx="409575" cy="473075"/>
              </a:xfrm>
              <a:custGeom>
                <a:avLst/>
                <a:gdLst>
                  <a:gd name="T0" fmla="*/ 855 w 1033"/>
                  <a:gd name="T1" fmla="*/ 36 h 1193"/>
                  <a:gd name="T2" fmla="*/ 869 w 1033"/>
                  <a:gd name="T3" fmla="*/ 20 h 1193"/>
                  <a:gd name="T4" fmla="*/ 904 w 1033"/>
                  <a:gd name="T5" fmla="*/ 3 h 1193"/>
                  <a:gd name="T6" fmla="*/ 943 w 1033"/>
                  <a:gd name="T7" fmla="*/ 0 h 1193"/>
                  <a:gd name="T8" fmla="*/ 981 w 1033"/>
                  <a:gd name="T9" fmla="*/ 11 h 1193"/>
                  <a:gd name="T10" fmla="*/ 998 w 1033"/>
                  <a:gd name="T11" fmla="*/ 23 h 1193"/>
                  <a:gd name="T12" fmla="*/ 1012 w 1033"/>
                  <a:gd name="T13" fmla="*/ 37 h 1193"/>
                  <a:gd name="T14" fmla="*/ 1030 w 1033"/>
                  <a:gd name="T15" fmla="*/ 72 h 1193"/>
                  <a:gd name="T16" fmla="*/ 1033 w 1033"/>
                  <a:gd name="T17" fmla="*/ 111 h 1193"/>
                  <a:gd name="T18" fmla="*/ 1022 w 1033"/>
                  <a:gd name="T19" fmla="*/ 149 h 1193"/>
                  <a:gd name="T20" fmla="*/ 1009 w 1033"/>
                  <a:gd name="T21" fmla="*/ 164 h 1193"/>
                  <a:gd name="T22" fmla="*/ 177 w 1033"/>
                  <a:gd name="T23" fmla="*/ 1157 h 1193"/>
                  <a:gd name="T24" fmla="*/ 163 w 1033"/>
                  <a:gd name="T25" fmla="*/ 1173 h 1193"/>
                  <a:gd name="T26" fmla="*/ 128 w 1033"/>
                  <a:gd name="T27" fmla="*/ 1191 h 1193"/>
                  <a:gd name="T28" fmla="*/ 89 w 1033"/>
                  <a:gd name="T29" fmla="*/ 1193 h 1193"/>
                  <a:gd name="T30" fmla="*/ 52 w 1033"/>
                  <a:gd name="T31" fmla="*/ 1182 h 1193"/>
                  <a:gd name="T32" fmla="*/ 35 w 1033"/>
                  <a:gd name="T33" fmla="*/ 1170 h 1193"/>
                  <a:gd name="T34" fmla="*/ 20 w 1033"/>
                  <a:gd name="T35" fmla="*/ 1156 h 1193"/>
                  <a:gd name="T36" fmla="*/ 2 w 1033"/>
                  <a:gd name="T37" fmla="*/ 1121 h 1193"/>
                  <a:gd name="T38" fmla="*/ 0 w 1033"/>
                  <a:gd name="T39" fmla="*/ 1083 h 1193"/>
                  <a:gd name="T40" fmla="*/ 10 w 1033"/>
                  <a:gd name="T41" fmla="*/ 1046 h 1193"/>
                  <a:gd name="T42" fmla="*/ 23 w 1033"/>
                  <a:gd name="T43" fmla="*/ 1029 h 1193"/>
                  <a:gd name="T44" fmla="*/ 855 w 1033"/>
                  <a:gd name="T45" fmla="*/ 36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3" h="1193">
                    <a:moveTo>
                      <a:pt x="855" y="36"/>
                    </a:moveTo>
                    <a:lnTo>
                      <a:pt x="869" y="20"/>
                    </a:lnTo>
                    <a:lnTo>
                      <a:pt x="904" y="3"/>
                    </a:lnTo>
                    <a:lnTo>
                      <a:pt x="943" y="0"/>
                    </a:lnTo>
                    <a:lnTo>
                      <a:pt x="981" y="11"/>
                    </a:lnTo>
                    <a:lnTo>
                      <a:pt x="998" y="23"/>
                    </a:lnTo>
                    <a:lnTo>
                      <a:pt x="1012" y="37"/>
                    </a:lnTo>
                    <a:lnTo>
                      <a:pt x="1030" y="72"/>
                    </a:lnTo>
                    <a:lnTo>
                      <a:pt x="1033" y="111"/>
                    </a:lnTo>
                    <a:lnTo>
                      <a:pt x="1022" y="149"/>
                    </a:lnTo>
                    <a:lnTo>
                      <a:pt x="1009" y="164"/>
                    </a:lnTo>
                    <a:lnTo>
                      <a:pt x="177" y="1157"/>
                    </a:lnTo>
                    <a:lnTo>
                      <a:pt x="163" y="1173"/>
                    </a:lnTo>
                    <a:lnTo>
                      <a:pt x="128" y="1191"/>
                    </a:lnTo>
                    <a:lnTo>
                      <a:pt x="89" y="1193"/>
                    </a:lnTo>
                    <a:lnTo>
                      <a:pt x="52" y="1182"/>
                    </a:lnTo>
                    <a:lnTo>
                      <a:pt x="35" y="1170"/>
                    </a:lnTo>
                    <a:lnTo>
                      <a:pt x="20" y="1156"/>
                    </a:lnTo>
                    <a:lnTo>
                      <a:pt x="2" y="1121"/>
                    </a:lnTo>
                    <a:lnTo>
                      <a:pt x="0" y="1083"/>
                    </a:lnTo>
                    <a:lnTo>
                      <a:pt x="10" y="1046"/>
                    </a:lnTo>
                    <a:lnTo>
                      <a:pt x="23" y="1029"/>
                    </a:lnTo>
                    <a:lnTo>
                      <a:pt x="85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27" name="Freeform 56">
                <a:extLst>
                  <a:ext uri="{FF2B5EF4-FFF2-40B4-BE49-F238E27FC236}">
                    <a16:creationId xmlns:a16="http://schemas.microsoft.com/office/drawing/2014/main" xmlns="" id="{1A538D5F-4BE3-4691-954C-C26A73FF2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131" y="2537956"/>
                <a:ext cx="523875" cy="338138"/>
              </a:xfrm>
              <a:custGeom>
                <a:avLst/>
                <a:gdLst>
                  <a:gd name="T0" fmla="*/ 1173 w 1324"/>
                  <a:gd name="T1" fmla="*/ 14 h 850"/>
                  <a:gd name="T2" fmla="*/ 1191 w 1324"/>
                  <a:gd name="T3" fmla="*/ 5 h 850"/>
                  <a:gd name="T4" fmla="*/ 1230 w 1324"/>
                  <a:gd name="T5" fmla="*/ 0 h 850"/>
                  <a:gd name="T6" fmla="*/ 1268 w 1324"/>
                  <a:gd name="T7" fmla="*/ 10 h 850"/>
                  <a:gd name="T8" fmla="*/ 1299 w 1324"/>
                  <a:gd name="T9" fmla="*/ 34 h 850"/>
                  <a:gd name="T10" fmla="*/ 1311 w 1324"/>
                  <a:gd name="T11" fmla="*/ 51 h 850"/>
                  <a:gd name="T12" fmla="*/ 1320 w 1324"/>
                  <a:gd name="T13" fmla="*/ 69 h 850"/>
                  <a:gd name="T14" fmla="*/ 1324 w 1324"/>
                  <a:gd name="T15" fmla="*/ 108 h 850"/>
                  <a:gd name="T16" fmla="*/ 1315 w 1324"/>
                  <a:gd name="T17" fmla="*/ 145 h 850"/>
                  <a:gd name="T18" fmla="*/ 1291 w 1324"/>
                  <a:gd name="T19" fmla="*/ 176 h 850"/>
                  <a:gd name="T20" fmla="*/ 1273 w 1324"/>
                  <a:gd name="T21" fmla="*/ 188 h 850"/>
                  <a:gd name="T22" fmla="*/ 152 w 1324"/>
                  <a:gd name="T23" fmla="*/ 836 h 850"/>
                  <a:gd name="T24" fmla="*/ 132 w 1324"/>
                  <a:gd name="T25" fmla="*/ 845 h 850"/>
                  <a:gd name="T26" fmla="*/ 94 w 1324"/>
                  <a:gd name="T27" fmla="*/ 850 h 850"/>
                  <a:gd name="T28" fmla="*/ 57 w 1324"/>
                  <a:gd name="T29" fmla="*/ 840 h 850"/>
                  <a:gd name="T30" fmla="*/ 26 w 1324"/>
                  <a:gd name="T31" fmla="*/ 817 h 850"/>
                  <a:gd name="T32" fmla="*/ 14 w 1324"/>
                  <a:gd name="T33" fmla="*/ 800 h 850"/>
                  <a:gd name="T34" fmla="*/ 5 w 1324"/>
                  <a:gd name="T35" fmla="*/ 780 h 850"/>
                  <a:gd name="T36" fmla="*/ 0 w 1324"/>
                  <a:gd name="T37" fmla="*/ 742 h 850"/>
                  <a:gd name="T38" fmla="*/ 11 w 1324"/>
                  <a:gd name="T39" fmla="*/ 705 h 850"/>
                  <a:gd name="T40" fmla="*/ 34 w 1324"/>
                  <a:gd name="T41" fmla="*/ 674 h 850"/>
                  <a:gd name="T42" fmla="*/ 51 w 1324"/>
                  <a:gd name="T43" fmla="*/ 662 h 850"/>
                  <a:gd name="T44" fmla="*/ 1173 w 1324"/>
                  <a:gd name="T45" fmla="*/ 14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4" h="850">
                    <a:moveTo>
                      <a:pt x="1173" y="14"/>
                    </a:moveTo>
                    <a:lnTo>
                      <a:pt x="1191" y="5"/>
                    </a:lnTo>
                    <a:lnTo>
                      <a:pt x="1230" y="0"/>
                    </a:lnTo>
                    <a:lnTo>
                      <a:pt x="1268" y="10"/>
                    </a:lnTo>
                    <a:lnTo>
                      <a:pt x="1299" y="34"/>
                    </a:lnTo>
                    <a:lnTo>
                      <a:pt x="1311" y="51"/>
                    </a:lnTo>
                    <a:lnTo>
                      <a:pt x="1320" y="69"/>
                    </a:lnTo>
                    <a:lnTo>
                      <a:pt x="1324" y="108"/>
                    </a:lnTo>
                    <a:lnTo>
                      <a:pt x="1315" y="145"/>
                    </a:lnTo>
                    <a:lnTo>
                      <a:pt x="1291" y="176"/>
                    </a:lnTo>
                    <a:lnTo>
                      <a:pt x="1273" y="188"/>
                    </a:lnTo>
                    <a:lnTo>
                      <a:pt x="152" y="836"/>
                    </a:lnTo>
                    <a:lnTo>
                      <a:pt x="132" y="845"/>
                    </a:lnTo>
                    <a:lnTo>
                      <a:pt x="94" y="850"/>
                    </a:lnTo>
                    <a:lnTo>
                      <a:pt x="57" y="840"/>
                    </a:lnTo>
                    <a:lnTo>
                      <a:pt x="26" y="817"/>
                    </a:lnTo>
                    <a:lnTo>
                      <a:pt x="14" y="800"/>
                    </a:lnTo>
                    <a:lnTo>
                      <a:pt x="5" y="780"/>
                    </a:lnTo>
                    <a:lnTo>
                      <a:pt x="0" y="742"/>
                    </a:lnTo>
                    <a:lnTo>
                      <a:pt x="11" y="705"/>
                    </a:lnTo>
                    <a:lnTo>
                      <a:pt x="34" y="674"/>
                    </a:lnTo>
                    <a:lnTo>
                      <a:pt x="51" y="662"/>
                    </a:lnTo>
                    <a:lnTo>
                      <a:pt x="117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28" name="Freeform 57">
                <a:extLst>
                  <a:ext uri="{FF2B5EF4-FFF2-40B4-BE49-F238E27FC236}">
                    <a16:creationId xmlns:a16="http://schemas.microsoft.com/office/drawing/2014/main" xmlns="" id="{83D0FB6F-EE7F-449E-A354-56BBD8777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1781" y="3039606"/>
                <a:ext cx="587375" cy="169863"/>
              </a:xfrm>
              <a:custGeom>
                <a:avLst/>
                <a:gdLst>
                  <a:gd name="T0" fmla="*/ 1361 w 1479"/>
                  <a:gd name="T1" fmla="*/ 2 h 428"/>
                  <a:gd name="T2" fmla="*/ 1381 w 1479"/>
                  <a:gd name="T3" fmla="*/ 0 h 428"/>
                  <a:gd name="T4" fmla="*/ 1420 w 1479"/>
                  <a:gd name="T5" fmla="*/ 9 h 428"/>
                  <a:gd name="T6" fmla="*/ 1451 w 1479"/>
                  <a:gd name="T7" fmla="*/ 31 h 428"/>
                  <a:gd name="T8" fmla="*/ 1473 w 1479"/>
                  <a:gd name="T9" fmla="*/ 65 h 428"/>
                  <a:gd name="T10" fmla="*/ 1477 w 1479"/>
                  <a:gd name="T11" fmla="*/ 84 h 428"/>
                  <a:gd name="T12" fmla="*/ 1479 w 1479"/>
                  <a:gd name="T13" fmla="*/ 105 h 428"/>
                  <a:gd name="T14" fmla="*/ 1470 w 1479"/>
                  <a:gd name="T15" fmla="*/ 142 h 428"/>
                  <a:gd name="T16" fmla="*/ 1448 w 1479"/>
                  <a:gd name="T17" fmla="*/ 175 h 428"/>
                  <a:gd name="T18" fmla="*/ 1416 w 1479"/>
                  <a:gd name="T19" fmla="*/ 196 h 428"/>
                  <a:gd name="T20" fmla="*/ 1395 w 1479"/>
                  <a:gd name="T21" fmla="*/ 201 h 428"/>
                  <a:gd name="T22" fmla="*/ 119 w 1479"/>
                  <a:gd name="T23" fmla="*/ 425 h 428"/>
                  <a:gd name="T24" fmla="*/ 99 w 1479"/>
                  <a:gd name="T25" fmla="*/ 428 h 428"/>
                  <a:gd name="T26" fmla="*/ 60 w 1479"/>
                  <a:gd name="T27" fmla="*/ 419 h 428"/>
                  <a:gd name="T28" fmla="*/ 29 w 1479"/>
                  <a:gd name="T29" fmla="*/ 397 h 428"/>
                  <a:gd name="T30" fmla="*/ 8 w 1479"/>
                  <a:gd name="T31" fmla="*/ 364 h 428"/>
                  <a:gd name="T32" fmla="*/ 3 w 1479"/>
                  <a:gd name="T33" fmla="*/ 343 h 428"/>
                  <a:gd name="T34" fmla="*/ 0 w 1479"/>
                  <a:gd name="T35" fmla="*/ 324 h 428"/>
                  <a:gd name="T36" fmla="*/ 9 w 1479"/>
                  <a:gd name="T37" fmla="*/ 285 h 428"/>
                  <a:gd name="T38" fmla="*/ 31 w 1479"/>
                  <a:gd name="T39" fmla="*/ 254 h 428"/>
                  <a:gd name="T40" fmla="*/ 65 w 1479"/>
                  <a:gd name="T41" fmla="*/ 232 h 428"/>
                  <a:gd name="T42" fmla="*/ 84 w 1479"/>
                  <a:gd name="T43" fmla="*/ 228 h 428"/>
                  <a:gd name="T44" fmla="*/ 1361 w 1479"/>
                  <a:gd name="T45" fmla="*/ 2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79" h="428">
                    <a:moveTo>
                      <a:pt x="1361" y="2"/>
                    </a:moveTo>
                    <a:lnTo>
                      <a:pt x="1381" y="0"/>
                    </a:lnTo>
                    <a:lnTo>
                      <a:pt x="1420" y="9"/>
                    </a:lnTo>
                    <a:lnTo>
                      <a:pt x="1451" y="31"/>
                    </a:lnTo>
                    <a:lnTo>
                      <a:pt x="1473" y="65"/>
                    </a:lnTo>
                    <a:lnTo>
                      <a:pt x="1477" y="84"/>
                    </a:lnTo>
                    <a:lnTo>
                      <a:pt x="1479" y="105"/>
                    </a:lnTo>
                    <a:lnTo>
                      <a:pt x="1470" y="142"/>
                    </a:lnTo>
                    <a:lnTo>
                      <a:pt x="1448" y="175"/>
                    </a:lnTo>
                    <a:lnTo>
                      <a:pt x="1416" y="196"/>
                    </a:lnTo>
                    <a:lnTo>
                      <a:pt x="1395" y="201"/>
                    </a:lnTo>
                    <a:lnTo>
                      <a:pt x="119" y="425"/>
                    </a:lnTo>
                    <a:lnTo>
                      <a:pt x="99" y="428"/>
                    </a:lnTo>
                    <a:lnTo>
                      <a:pt x="60" y="419"/>
                    </a:lnTo>
                    <a:lnTo>
                      <a:pt x="29" y="397"/>
                    </a:lnTo>
                    <a:lnTo>
                      <a:pt x="8" y="364"/>
                    </a:lnTo>
                    <a:lnTo>
                      <a:pt x="3" y="343"/>
                    </a:lnTo>
                    <a:lnTo>
                      <a:pt x="0" y="324"/>
                    </a:lnTo>
                    <a:lnTo>
                      <a:pt x="9" y="285"/>
                    </a:lnTo>
                    <a:lnTo>
                      <a:pt x="31" y="254"/>
                    </a:lnTo>
                    <a:lnTo>
                      <a:pt x="65" y="232"/>
                    </a:lnTo>
                    <a:lnTo>
                      <a:pt x="84" y="228"/>
                    </a:lnTo>
                    <a:lnTo>
                      <a:pt x="136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29" name="Freeform 58">
                <a:extLst>
                  <a:ext uri="{FF2B5EF4-FFF2-40B4-BE49-F238E27FC236}">
                    <a16:creationId xmlns:a16="http://schemas.microsoft.com/office/drawing/2014/main" xmlns="" id="{5AD1FDE2-3A49-4E74-8B99-CCFA07D50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719" y="1769606"/>
                <a:ext cx="79375" cy="593725"/>
              </a:xfrm>
              <a:custGeom>
                <a:avLst/>
                <a:gdLst>
                  <a:gd name="T0" fmla="*/ 0 w 202"/>
                  <a:gd name="T1" fmla="*/ 102 h 1498"/>
                  <a:gd name="T2" fmla="*/ 1 w 202"/>
                  <a:gd name="T3" fmla="*/ 81 h 1498"/>
                  <a:gd name="T4" fmla="*/ 16 w 202"/>
                  <a:gd name="T5" fmla="*/ 45 h 1498"/>
                  <a:gd name="T6" fmla="*/ 44 w 202"/>
                  <a:gd name="T7" fmla="*/ 17 h 1498"/>
                  <a:gd name="T8" fmla="*/ 80 w 202"/>
                  <a:gd name="T9" fmla="*/ 2 h 1498"/>
                  <a:gd name="T10" fmla="*/ 101 w 202"/>
                  <a:gd name="T11" fmla="*/ 0 h 1498"/>
                  <a:gd name="T12" fmla="*/ 121 w 202"/>
                  <a:gd name="T13" fmla="*/ 2 h 1498"/>
                  <a:gd name="T14" fmla="*/ 158 w 202"/>
                  <a:gd name="T15" fmla="*/ 17 h 1498"/>
                  <a:gd name="T16" fmla="*/ 185 w 202"/>
                  <a:gd name="T17" fmla="*/ 45 h 1498"/>
                  <a:gd name="T18" fmla="*/ 200 w 202"/>
                  <a:gd name="T19" fmla="*/ 81 h 1498"/>
                  <a:gd name="T20" fmla="*/ 202 w 202"/>
                  <a:gd name="T21" fmla="*/ 102 h 1498"/>
                  <a:gd name="T22" fmla="*/ 202 w 202"/>
                  <a:gd name="T23" fmla="*/ 1398 h 1498"/>
                  <a:gd name="T24" fmla="*/ 200 w 202"/>
                  <a:gd name="T25" fmla="*/ 1417 h 1498"/>
                  <a:gd name="T26" fmla="*/ 185 w 202"/>
                  <a:gd name="T27" fmla="*/ 1454 h 1498"/>
                  <a:gd name="T28" fmla="*/ 158 w 202"/>
                  <a:gd name="T29" fmla="*/ 1481 h 1498"/>
                  <a:gd name="T30" fmla="*/ 121 w 202"/>
                  <a:gd name="T31" fmla="*/ 1496 h 1498"/>
                  <a:gd name="T32" fmla="*/ 101 w 202"/>
                  <a:gd name="T33" fmla="*/ 1498 h 1498"/>
                  <a:gd name="T34" fmla="*/ 80 w 202"/>
                  <a:gd name="T35" fmla="*/ 1496 h 1498"/>
                  <a:gd name="T36" fmla="*/ 44 w 202"/>
                  <a:gd name="T37" fmla="*/ 1481 h 1498"/>
                  <a:gd name="T38" fmla="*/ 16 w 202"/>
                  <a:gd name="T39" fmla="*/ 1454 h 1498"/>
                  <a:gd name="T40" fmla="*/ 1 w 202"/>
                  <a:gd name="T41" fmla="*/ 1417 h 1498"/>
                  <a:gd name="T42" fmla="*/ 0 w 202"/>
                  <a:gd name="T43" fmla="*/ 1398 h 1498"/>
                  <a:gd name="T44" fmla="*/ 0 w 202"/>
                  <a:gd name="T45" fmla="*/ 102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2" h="1498">
                    <a:moveTo>
                      <a:pt x="0" y="102"/>
                    </a:moveTo>
                    <a:lnTo>
                      <a:pt x="1" y="81"/>
                    </a:lnTo>
                    <a:lnTo>
                      <a:pt x="16" y="45"/>
                    </a:lnTo>
                    <a:lnTo>
                      <a:pt x="44" y="17"/>
                    </a:lnTo>
                    <a:lnTo>
                      <a:pt x="80" y="2"/>
                    </a:lnTo>
                    <a:lnTo>
                      <a:pt x="101" y="0"/>
                    </a:lnTo>
                    <a:lnTo>
                      <a:pt x="121" y="2"/>
                    </a:lnTo>
                    <a:lnTo>
                      <a:pt x="158" y="17"/>
                    </a:lnTo>
                    <a:lnTo>
                      <a:pt x="185" y="45"/>
                    </a:lnTo>
                    <a:lnTo>
                      <a:pt x="200" y="81"/>
                    </a:lnTo>
                    <a:lnTo>
                      <a:pt x="202" y="102"/>
                    </a:lnTo>
                    <a:lnTo>
                      <a:pt x="202" y="1398"/>
                    </a:lnTo>
                    <a:lnTo>
                      <a:pt x="200" y="1417"/>
                    </a:lnTo>
                    <a:lnTo>
                      <a:pt x="185" y="1454"/>
                    </a:lnTo>
                    <a:lnTo>
                      <a:pt x="158" y="1481"/>
                    </a:lnTo>
                    <a:lnTo>
                      <a:pt x="121" y="1496"/>
                    </a:lnTo>
                    <a:lnTo>
                      <a:pt x="101" y="1498"/>
                    </a:lnTo>
                    <a:lnTo>
                      <a:pt x="80" y="1496"/>
                    </a:lnTo>
                    <a:lnTo>
                      <a:pt x="44" y="1481"/>
                    </a:lnTo>
                    <a:lnTo>
                      <a:pt x="16" y="1454"/>
                    </a:lnTo>
                    <a:lnTo>
                      <a:pt x="1" y="1417"/>
                    </a:lnTo>
                    <a:lnTo>
                      <a:pt x="0" y="1398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30" name="Freeform 59">
                <a:extLst>
                  <a:ext uri="{FF2B5EF4-FFF2-40B4-BE49-F238E27FC236}">
                    <a16:creationId xmlns:a16="http://schemas.microsoft.com/office/drawing/2014/main" xmlns="" id="{B77B8172-76DC-43B1-B0D9-E79237E1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8256" y="1863269"/>
                <a:ext cx="255588" cy="561975"/>
              </a:xfrm>
              <a:custGeom>
                <a:avLst/>
                <a:gdLst>
                  <a:gd name="T0" fmla="*/ 6 w 644"/>
                  <a:gd name="T1" fmla="*/ 134 h 1418"/>
                  <a:gd name="T2" fmla="*/ 0 w 644"/>
                  <a:gd name="T3" fmla="*/ 114 h 1418"/>
                  <a:gd name="T4" fmla="*/ 2 w 644"/>
                  <a:gd name="T5" fmla="*/ 75 h 1418"/>
                  <a:gd name="T6" fmla="*/ 18 w 644"/>
                  <a:gd name="T7" fmla="*/ 40 h 1418"/>
                  <a:gd name="T8" fmla="*/ 48 w 644"/>
                  <a:gd name="T9" fmla="*/ 13 h 1418"/>
                  <a:gd name="T10" fmla="*/ 66 w 644"/>
                  <a:gd name="T11" fmla="*/ 5 h 1418"/>
                  <a:gd name="T12" fmla="*/ 85 w 644"/>
                  <a:gd name="T13" fmla="*/ 0 h 1418"/>
                  <a:gd name="T14" fmla="*/ 124 w 644"/>
                  <a:gd name="T15" fmla="*/ 1 h 1418"/>
                  <a:gd name="T16" fmla="*/ 159 w 644"/>
                  <a:gd name="T17" fmla="*/ 18 h 1418"/>
                  <a:gd name="T18" fmla="*/ 186 w 644"/>
                  <a:gd name="T19" fmla="*/ 47 h 1418"/>
                  <a:gd name="T20" fmla="*/ 194 w 644"/>
                  <a:gd name="T21" fmla="*/ 65 h 1418"/>
                  <a:gd name="T22" fmla="*/ 638 w 644"/>
                  <a:gd name="T23" fmla="*/ 1283 h 1418"/>
                  <a:gd name="T24" fmla="*/ 644 w 644"/>
                  <a:gd name="T25" fmla="*/ 1303 h 1418"/>
                  <a:gd name="T26" fmla="*/ 641 w 644"/>
                  <a:gd name="T27" fmla="*/ 1342 h 1418"/>
                  <a:gd name="T28" fmla="*/ 625 w 644"/>
                  <a:gd name="T29" fmla="*/ 1377 h 1418"/>
                  <a:gd name="T30" fmla="*/ 596 w 644"/>
                  <a:gd name="T31" fmla="*/ 1404 h 1418"/>
                  <a:gd name="T32" fmla="*/ 578 w 644"/>
                  <a:gd name="T33" fmla="*/ 1412 h 1418"/>
                  <a:gd name="T34" fmla="*/ 558 w 644"/>
                  <a:gd name="T35" fmla="*/ 1418 h 1418"/>
                  <a:gd name="T36" fmla="*/ 518 w 644"/>
                  <a:gd name="T37" fmla="*/ 1416 h 1418"/>
                  <a:gd name="T38" fmla="*/ 483 w 644"/>
                  <a:gd name="T39" fmla="*/ 1399 h 1418"/>
                  <a:gd name="T40" fmla="*/ 457 w 644"/>
                  <a:gd name="T41" fmla="*/ 1370 h 1418"/>
                  <a:gd name="T42" fmla="*/ 450 w 644"/>
                  <a:gd name="T43" fmla="*/ 1352 h 1418"/>
                  <a:gd name="T44" fmla="*/ 6 w 644"/>
                  <a:gd name="T45" fmla="*/ 134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4" h="1418">
                    <a:moveTo>
                      <a:pt x="6" y="134"/>
                    </a:moveTo>
                    <a:lnTo>
                      <a:pt x="0" y="114"/>
                    </a:lnTo>
                    <a:lnTo>
                      <a:pt x="2" y="75"/>
                    </a:lnTo>
                    <a:lnTo>
                      <a:pt x="18" y="40"/>
                    </a:lnTo>
                    <a:lnTo>
                      <a:pt x="48" y="13"/>
                    </a:lnTo>
                    <a:lnTo>
                      <a:pt x="66" y="5"/>
                    </a:lnTo>
                    <a:lnTo>
                      <a:pt x="85" y="0"/>
                    </a:lnTo>
                    <a:lnTo>
                      <a:pt x="124" y="1"/>
                    </a:lnTo>
                    <a:lnTo>
                      <a:pt x="159" y="18"/>
                    </a:lnTo>
                    <a:lnTo>
                      <a:pt x="186" y="47"/>
                    </a:lnTo>
                    <a:lnTo>
                      <a:pt x="194" y="65"/>
                    </a:lnTo>
                    <a:lnTo>
                      <a:pt x="638" y="1283"/>
                    </a:lnTo>
                    <a:lnTo>
                      <a:pt x="644" y="1303"/>
                    </a:lnTo>
                    <a:lnTo>
                      <a:pt x="641" y="1342"/>
                    </a:lnTo>
                    <a:lnTo>
                      <a:pt x="625" y="1377"/>
                    </a:lnTo>
                    <a:lnTo>
                      <a:pt x="596" y="1404"/>
                    </a:lnTo>
                    <a:lnTo>
                      <a:pt x="578" y="1412"/>
                    </a:lnTo>
                    <a:lnTo>
                      <a:pt x="558" y="1418"/>
                    </a:lnTo>
                    <a:lnTo>
                      <a:pt x="518" y="1416"/>
                    </a:lnTo>
                    <a:lnTo>
                      <a:pt x="483" y="1399"/>
                    </a:lnTo>
                    <a:lnTo>
                      <a:pt x="457" y="1370"/>
                    </a:lnTo>
                    <a:lnTo>
                      <a:pt x="450" y="1352"/>
                    </a:lnTo>
                    <a:lnTo>
                      <a:pt x="6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31" name="Freeform 60">
                <a:extLst>
                  <a:ext uri="{FF2B5EF4-FFF2-40B4-BE49-F238E27FC236}">
                    <a16:creationId xmlns:a16="http://schemas.microsoft.com/office/drawing/2014/main" xmlns="" id="{A719E3A9-B78E-41A1-9326-21B814FE0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706" y="2129969"/>
                <a:ext cx="411163" cy="473075"/>
              </a:xfrm>
              <a:custGeom>
                <a:avLst/>
                <a:gdLst>
                  <a:gd name="T0" fmla="*/ 25 w 1035"/>
                  <a:gd name="T1" fmla="*/ 164 h 1193"/>
                  <a:gd name="T2" fmla="*/ 12 w 1035"/>
                  <a:gd name="T3" fmla="*/ 149 h 1193"/>
                  <a:gd name="T4" fmla="*/ 0 w 1035"/>
                  <a:gd name="T5" fmla="*/ 111 h 1193"/>
                  <a:gd name="T6" fmla="*/ 4 w 1035"/>
                  <a:gd name="T7" fmla="*/ 72 h 1193"/>
                  <a:gd name="T8" fmla="*/ 22 w 1035"/>
                  <a:gd name="T9" fmla="*/ 37 h 1193"/>
                  <a:gd name="T10" fmla="*/ 36 w 1035"/>
                  <a:gd name="T11" fmla="*/ 23 h 1193"/>
                  <a:gd name="T12" fmla="*/ 53 w 1035"/>
                  <a:gd name="T13" fmla="*/ 11 h 1193"/>
                  <a:gd name="T14" fmla="*/ 91 w 1035"/>
                  <a:gd name="T15" fmla="*/ 0 h 1193"/>
                  <a:gd name="T16" fmla="*/ 130 w 1035"/>
                  <a:gd name="T17" fmla="*/ 3 h 1193"/>
                  <a:gd name="T18" fmla="*/ 165 w 1035"/>
                  <a:gd name="T19" fmla="*/ 20 h 1193"/>
                  <a:gd name="T20" fmla="*/ 179 w 1035"/>
                  <a:gd name="T21" fmla="*/ 36 h 1193"/>
                  <a:gd name="T22" fmla="*/ 1011 w 1035"/>
                  <a:gd name="T23" fmla="*/ 1029 h 1193"/>
                  <a:gd name="T24" fmla="*/ 1023 w 1035"/>
                  <a:gd name="T25" fmla="*/ 1046 h 1193"/>
                  <a:gd name="T26" fmla="*/ 1035 w 1035"/>
                  <a:gd name="T27" fmla="*/ 1083 h 1193"/>
                  <a:gd name="T28" fmla="*/ 1032 w 1035"/>
                  <a:gd name="T29" fmla="*/ 1121 h 1193"/>
                  <a:gd name="T30" fmla="*/ 1014 w 1035"/>
                  <a:gd name="T31" fmla="*/ 1156 h 1193"/>
                  <a:gd name="T32" fmla="*/ 998 w 1035"/>
                  <a:gd name="T33" fmla="*/ 1170 h 1193"/>
                  <a:gd name="T34" fmla="*/ 983 w 1035"/>
                  <a:gd name="T35" fmla="*/ 1182 h 1193"/>
                  <a:gd name="T36" fmla="*/ 945 w 1035"/>
                  <a:gd name="T37" fmla="*/ 1193 h 1193"/>
                  <a:gd name="T38" fmla="*/ 906 w 1035"/>
                  <a:gd name="T39" fmla="*/ 1191 h 1193"/>
                  <a:gd name="T40" fmla="*/ 871 w 1035"/>
                  <a:gd name="T41" fmla="*/ 1173 h 1193"/>
                  <a:gd name="T42" fmla="*/ 857 w 1035"/>
                  <a:gd name="T43" fmla="*/ 1157 h 1193"/>
                  <a:gd name="T44" fmla="*/ 25 w 1035"/>
                  <a:gd name="T45" fmla="*/ 164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5" h="1193">
                    <a:moveTo>
                      <a:pt x="25" y="164"/>
                    </a:moveTo>
                    <a:lnTo>
                      <a:pt x="12" y="149"/>
                    </a:lnTo>
                    <a:lnTo>
                      <a:pt x="0" y="111"/>
                    </a:lnTo>
                    <a:lnTo>
                      <a:pt x="4" y="72"/>
                    </a:lnTo>
                    <a:lnTo>
                      <a:pt x="22" y="37"/>
                    </a:lnTo>
                    <a:lnTo>
                      <a:pt x="36" y="23"/>
                    </a:lnTo>
                    <a:lnTo>
                      <a:pt x="53" y="11"/>
                    </a:lnTo>
                    <a:lnTo>
                      <a:pt x="91" y="0"/>
                    </a:lnTo>
                    <a:lnTo>
                      <a:pt x="130" y="3"/>
                    </a:lnTo>
                    <a:lnTo>
                      <a:pt x="165" y="20"/>
                    </a:lnTo>
                    <a:lnTo>
                      <a:pt x="179" y="36"/>
                    </a:lnTo>
                    <a:lnTo>
                      <a:pt x="1011" y="1029"/>
                    </a:lnTo>
                    <a:lnTo>
                      <a:pt x="1023" y="1046"/>
                    </a:lnTo>
                    <a:lnTo>
                      <a:pt x="1035" y="1083"/>
                    </a:lnTo>
                    <a:lnTo>
                      <a:pt x="1032" y="1121"/>
                    </a:lnTo>
                    <a:lnTo>
                      <a:pt x="1014" y="1156"/>
                    </a:lnTo>
                    <a:lnTo>
                      <a:pt x="998" y="1170"/>
                    </a:lnTo>
                    <a:lnTo>
                      <a:pt x="983" y="1182"/>
                    </a:lnTo>
                    <a:lnTo>
                      <a:pt x="945" y="1193"/>
                    </a:lnTo>
                    <a:lnTo>
                      <a:pt x="906" y="1191"/>
                    </a:lnTo>
                    <a:lnTo>
                      <a:pt x="871" y="1173"/>
                    </a:lnTo>
                    <a:lnTo>
                      <a:pt x="857" y="1157"/>
                    </a:lnTo>
                    <a:lnTo>
                      <a:pt x="25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xmlns="" id="{864075C4-169B-4B3B-9DAB-7E92C2E7F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806" y="2537956"/>
                <a:ext cx="525463" cy="338138"/>
              </a:xfrm>
              <a:custGeom>
                <a:avLst/>
                <a:gdLst>
                  <a:gd name="T0" fmla="*/ 50 w 1323"/>
                  <a:gd name="T1" fmla="*/ 188 h 850"/>
                  <a:gd name="T2" fmla="*/ 32 w 1323"/>
                  <a:gd name="T3" fmla="*/ 176 h 850"/>
                  <a:gd name="T4" fmla="*/ 9 w 1323"/>
                  <a:gd name="T5" fmla="*/ 145 h 850"/>
                  <a:gd name="T6" fmla="*/ 0 w 1323"/>
                  <a:gd name="T7" fmla="*/ 108 h 850"/>
                  <a:gd name="T8" fmla="*/ 3 w 1323"/>
                  <a:gd name="T9" fmla="*/ 69 h 850"/>
                  <a:gd name="T10" fmla="*/ 13 w 1323"/>
                  <a:gd name="T11" fmla="*/ 51 h 850"/>
                  <a:gd name="T12" fmla="*/ 24 w 1323"/>
                  <a:gd name="T13" fmla="*/ 34 h 850"/>
                  <a:gd name="T14" fmla="*/ 55 w 1323"/>
                  <a:gd name="T15" fmla="*/ 10 h 850"/>
                  <a:gd name="T16" fmla="*/ 93 w 1323"/>
                  <a:gd name="T17" fmla="*/ 0 h 850"/>
                  <a:gd name="T18" fmla="*/ 132 w 1323"/>
                  <a:gd name="T19" fmla="*/ 5 h 850"/>
                  <a:gd name="T20" fmla="*/ 150 w 1323"/>
                  <a:gd name="T21" fmla="*/ 14 h 850"/>
                  <a:gd name="T22" fmla="*/ 1273 w 1323"/>
                  <a:gd name="T23" fmla="*/ 662 h 850"/>
                  <a:gd name="T24" fmla="*/ 1289 w 1323"/>
                  <a:gd name="T25" fmla="*/ 674 h 850"/>
                  <a:gd name="T26" fmla="*/ 1313 w 1323"/>
                  <a:gd name="T27" fmla="*/ 705 h 850"/>
                  <a:gd name="T28" fmla="*/ 1323 w 1323"/>
                  <a:gd name="T29" fmla="*/ 742 h 850"/>
                  <a:gd name="T30" fmla="*/ 1318 w 1323"/>
                  <a:gd name="T31" fmla="*/ 780 h 850"/>
                  <a:gd name="T32" fmla="*/ 1309 w 1323"/>
                  <a:gd name="T33" fmla="*/ 800 h 850"/>
                  <a:gd name="T34" fmla="*/ 1297 w 1323"/>
                  <a:gd name="T35" fmla="*/ 817 h 850"/>
                  <a:gd name="T36" fmla="*/ 1266 w 1323"/>
                  <a:gd name="T37" fmla="*/ 840 h 850"/>
                  <a:gd name="T38" fmla="*/ 1230 w 1323"/>
                  <a:gd name="T39" fmla="*/ 850 h 850"/>
                  <a:gd name="T40" fmla="*/ 1191 w 1323"/>
                  <a:gd name="T41" fmla="*/ 845 h 850"/>
                  <a:gd name="T42" fmla="*/ 1171 w 1323"/>
                  <a:gd name="T43" fmla="*/ 836 h 850"/>
                  <a:gd name="T44" fmla="*/ 50 w 1323"/>
                  <a:gd name="T45" fmla="*/ 18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3" h="850">
                    <a:moveTo>
                      <a:pt x="50" y="188"/>
                    </a:moveTo>
                    <a:lnTo>
                      <a:pt x="32" y="176"/>
                    </a:lnTo>
                    <a:lnTo>
                      <a:pt x="9" y="145"/>
                    </a:lnTo>
                    <a:lnTo>
                      <a:pt x="0" y="108"/>
                    </a:lnTo>
                    <a:lnTo>
                      <a:pt x="3" y="69"/>
                    </a:lnTo>
                    <a:lnTo>
                      <a:pt x="13" y="51"/>
                    </a:lnTo>
                    <a:lnTo>
                      <a:pt x="24" y="34"/>
                    </a:lnTo>
                    <a:lnTo>
                      <a:pt x="55" y="10"/>
                    </a:lnTo>
                    <a:lnTo>
                      <a:pt x="93" y="0"/>
                    </a:lnTo>
                    <a:lnTo>
                      <a:pt x="132" y="5"/>
                    </a:lnTo>
                    <a:lnTo>
                      <a:pt x="150" y="14"/>
                    </a:lnTo>
                    <a:lnTo>
                      <a:pt x="1273" y="662"/>
                    </a:lnTo>
                    <a:lnTo>
                      <a:pt x="1289" y="674"/>
                    </a:lnTo>
                    <a:lnTo>
                      <a:pt x="1313" y="705"/>
                    </a:lnTo>
                    <a:lnTo>
                      <a:pt x="1323" y="742"/>
                    </a:lnTo>
                    <a:lnTo>
                      <a:pt x="1318" y="780"/>
                    </a:lnTo>
                    <a:lnTo>
                      <a:pt x="1309" y="800"/>
                    </a:lnTo>
                    <a:lnTo>
                      <a:pt x="1297" y="817"/>
                    </a:lnTo>
                    <a:lnTo>
                      <a:pt x="1266" y="840"/>
                    </a:lnTo>
                    <a:lnTo>
                      <a:pt x="1230" y="850"/>
                    </a:lnTo>
                    <a:lnTo>
                      <a:pt x="1191" y="845"/>
                    </a:lnTo>
                    <a:lnTo>
                      <a:pt x="1171" y="836"/>
                    </a:lnTo>
                    <a:lnTo>
                      <a:pt x="50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  <p:sp>
            <p:nvSpPr>
              <p:cNvPr id="33" name="Freeform 62">
                <a:extLst>
                  <a:ext uri="{FF2B5EF4-FFF2-40B4-BE49-F238E27FC236}">
                    <a16:creationId xmlns:a16="http://schemas.microsoft.com/office/drawing/2014/main" xmlns="" id="{7EAC2BC5-67E4-49F9-97A9-E98FE9CFD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244" y="3039606"/>
                <a:ext cx="585788" cy="169863"/>
              </a:xfrm>
              <a:custGeom>
                <a:avLst/>
                <a:gdLst>
                  <a:gd name="T0" fmla="*/ 84 w 1479"/>
                  <a:gd name="T1" fmla="*/ 201 h 428"/>
                  <a:gd name="T2" fmla="*/ 64 w 1479"/>
                  <a:gd name="T3" fmla="*/ 196 h 428"/>
                  <a:gd name="T4" fmla="*/ 31 w 1479"/>
                  <a:gd name="T5" fmla="*/ 175 h 428"/>
                  <a:gd name="T6" fmla="*/ 9 w 1479"/>
                  <a:gd name="T7" fmla="*/ 142 h 428"/>
                  <a:gd name="T8" fmla="*/ 0 w 1479"/>
                  <a:gd name="T9" fmla="*/ 105 h 428"/>
                  <a:gd name="T10" fmla="*/ 3 w 1479"/>
                  <a:gd name="T11" fmla="*/ 84 h 428"/>
                  <a:gd name="T12" fmla="*/ 7 w 1479"/>
                  <a:gd name="T13" fmla="*/ 65 h 428"/>
                  <a:gd name="T14" fmla="*/ 29 w 1479"/>
                  <a:gd name="T15" fmla="*/ 31 h 428"/>
                  <a:gd name="T16" fmla="*/ 60 w 1479"/>
                  <a:gd name="T17" fmla="*/ 9 h 428"/>
                  <a:gd name="T18" fmla="*/ 99 w 1479"/>
                  <a:gd name="T19" fmla="*/ 0 h 428"/>
                  <a:gd name="T20" fmla="*/ 118 w 1479"/>
                  <a:gd name="T21" fmla="*/ 2 h 428"/>
                  <a:gd name="T22" fmla="*/ 1395 w 1479"/>
                  <a:gd name="T23" fmla="*/ 228 h 428"/>
                  <a:gd name="T24" fmla="*/ 1414 w 1479"/>
                  <a:gd name="T25" fmla="*/ 232 h 428"/>
                  <a:gd name="T26" fmla="*/ 1448 w 1479"/>
                  <a:gd name="T27" fmla="*/ 254 h 428"/>
                  <a:gd name="T28" fmla="*/ 1470 w 1479"/>
                  <a:gd name="T29" fmla="*/ 285 h 428"/>
                  <a:gd name="T30" fmla="*/ 1479 w 1479"/>
                  <a:gd name="T31" fmla="*/ 324 h 428"/>
                  <a:gd name="T32" fmla="*/ 1477 w 1479"/>
                  <a:gd name="T33" fmla="*/ 343 h 428"/>
                  <a:gd name="T34" fmla="*/ 1471 w 1479"/>
                  <a:gd name="T35" fmla="*/ 364 h 428"/>
                  <a:gd name="T36" fmla="*/ 1451 w 1479"/>
                  <a:gd name="T37" fmla="*/ 397 h 428"/>
                  <a:gd name="T38" fmla="*/ 1420 w 1479"/>
                  <a:gd name="T39" fmla="*/ 419 h 428"/>
                  <a:gd name="T40" fmla="*/ 1381 w 1479"/>
                  <a:gd name="T41" fmla="*/ 428 h 428"/>
                  <a:gd name="T42" fmla="*/ 1360 w 1479"/>
                  <a:gd name="T43" fmla="*/ 425 h 428"/>
                  <a:gd name="T44" fmla="*/ 84 w 1479"/>
                  <a:gd name="T45" fmla="*/ 201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79" h="428">
                    <a:moveTo>
                      <a:pt x="84" y="201"/>
                    </a:moveTo>
                    <a:lnTo>
                      <a:pt x="64" y="196"/>
                    </a:lnTo>
                    <a:lnTo>
                      <a:pt x="31" y="175"/>
                    </a:lnTo>
                    <a:lnTo>
                      <a:pt x="9" y="142"/>
                    </a:lnTo>
                    <a:lnTo>
                      <a:pt x="0" y="105"/>
                    </a:lnTo>
                    <a:lnTo>
                      <a:pt x="3" y="84"/>
                    </a:lnTo>
                    <a:lnTo>
                      <a:pt x="7" y="65"/>
                    </a:lnTo>
                    <a:lnTo>
                      <a:pt x="29" y="31"/>
                    </a:lnTo>
                    <a:lnTo>
                      <a:pt x="60" y="9"/>
                    </a:lnTo>
                    <a:lnTo>
                      <a:pt x="99" y="0"/>
                    </a:lnTo>
                    <a:lnTo>
                      <a:pt x="118" y="2"/>
                    </a:lnTo>
                    <a:lnTo>
                      <a:pt x="1395" y="228"/>
                    </a:lnTo>
                    <a:lnTo>
                      <a:pt x="1414" y="232"/>
                    </a:lnTo>
                    <a:lnTo>
                      <a:pt x="1448" y="254"/>
                    </a:lnTo>
                    <a:lnTo>
                      <a:pt x="1470" y="285"/>
                    </a:lnTo>
                    <a:lnTo>
                      <a:pt x="1479" y="324"/>
                    </a:lnTo>
                    <a:lnTo>
                      <a:pt x="1477" y="343"/>
                    </a:lnTo>
                    <a:lnTo>
                      <a:pt x="1471" y="364"/>
                    </a:lnTo>
                    <a:lnTo>
                      <a:pt x="1451" y="397"/>
                    </a:lnTo>
                    <a:lnTo>
                      <a:pt x="1420" y="419"/>
                    </a:lnTo>
                    <a:lnTo>
                      <a:pt x="1381" y="428"/>
                    </a:lnTo>
                    <a:lnTo>
                      <a:pt x="1360" y="425"/>
                    </a:lnTo>
                    <a:lnTo>
                      <a:pt x="84" y="2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231 BT" panose="020D0402020204020903" pitchFamily="34" charset="0"/>
                </a:endParaRPr>
              </a:p>
            </p:txBody>
          </p:sp>
        </p:grpSp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xmlns="" id="{D751278E-115C-4E40-B3A7-D55D5F2E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115" y="845523"/>
              <a:ext cx="4449121" cy="2616111"/>
            </a:xfrm>
            <a:custGeom>
              <a:avLst/>
              <a:gdLst>
                <a:gd name="T0" fmla="*/ 4017 w 4210"/>
                <a:gd name="T1" fmla="*/ 53 h 1948"/>
                <a:gd name="T2" fmla="*/ 3974 w 4210"/>
                <a:gd name="T3" fmla="*/ 58 h 1948"/>
                <a:gd name="T4" fmla="*/ 3956 w 4210"/>
                <a:gd name="T5" fmla="*/ 49 h 1948"/>
                <a:gd name="T6" fmla="*/ 3788 w 4210"/>
                <a:gd name="T7" fmla="*/ 27 h 1948"/>
                <a:gd name="T8" fmla="*/ 3503 w 4210"/>
                <a:gd name="T9" fmla="*/ 17 h 1948"/>
                <a:gd name="T10" fmla="*/ 3017 w 4210"/>
                <a:gd name="T11" fmla="*/ 2 h 1948"/>
                <a:gd name="T12" fmla="*/ 2302 w 4210"/>
                <a:gd name="T13" fmla="*/ 6 h 1948"/>
                <a:gd name="T14" fmla="*/ 1829 w 4210"/>
                <a:gd name="T15" fmla="*/ 27 h 1948"/>
                <a:gd name="T16" fmla="*/ 882 w 4210"/>
                <a:gd name="T17" fmla="*/ 104 h 1948"/>
                <a:gd name="T18" fmla="*/ 299 w 4210"/>
                <a:gd name="T19" fmla="*/ 199 h 1948"/>
                <a:gd name="T20" fmla="*/ 174 w 4210"/>
                <a:gd name="T21" fmla="*/ 228 h 1948"/>
                <a:gd name="T22" fmla="*/ 166 w 4210"/>
                <a:gd name="T23" fmla="*/ 264 h 1948"/>
                <a:gd name="T24" fmla="*/ 191 w 4210"/>
                <a:gd name="T25" fmla="*/ 277 h 1948"/>
                <a:gd name="T26" fmla="*/ 1360 w 4210"/>
                <a:gd name="T27" fmla="*/ 153 h 1948"/>
                <a:gd name="T28" fmla="*/ 2064 w 4210"/>
                <a:gd name="T29" fmla="*/ 101 h 1948"/>
                <a:gd name="T30" fmla="*/ 2763 w 4210"/>
                <a:gd name="T31" fmla="*/ 84 h 1948"/>
                <a:gd name="T32" fmla="*/ 3228 w 4210"/>
                <a:gd name="T33" fmla="*/ 91 h 1948"/>
                <a:gd name="T34" fmla="*/ 3578 w 4210"/>
                <a:gd name="T35" fmla="*/ 107 h 1948"/>
                <a:gd name="T36" fmla="*/ 3875 w 4210"/>
                <a:gd name="T37" fmla="*/ 124 h 1948"/>
                <a:gd name="T38" fmla="*/ 3959 w 4210"/>
                <a:gd name="T39" fmla="*/ 220 h 1948"/>
                <a:gd name="T40" fmla="*/ 4002 w 4210"/>
                <a:gd name="T41" fmla="*/ 610 h 1948"/>
                <a:gd name="T42" fmla="*/ 3983 w 4210"/>
                <a:gd name="T43" fmla="*/ 1100 h 1948"/>
                <a:gd name="T44" fmla="*/ 3965 w 4210"/>
                <a:gd name="T45" fmla="*/ 1593 h 1948"/>
                <a:gd name="T46" fmla="*/ 3965 w 4210"/>
                <a:gd name="T47" fmla="*/ 1690 h 1948"/>
                <a:gd name="T48" fmla="*/ 3862 w 4210"/>
                <a:gd name="T49" fmla="*/ 1684 h 1948"/>
                <a:gd name="T50" fmla="*/ 3680 w 4210"/>
                <a:gd name="T51" fmla="*/ 1662 h 1948"/>
                <a:gd name="T52" fmla="*/ 3267 w 4210"/>
                <a:gd name="T53" fmla="*/ 1611 h 1948"/>
                <a:gd name="T54" fmla="*/ 2598 w 4210"/>
                <a:gd name="T55" fmla="*/ 1592 h 1948"/>
                <a:gd name="T56" fmla="*/ 2218 w 4210"/>
                <a:gd name="T57" fmla="*/ 1582 h 1948"/>
                <a:gd name="T58" fmla="*/ 1529 w 4210"/>
                <a:gd name="T59" fmla="*/ 1547 h 1948"/>
                <a:gd name="T60" fmla="*/ 330 w 4210"/>
                <a:gd name="T61" fmla="*/ 1514 h 1948"/>
                <a:gd name="T62" fmla="*/ 89 w 4210"/>
                <a:gd name="T63" fmla="*/ 1441 h 1948"/>
                <a:gd name="T64" fmla="*/ 113 w 4210"/>
                <a:gd name="T65" fmla="*/ 1050 h 1948"/>
                <a:gd name="T66" fmla="*/ 140 w 4210"/>
                <a:gd name="T67" fmla="*/ 722 h 1948"/>
                <a:gd name="T68" fmla="*/ 159 w 4210"/>
                <a:gd name="T69" fmla="*/ 473 h 1948"/>
                <a:gd name="T70" fmla="*/ 160 w 4210"/>
                <a:gd name="T71" fmla="*/ 281 h 1948"/>
                <a:gd name="T72" fmla="*/ 152 w 4210"/>
                <a:gd name="T73" fmla="*/ 238 h 1948"/>
                <a:gd name="T74" fmla="*/ 127 w 4210"/>
                <a:gd name="T75" fmla="*/ 234 h 1948"/>
                <a:gd name="T76" fmla="*/ 108 w 4210"/>
                <a:gd name="T77" fmla="*/ 282 h 1948"/>
                <a:gd name="T78" fmla="*/ 78 w 4210"/>
                <a:gd name="T79" fmla="*/ 490 h 1948"/>
                <a:gd name="T80" fmla="*/ 55 w 4210"/>
                <a:gd name="T81" fmla="*/ 753 h 1948"/>
                <a:gd name="T82" fmla="*/ 25 w 4210"/>
                <a:gd name="T83" fmla="*/ 1108 h 1948"/>
                <a:gd name="T84" fmla="*/ 4 w 4210"/>
                <a:gd name="T85" fmla="*/ 1350 h 1948"/>
                <a:gd name="T86" fmla="*/ 12 w 4210"/>
                <a:gd name="T87" fmla="*/ 1527 h 1948"/>
                <a:gd name="T88" fmla="*/ 24 w 4210"/>
                <a:gd name="T89" fmla="*/ 1569 h 1948"/>
                <a:gd name="T90" fmla="*/ 37 w 4210"/>
                <a:gd name="T91" fmla="*/ 1599 h 1948"/>
                <a:gd name="T92" fmla="*/ 159 w 4210"/>
                <a:gd name="T93" fmla="*/ 1693 h 1948"/>
                <a:gd name="T94" fmla="*/ 353 w 4210"/>
                <a:gd name="T95" fmla="*/ 1757 h 1948"/>
                <a:gd name="T96" fmla="*/ 724 w 4210"/>
                <a:gd name="T97" fmla="*/ 1783 h 1948"/>
                <a:gd name="T98" fmla="*/ 1368 w 4210"/>
                <a:gd name="T99" fmla="*/ 1814 h 1948"/>
                <a:gd name="T100" fmla="*/ 2992 w 4210"/>
                <a:gd name="T101" fmla="*/ 1897 h 1948"/>
                <a:gd name="T102" fmla="*/ 4087 w 4210"/>
                <a:gd name="T103" fmla="*/ 1948 h 1948"/>
                <a:gd name="T104" fmla="*/ 4138 w 4210"/>
                <a:gd name="T105" fmla="*/ 1913 h 1948"/>
                <a:gd name="T106" fmla="*/ 4152 w 4210"/>
                <a:gd name="T107" fmla="*/ 1868 h 1948"/>
                <a:gd name="T108" fmla="*/ 4192 w 4210"/>
                <a:gd name="T109" fmla="*/ 767 h 1948"/>
                <a:gd name="T110" fmla="*/ 4208 w 4210"/>
                <a:gd name="T111" fmla="*/ 531 h 1948"/>
                <a:gd name="T112" fmla="*/ 4203 w 4210"/>
                <a:gd name="T113" fmla="*/ 326 h 1948"/>
                <a:gd name="T114" fmla="*/ 4151 w 4210"/>
                <a:gd name="T115" fmla="*/ 170 h 1948"/>
                <a:gd name="T116" fmla="*/ 4094 w 4210"/>
                <a:gd name="T117" fmla="*/ 100 h 1948"/>
                <a:gd name="T118" fmla="*/ 4033 w 4210"/>
                <a:gd name="T119" fmla="*/ 59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10" h="1948">
                  <a:moveTo>
                    <a:pt x="4033" y="59"/>
                  </a:moveTo>
                  <a:lnTo>
                    <a:pt x="4017" y="53"/>
                  </a:lnTo>
                  <a:lnTo>
                    <a:pt x="3987" y="53"/>
                  </a:lnTo>
                  <a:lnTo>
                    <a:pt x="3974" y="58"/>
                  </a:lnTo>
                  <a:lnTo>
                    <a:pt x="3968" y="53"/>
                  </a:lnTo>
                  <a:lnTo>
                    <a:pt x="3956" y="49"/>
                  </a:lnTo>
                  <a:lnTo>
                    <a:pt x="3902" y="39"/>
                  </a:lnTo>
                  <a:lnTo>
                    <a:pt x="3788" y="27"/>
                  </a:lnTo>
                  <a:lnTo>
                    <a:pt x="3617" y="21"/>
                  </a:lnTo>
                  <a:lnTo>
                    <a:pt x="3503" y="17"/>
                  </a:lnTo>
                  <a:lnTo>
                    <a:pt x="3260" y="6"/>
                  </a:lnTo>
                  <a:lnTo>
                    <a:pt x="3017" y="2"/>
                  </a:lnTo>
                  <a:lnTo>
                    <a:pt x="2778" y="0"/>
                  </a:lnTo>
                  <a:lnTo>
                    <a:pt x="2302" y="6"/>
                  </a:lnTo>
                  <a:lnTo>
                    <a:pt x="2064" y="15"/>
                  </a:lnTo>
                  <a:lnTo>
                    <a:pt x="1829" y="27"/>
                  </a:lnTo>
                  <a:lnTo>
                    <a:pt x="1355" y="57"/>
                  </a:lnTo>
                  <a:lnTo>
                    <a:pt x="882" y="104"/>
                  </a:lnTo>
                  <a:lnTo>
                    <a:pt x="531" y="155"/>
                  </a:lnTo>
                  <a:lnTo>
                    <a:pt x="299" y="199"/>
                  </a:lnTo>
                  <a:lnTo>
                    <a:pt x="183" y="224"/>
                  </a:lnTo>
                  <a:lnTo>
                    <a:pt x="174" y="228"/>
                  </a:lnTo>
                  <a:lnTo>
                    <a:pt x="165" y="245"/>
                  </a:lnTo>
                  <a:lnTo>
                    <a:pt x="166" y="264"/>
                  </a:lnTo>
                  <a:lnTo>
                    <a:pt x="181" y="277"/>
                  </a:lnTo>
                  <a:lnTo>
                    <a:pt x="191" y="277"/>
                  </a:lnTo>
                  <a:lnTo>
                    <a:pt x="659" y="229"/>
                  </a:lnTo>
                  <a:lnTo>
                    <a:pt x="1360" y="153"/>
                  </a:lnTo>
                  <a:lnTo>
                    <a:pt x="1828" y="113"/>
                  </a:lnTo>
                  <a:lnTo>
                    <a:pt x="2064" y="101"/>
                  </a:lnTo>
                  <a:lnTo>
                    <a:pt x="2297" y="92"/>
                  </a:lnTo>
                  <a:lnTo>
                    <a:pt x="2763" y="84"/>
                  </a:lnTo>
                  <a:lnTo>
                    <a:pt x="2996" y="87"/>
                  </a:lnTo>
                  <a:lnTo>
                    <a:pt x="3228" y="91"/>
                  </a:lnTo>
                  <a:lnTo>
                    <a:pt x="3461" y="100"/>
                  </a:lnTo>
                  <a:lnTo>
                    <a:pt x="3578" y="107"/>
                  </a:lnTo>
                  <a:lnTo>
                    <a:pt x="3757" y="120"/>
                  </a:lnTo>
                  <a:lnTo>
                    <a:pt x="3875" y="124"/>
                  </a:lnTo>
                  <a:lnTo>
                    <a:pt x="3934" y="123"/>
                  </a:lnTo>
                  <a:lnTo>
                    <a:pt x="3959" y="220"/>
                  </a:lnTo>
                  <a:lnTo>
                    <a:pt x="3990" y="415"/>
                  </a:lnTo>
                  <a:lnTo>
                    <a:pt x="4002" y="610"/>
                  </a:lnTo>
                  <a:lnTo>
                    <a:pt x="4000" y="806"/>
                  </a:lnTo>
                  <a:lnTo>
                    <a:pt x="3983" y="1100"/>
                  </a:lnTo>
                  <a:lnTo>
                    <a:pt x="3967" y="1396"/>
                  </a:lnTo>
                  <a:lnTo>
                    <a:pt x="3965" y="1593"/>
                  </a:lnTo>
                  <a:lnTo>
                    <a:pt x="3971" y="1691"/>
                  </a:lnTo>
                  <a:lnTo>
                    <a:pt x="3965" y="1690"/>
                  </a:lnTo>
                  <a:lnTo>
                    <a:pt x="3960" y="1690"/>
                  </a:lnTo>
                  <a:lnTo>
                    <a:pt x="3862" y="1684"/>
                  </a:lnTo>
                  <a:lnTo>
                    <a:pt x="3762" y="1676"/>
                  </a:lnTo>
                  <a:lnTo>
                    <a:pt x="3680" y="1662"/>
                  </a:lnTo>
                  <a:lnTo>
                    <a:pt x="3516" y="1637"/>
                  </a:lnTo>
                  <a:lnTo>
                    <a:pt x="3267" y="1611"/>
                  </a:lnTo>
                  <a:lnTo>
                    <a:pt x="2932" y="1594"/>
                  </a:lnTo>
                  <a:lnTo>
                    <a:pt x="2598" y="1592"/>
                  </a:lnTo>
                  <a:lnTo>
                    <a:pt x="2431" y="1593"/>
                  </a:lnTo>
                  <a:lnTo>
                    <a:pt x="2218" y="1582"/>
                  </a:lnTo>
                  <a:lnTo>
                    <a:pt x="2007" y="1572"/>
                  </a:lnTo>
                  <a:lnTo>
                    <a:pt x="1529" y="1547"/>
                  </a:lnTo>
                  <a:lnTo>
                    <a:pt x="809" y="1519"/>
                  </a:lnTo>
                  <a:lnTo>
                    <a:pt x="330" y="1514"/>
                  </a:lnTo>
                  <a:lnTo>
                    <a:pt x="91" y="1519"/>
                  </a:lnTo>
                  <a:lnTo>
                    <a:pt x="89" y="1441"/>
                  </a:lnTo>
                  <a:lnTo>
                    <a:pt x="94" y="1284"/>
                  </a:lnTo>
                  <a:lnTo>
                    <a:pt x="113" y="1050"/>
                  </a:lnTo>
                  <a:lnTo>
                    <a:pt x="127" y="893"/>
                  </a:lnTo>
                  <a:lnTo>
                    <a:pt x="140" y="722"/>
                  </a:lnTo>
                  <a:lnTo>
                    <a:pt x="152" y="549"/>
                  </a:lnTo>
                  <a:lnTo>
                    <a:pt x="159" y="473"/>
                  </a:lnTo>
                  <a:lnTo>
                    <a:pt x="164" y="358"/>
                  </a:lnTo>
                  <a:lnTo>
                    <a:pt x="160" y="281"/>
                  </a:lnTo>
                  <a:lnTo>
                    <a:pt x="155" y="245"/>
                  </a:lnTo>
                  <a:lnTo>
                    <a:pt x="152" y="238"/>
                  </a:lnTo>
                  <a:lnTo>
                    <a:pt x="143" y="232"/>
                  </a:lnTo>
                  <a:lnTo>
                    <a:pt x="127" y="234"/>
                  </a:lnTo>
                  <a:lnTo>
                    <a:pt x="121" y="245"/>
                  </a:lnTo>
                  <a:lnTo>
                    <a:pt x="108" y="282"/>
                  </a:lnTo>
                  <a:lnTo>
                    <a:pt x="91" y="364"/>
                  </a:lnTo>
                  <a:lnTo>
                    <a:pt x="78" y="490"/>
                  </a:lnTo>
                  <a:lnTo>
                    <a:pt x="72" y="571"/>
                  </a:lnTo>
                  <a:lnTo>
                    <a:pt x="55" y="753"/>
                  </a:lnTo>
                  <a:lnTo>
                    <a:pt x="39" y="936"/>
                  </a:lnTo>
                  <a:lnTo>
                    <a:pt x="25" y="1108"/>
                  </a:lnTo>
                  <a:lnTo>
                    <a:pt x="11" y="1279"/>
                  </a:lnTo>
                  <a:lnTo>
                    <a:pt x="4" y="1350"/>
                  </a:lnTo>
                  <a:lnTo>
                    <a:pt x="0" y="1457"/>
                  </a:lnTo>
                  <a:lnTo>
                    <a:pt x="12" y="1527"/>
                  </a:lnTo>
                  <a:lnTo>
                    <a:pt x="26" y="1559"/>
                  </a:lnTo>
                  <a:lnTo>
                    <a:pt x="24" y="1569"/>
                  </a:lnTo>
                  <a:lnTo>
                    <a:pt x="29" y="1590"/>
                  </a:lnTo>
                  <a:lnTo>
                    <a:pt x="37" y="1599"/>
                  </a:lnTo>
                  <a:lnTo>
                    <a:pt x="73" y="1636"/>
                  </a:lnTo>
                  <a:lnTo>
                    <a:pt x="159" y="1693"/>
                  </a:lnTo>
                  <a:lnTo>
                    <a:pt x="252" y="1732"/>
                  </a:lnTo>
                  <a:lnTo>
                    <a:pt x="353" y="1757"/>
                  </a:lnTo>
                  <a:lnTo>
                    <a:pt x="512" y="1777"/>
                  </a:lnTo>
                  <a:lnTo>
                    <a:pt x="724" y="1783"/>
                  </a:lnTo>
                  <a:lnTo>
                    <a:pt x="824" y="1786"/>
                  </a:lnTo>
                  <a:lnTo>
                    <a:pt x="1368" y="1814"/>
                  </a:lnTo>
                  <a:lnTo>
                    <a:pt x="1912" y="1843"/>
                  </a:lnTo>
                  <a:lnTo>
                    <a:pt x="2992" y="1897"/>
                  </a:lnTo>
                  <a:lnTo>
                    <a:pt x="4070" y="1948"/>
                  </a:lnTo>
                  <a:lnTo>
                    <a:pt x="4087" y="1948"/>
                  </a:lnTo>
                  <a:lnTo>
                    <a:pt x="4116" y="1935"/>
                  </a:lnTo>
                  <a:lnTo>
                    <a:pt x="4138" y="1913"/>
                  </a:lnTo>
                  <a:lnTo>
                    <a:pt x="4151" y="1883"/>
                  </a:lnTo>
                  <a:lnTo>
                    <a:pt x="4152" y="1868"/>
                  </a:lnTo>
                  <a:lnTo>
                    <a:pt x="4171" y="1317"/>
                  </a:lnTo>
                  <a:lnTo>
                    <a:pt x="4192" y="767"/>
                  </a:lnTo>
                  <a:lnTo>
                    <a:pt x="4197" y="680"/>
                  </a:lnTo>
                  <a:lnTo>
                    <a:pt x="4208" y="531"/>
                  </a:lnTo>
                  <a:lnTo>
                    <a:pt x="4210" y="428"/>
                  </a:lnTo>
                  <a:lnTo>
                    <a:pt x="4203" y="326"/>
                  </a:lnTo>
                  <a:lnTo>
                    <a:pt x="4180" y="233"/>
                  </a:lnTo>
                  <a:lnTo>
                    <a:pt x="4151" y="170"/>
                  </a:lnTo>
                  <a:lnTo>
                    <a:pt x="4125" y="132"/>
                  </a:lnTo>
                  <a:lnTo>
                    <a:pt x="4094" y="100"/>
                  </a:lnTo>
                  <a:lnTo>
                    <a:pt x="4055" y="71"/>
                  </a:lnTo>
                  <a:lnTo>
                    <a:pt x="4033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4" name="Freeform 139">
              <a:extLst>
                <a:ext uri="{FF2B5EF4-FFF2-40B4-BE49-F238E27FC236}">
                  <a16:creationId xmlns:a16="http://schemas.microsoft.com/office/drawing/2014/main" xmlns="" id="{FDB8FEAC-AAF8-477B-8CEF-7DA792DCC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5306" y="920269"/>
              <a:ext cx="4672979" cy="2782545"/>
            </a:xfrm>
            <a:custGeom>
              <a:avLst/>
              <a:gdLst>
                <a:gd name="T0" fmla="*/ 2722 w 2821"/>
                <a:gd name="T1" fmla="*/ 170 h 1620"/>
                <a:gd name="T2" fmla="*/ 2722 w 2821"/>
                <a:gd name="T3" fmla="*/ 159 h 1620"/>
                <a:gd name="T4" fmla="*/ 2697 w 2821"/>
                <a:gd name="T5" fmla="*/ 131 h 1620"/>
                <a:gd name="T6" fmla="*/ 2517 w 2821"/>
                <a:gd name="T7" fmla="*/ 106 h 1620"/>
                <a:gd name="T8" fmla="*/ 1863 w 2821"/>
                <a:gd name="T9" fmla="*/ 42 h 1620"/>
                <a:gd name="T10" fmla="*/ 1206 w 2821"/>
                <a:gd name="T11" fmla="*/ 7 h 1620"/>
                <a:gd name="T12" fmla="*/ 548 w 2821"/>
                <a:gd name="T13" fmla="*/ 0 h 1620"/>
                <a:gd name="T14" fmla="*/ 55 w 2821"/>
                <a:gd name="T15" fmla="*/ 17 h 1620"/>
                <a:gd name="T16" fmla="*/ 30 w 2821"/>
                <a:gd name="T17" fmla="*/ 25 h 1620"/>
                <a:gd name="T18" fmla="*/ 16 w 2821"/>
                <a:gd name="T19" fmla="*/ 75 h 1620"/>
                <a:gd name="T20" fmla="*/ 46 w 2821"/>
                <a:gd name="T21" fmla="*/ 100 h 1620"/>
                <a:gd name="T22" fmla="*/ 217 w 2821"/>
                <a:gd name="T23" fmla="*/ 93 h 1620"/>
                <a:gd name="T24" fmla="*/ 865 w 2821"/>
                <a:gd name="T25" fmla="*/ 84 h 1620"/>
                <a:gd name="T26" fmla="*/ 1511 w 2821"/>
                <a:gd name="T27" fmla="*/ 104 h 1620"/>
                <a:gd name="T28" fmla="*/ 2157 w 2821"/>
                <a:gd name="T29" fmla="*/ 150 h 1620"/>
                <a:gd name="T30" fmla="*/ 2640 w 2821"/>
                <a:gd name="T31" fmla="*/ 205 h 1620"/>
                <a:gd name="T32" fmla="*/ 2639 w 2821"/>
                <a:gd name="T33" fmla="*/ 482 h 1620"/>
                <a:gd name="T34" fmla="*/ 2614 w 2821"/>
                <a:gd name="T35" fmla="*/ 989 h 1620"/>
                <a:gd name="T36" fmla="*/ 2591 w 2821"/>
                <a:gd name="T37" fmla="*/ 1336 h 1620"/>
                <a:gd name="T38" fmla="*/ 2587 w 2821"/>
                <a:gd name="T39" fmla="*/ 1336 h 1620"/>
                <a:gd name="T40" fmla="*/ 2573 w 2821"/>
                <a:gd name="T41" fmla="*/ 1335 h 1620"/>
                <a:gd name="T42" fmla="*/ 1635 w 2821"/>
                <a:gd name="T43" fmla="*/ 1371 h 1620"/>
                <a:gd name="T44" fmla="*/ 1019 w 2821"/>
                <a:gd name="T45" fmla="*/ 1378 h 1620"/>
                <a:gd name="T46" fmla="*/ 263 w 2821"/>
                <a:gd name="T47" fmla="*/ 1374 h 1620"/>
                <a:gd name="T48" fmla="*/ 113 w 2821"/>
                <a:gd name="T49" fmla="*/ 1369 h 1620"/>
                <a:gd name="T50" fmla="*/ 97 w 2821"/>
                <a:gd name="T51" fmla="*/ 1327 h 1620"/>
                <a:gd name="T52" fmla="*/ 90 w 2821"/>
                <a:gd name="T53" fmla="*/ 1139 h 1620"/>
                <a:gd name="T54" fmla="*/ 91 w 2821"/>
                <a:gd name="T55" fmla="*/ 909 h 1620"/>
                <a:gd name="T56" fmla="*/ 91 w 2821"/>
                <a:gd name="T57" fmla="*/ 596 h 1620"/>
                <a:gd name="T58" fmla="*/ 77 w 2821"/>
                <a:gd name="T59" fmla="*/ 136 h 1620"/>
                <a:gd name="T60" fmla="*/ 64 w 2821"/>
                <a:gd name="T61" fmla="*/ 118 h 1620"/>
                <a:gd name="T62" fmla="*/ 38 w 2821"/>
                <a:gd name="T63" fmla="*/ 128 h 1620"/>
                <a:gd name="T64" fmla="*/ 24 w 2821"/>
                <a:gd name="T65" fmla="*/ 316 h 1620"/>
                <a:gd name="T66" fmla="*/ 17 w 2821"/>
                <a:gd name="T67" fmla="*/ 855 h 1620"/>
                <a:gd name="T68" fmla="*/ 16 w 2821"/>
                <a:gd name="T69" fmla="*/ 1194 h 1620"/>
                <a:gd name="T70" fmla="*/ 16 w 2821"/>
                <a:gd name="T71" fmla="*/ 1296 h 1620"/>
                <a:gd name="T72" fmla="*/ 27 w 2821"/>
                <a:gd name="T73" fmla="*/ 1354 h 1620"/>
                <a:gd name="T74" fmla="*/ 1 w 2821"/>
                <a:gd name="T75" fmla="*/ 1386 h 1620"/>
                <a:gd name="T76" fmla="*/ 4 w 2821"/>
                <a:gd name="T77" fmla="*/ 1428 h 1620"/>
                <a:gd name="T78" fmla="*/ 47 w 2821"/>
                <a:gd name="T79" fmla="*/ 1518 h 1620"/>
                <a:gd name="T80" fmla="*/ 125 w 2821"/>
                <a:gd name="T81" fmla="*/ 1576 h 1620"/>
                <a:gd name="T82" fmla="*/ 248 w 2821"/>
                <a:gd name="T83" fmla="*/ 1612 h 1620"/>
                <a:gd name="T84" fmla="*/ 396 w 2821"/>
                <a:gd name="T85" fmla="*/ 1620 h 1620"/>
                <a:gd name="T86" fmla="*/ 883 w 2821"/>
                <a:gd name="T87" fmla="*/ 1594 h 1620"/>
                <a:gd name="T88" fmla="*/ 1480 w 2821"/>
                <a:gd name="T89" fmla="*/ 1561 h 1620"/>
                <a:gd name="T90" fmla="*/ 2694 w 2821"/>
                <a:gd name="T91" fmla="*/ 1505 h 1620"/>
                <a:gd name="T92" fmla="*/ 2743 w 2821"/>
                <a:gd name="T93" fmla="*/ 1489 h 1620"/>
                <a:gd name="T94" fmla="*/ 2780 w 2821"/>
                <a:gd name="T95" fmla="*/ 1435 h 1620"/>
                <a:gd name="T96" fmla="*/ 2800 w 2821"/>
                <a:gd name="T97" fmla="*/ 1125 h 1620"/>
                <a:gd name="T98" fmla="*/ 2821 w 2821"/>
                <a:gd name="T99" fmla="*/ 249 h 1620"/>
                <a:gd name="T100" fmla="*/ 2802 w 2821"/>
                <a:gd name="T101" fmla="*/ 194 h 1620"/>
                <a:gd name="T102" fmla="*/ 2740 w 2821"/>
                <a:gd name="T103" fmla="*/ 169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21" h="1620">
                  <a:moveTo>
                    <a:pt x="2722" y="171"/>
                  </a:moveTo>
                  <a:lnTo>
                    <a:pt x="2722" y="170"/>
                  </a:lnTo>
                  <a:lnTo>
                    <a:pt x="2722" y="169"/>
                  </a:lnTo>
                  <a:lnTo>
                    <a:pt x="2722" y="159"/>
                  </a:lnTo>
                  <a:lnTo>
                    <a:pt x="2716" y="145"/>
                  </a:lnTo>
                  <a:lnTo>
                    <a:pt x="2697" y="131"/>
                  </a:lnTo>
                  <a:lnTo>
                    <a:pt x="2681" y="127"/>
                  </a:lnTo>
                  <a:lnTo>
                    <a:pt x="2517" y="106"/>
                  </a:lnTo>
                  <a:lnTo>
                    <a:pt x="2191" y="70"/>
                  </a:lnTo>
                  <a:lnTo>
                    <a:pt x="1863" y="42"/>
                  </a:lnTo>
                  <a:lnTo>
                    <a:pt x="1535" y="19"/>
                  </a:lnTo>
                  <a:lnTo>
                    <a:pt x="1206" y="7"/>
                  </a:lnTo>
                  <a:lnTo>
                    <a:pt x="878" y="0"/>
                  </a:lnTo>
                  <a:lnTo>
                    <a:pt x="548" y="0"/>
                  </a:lnTo>
                  <a:lnTo>
                    <a:pt x="219" y="9"/>
                  </a:lnTo>
                  <a:lnTo>
                    <a:pt x="55" y="17"/>
                  </a:lnTo>
                  <a:lnTo>
                    <a:pt x="46" y="17"/>
                  </a:lnTo>
                  <a:lnTo>
                    <a:pt x="30" y="25"/>
                  </a:lnTo>
                  <a:lnTo>
                    <a:pt x="16" y="44"/>
                  </a:lnTo>
                  <a:lnTo>
                    <a:pt x="16" y="75"/>
                  </a:lnTo>
                  <a:lnTo>
                    <a:pt x="30" y="93"/>
                  </a:lnTo>
                  <a:lnTo>
                    <a:pt x="46" y="100"/>
                  </a:lnTo>
                  <a:lnTo>
                    <a:pt x="55" y="100"/>
                  </a:lnTo>
                  <a:lnTo>
                    <a:pt x="217" y="93"/>
                  </a:lnTo>
                  <a:lnTo>
                    <a:pt x="541" y="86"/>
                  </a:lnTo>
                  <a:lnTo>
                    <a:pt x="865" y="84"/>
                  </a:lnTo>
                  <a:lnTo>
                    <a:pt x="1187" y="91"/>
                  </a:lnTo>
                  <a:lnTo>
                    <a:pt x="1511" y="104"/>
                  </a:lnTo>
                  <a:lnTo>
                    <a:pt x="1834" y="124"/>
                  </a:lnTo>
                  <a:lnTo>
                    <a:pt x="2157" y="150"/>
                  </a:lnTo>
                  <a:lnTo>
                    <a:pt x="2480" y="184"/>
                  </a:lnTo>
                  <a:lnTo>
                    <a:pt x="2640" y="205"/>
                  </a:lnTo>
                  <a:lnTo>
                    <a:pt x="2642" y="344"/>
                  </a:lnTo>
                  <a:lnTo>
                    <a:pt x="2639" y="482"/>
                  </a:lnTo>
                  <a:lnTo>
                    <a:pt x="2625" y="735"/>
                  </a:lnTo>
                  <a:lnTo>
                    <a:pt x="2614" y="989"/>
                  </a:lnTo>
                  <a:lnTo>
                    <a:pt x="2603" y="1163"/>
                  </a:lnTo>
                  <a:lnTo>
                    <a:pt x="2591" y="1336"/>
                  </a:lnTo>
                  <a:lnTo>
                    <a:pt x="2589" y="1336"/>
                  </a:lnTo>
                  <a:lnTo>
                    <a:pt x="2587" y="1336"/>
                  </a:lnTo>
                  <a:lnTo>
                    <a:pt x="2581" y="1335"/>
                  </a:lnTo>
                  <a:lnTo>
                    <a:pt x="2573" y="1335"/>
                  </a:lnTo>
                  <a:lnTo>
                    <a:pt x="2261" y="1351"/>
                  </a:lnTo>
                  <a:lnTo>
                    <a:pt x="1635" y="1371"/>
                  </a:lnTo>
                  <a:lnTo>
                    <a:pt x="1321" y="1377"/>
                  </a:lnTo>
                  <a:lnTo>
                    <a:pt x="1019" y="1378"/>
                  </a:lnTo>
                  <a:lnTo>
                    <a:pt x="565" y="1373"/>
                  </a:lnTo>
                  <a:lnTo>
                    <a:pt x="263" y="1374"/>
                  </a:lnTo>
                  <a:lnTo>
                    <a:pt x="113" y="1378"/>
                  </a:lnTo>
                  <a:lnTo>
                    <a:pt x="113" y="1369"/>
                  </a:lnTo>
                  <a:lnTo>
                    <a:pt x="110" y="1360"/>
                  </a:lnTo>
                  <a:lnTo>
                    <a:pt x="97" y="1327"/>
                  </a:lnTo>
                  <a:lnTo>
                    <a:pt x="87" y="1255"/>
                  </a:lnTo>
                  <a:lnTo>
                    <a:pt x="90" y="1139"/>
                  </a:lnTo>
                  <a:lnTo>
                    <a:pt x="92" y="1067"/>
                  </a:lnTo>
                  <a:lnTo>
                    <a:pt x="91" y="909"/>
                  </a:lnTo>
                  <a:lnTo>
                    <a:pt x="91" y="750"/>
                  </a:lnTo>
                  <a:lnTo>
                    <a:pt x="91" y="596"/>
                  </a:lnTo>
                  <a:lnTo>
                    <a:pt x="86" y="289"/>
                  </a:lnTo>
                  <a:lnTo>
                    <a:pt x="77" y="136"/>
                  </a:lnTo>
                  <a:lnTo>
                    <a:pt x="75" y="128"/>
                  </a:lnTo>
                  <a:lnTo>
                    <a:pt x="64" y="118"/>
                  </a:lnTo>
                  <a:lnTo>
                    <a:pt x="49" y="118"/>
                  </a:lnTo>
                  <a:lnTo>
                    <a:pt x="38" y="128"/>
                  </a:lnTo>
                  <a:lnTo>
                    <a:pt x="36" y="136"/>
                  </a:lnTo>
                  <a:lnTo>
                    <a:pt x="24" y="316"/>
                  </a:lnTo>
                  <a:lnTo>
                    <a:pt x="17" y="677"/>
                  </a:lnTo>
                  <a:lnTo>
                    <a:pt x="17" y="855"/>
                  </a:lnTo>
                  <a:lnTo>
                    <a:pt x="16" y="1025"/>
                  </a:lnTo>
                  <a:lnTo>
                    <a:pt x="16" y="1194"/>
                  </a:lnTo>
                  <a:lnTo>
                    <a:pt x="16" y="1234"/>
                  </a:lnTo>
                  <a:lnTo>
                    <a:pt x="16" y="1296"/>
                  </a:lnTo>
                  <a:lnTo>
                    <a:pt x="22" y="1336"/>
                  </a:lnTo>
                  <a:lnTo>
                    <a:pt x="27" y="1354"/>
                  </a:lnTo>
                  <a:lnTo>
                    <a:pt x="16" y="1362"/>
                  </a:lnTo>
                  <a:lnTo>
                    <a:pt x="1" y="1386"/>
                  </a:lnTo>
                  <a:lnTo>
                    <a:pt x="0" y="1400"/>
                  </a:lnTo>
                  <a:lnTo>
                    <a:pt x="4" y="1428"/>
                  </a:lnTo>
                  <a:lnTo>
                    <a:pt x="20" y="1478"/>
                  </a:lnTo>
                  <a:lnTo>
                    <a:pt x="47" y="1518"/>
                  </a:lnTo>
                  <a:lnTo>
                    <a:pt x="82" y="1551"/>
                  </a:lnTo>
                  <a:lnTo>
                    <a:pt x="125" y="1576"/>
                  </a:lnTo>
                  <a:lnTo>
                    <a:pt x="171" y="1594"/>
                  </a:lnTo>
                  <a:lnTo>
                    <a:pt x="248" y="1612"/>
                  </a:lnTo>
                  <a:lnTo>
                    <a:pt x="300" y="1616"/>
                  </a:lnTo>
                  <a:lnTo>
                    <a:pt x="396" y="1620"/>
                  </a:lnTo>
                  <a:lnTo>
                    <a:pt x="590" y="1615"/>
                  </a:lnTo>
                  <a:lnTo>
                    <a:pt x="883" y="1594"/>
                  </a:lnTo>
                  <a:lnTo>
                    <a:pt x="1076" y="1581"/>
                  </a:lnTo>
                  <a:lnTo>
                    <a:pt x="1480" y="1561"/>
                  </a:lnTo>
                  <a:lnTo>
                    <a:pt x="2289" y="1518"/>
                  </a:lnTo>
                  <a:lnTo>
                    <a:pt x="2694" y="1505"/>
                  </a:lnTo>
                  <a:lnTo>
                    <a:pt x="2712" y="1504"/>
                  </a:lnTo>
                  <a:lnTo>
                    <a:pt x="2743" y="1489"/>
                  </a:lnTo>
                  <a:lnTo>
                    <a:pt x="2766" y="1466"/>
                  </a:lnTo>
                  <a:lnTo>
                    <a:pt x="2780" y="1435"/>
                  </a:lnTo>
                  <a:lnTo>
                    <a:pt x="2782" y="1417"/>
                  </a:lnTo>
                  <a:lnTo>
                    <a:pt x="2800" y="1125"/>
                  </a:lnTo>
                  <a:lnTo>
                    <a:pt x="2817" y="541"/>
                  </a:lnTo>
                  <a:lnTo>
                    <a:pt x="2821" y="249"/>
                  </a:lnTo>
                  <a:lnTo>
                    <a:pt x="2818" y="227"/>
                  </a:lnTo>
                  <a:lnTo>
                    <a:pt x="2802" y="194"/>
                  </a:lnTo>
                  <a:lnTo>
                    <a:pt x="2774" y="175"/>
                  </a:lnTo>
                  <a:lnTo>
                    <a:pt x="2740" y="169"/>
                  </a:lnTo>
                  <a:lnTo>
                    <a:pt x="2722" y="171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5" name="Freeform: Shape 40">
              <a:extLst>
                <a:ext uri="{FF2B5EF4-FFF2-40B4-BE49-F238E27FC236}">
                  <a16:creationId xmlns:a16="http://schemas.microsoft.com/office/drawing/2014/main" xmlns="" id="{1C88EBA1-0D96-48E2-8366-A03C09C0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2915" y="3938318"/>
              <a:ext cx="4483811" cy="2139427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6" name="Freeform: Shape 41">
              <a:extLst>
                <a:ext uri="{FF2B5EF4-FFF2-40B4-BE49-F238E27FC236}">
                  <a16:creationId xmlns:a16="http://schemas.microsoft.com/office/drawing/2014/main" xmlns="" id="{44C2CF05-A931-4333-B8E1-16B7A999B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059" y="3883643"/>
              <a:ext cx="4090470" cy="2194103"/>
            </a:xfrm>
            <a:custGeom>
              <a:avLst/>
              <a:gdLst>
                <a:gd name="connsiteX0" fmla="*/ 1319609 w 1838325"/>
                <a:gd name="connsiteY0" fmla="*/ 28575 h 1085850"/>
                <a:gd name="connsiteX1" fmla="*/ 1118791 w 1838325"/>
                <a:gd name="connsiteY1" fmla="*/ 30560 h 1085850"/>
                <a:gd name="connsiteX2" fmla="*/ 917575 w 1838325"/>
                <a:gd name="connsiteY2" fmla="*/ 36116 h 1085850"/>
                <a:gd name="connsiteX3" fmla="*/ 817562 w 1838325"/>
                <a:gd name="connsiteY3" fmla="*/ 40481 h 1085850"/>
                <a:gd name="connsiteX4" fmla="*/ 717550 w 1838325"/>
                <a:gd name="connsiteY4" fmla="*/ 45641 h 1085850"/>
                <a:gd name="connsiteX5" fmla="*/ 519112 w 1838325"/>
                <a:gd name="connsiteY5" fmla="*/ 58341 h 1085850"/>
                <a:gd name="connsiteX6" fmla="*/ 420290 w 1838325"/>
                <a:gd name="connsiteY6" fmla="*/ 66675 h 1085850"/>
                <a:gd name="connsiteX7" fmla="*/ 319087 w 1838325"/>
                <a:gd name="connsiteY7" fmla="*/ 75406 h 1085850"/>
                <a:gd name="connsiteX8" fmla="*/ 217487 w 1838325"/>
                <a:gd name="connsiteY8" fmla="*/ 84931 h 1085850"/>
                <a:gd name="connsiteX9" fmla="*/ 168672 w 1838325"/>
                <a:gd name="connsiteY9" fmla="*/ 90885 h 1085850"/>
                <a:gd name="connsiteX10" fmla="*/ 94853 w 1838325"/>
                <a:gd name="connsiteY10" fmla="*/ 98822 h 1085850"/>
                <a:gd name="connsiteX11" fmla="*/ 45244 w 1838325"/>
                <a:gd name="connsiteY11" fmla="*/ 101997 h 1085850"/>
                <a:gd name="connsiteX12" fmla="*/ 20637 w 1838325"/>
                <a:gd name="connsiteY12" fmla="*/ 101997 h 1085850"/>
                <a:gd name="connsiteX13" fmla="*/ 28178 w 1838325"/>
                <a:gd name="connsiteY13" fmla="*/ 157163 h 1085850"/>
                <a:gd name="connsiteX14" fmla="*/ 37703 w 1838325"/>
                <a:gd name="connsiteY14" fmla="*/ 269081 h 1085850"/>
                <a:gd name="connsiteX15" fmla="*/ 44847 w 1838325"/>
                <a:gd name="connsiteY15" fmla="*/ 438150 h 1085850"/>
                <a:gd name="connsiteX16" fmla="*/ 49609 w 1838325"/>
                <a:gd name="connsiteY16" fmla="*/ 550069 h 1085850"/>
                <a:gd name="connsiteX17" fmla="*/ 60722 w 1838325"/>
                <a:gd name="connsiteY17" fmla="*/ 783035 h 1085850"/>
                <a:gd name="connsiteX18" fmla="*/ 70644 w 1838325"/>
                <a:gd name="connsiteY18" fmla="*/ 1016000 h 1085850"/>
                <a:gd name="connsiteX19" fmla="*/ 119459 w 1838325"/>
                <a:gd name="connsiteY19" fmla="*/ 1008856 h 1085850"/>
                <a:gd name="connsiteX20" fmla="*/ 217487 w 1838325"/>
                <a:gd name="connsiteY20" fmla="*/ 999331 h 1085850"/>
                <a:gd name="connsiteX21" fmla="*/ 365125 w 1838325"/>
                <a:gd name="connsiteY21" fmla="*/ 989806 h 1085850"/>
                <a:gd name="connsiteX22" fmla="*/ 463947 w 1838325"/>
                <a:gd name="connsiteY22" fmla="*/ 986235 h 1085850"/>
                <a:gd name="connsiteX23" fmla="*/ 668337 w 1838325"/>
                <a:gd name="connsiteY23" fmla="*/ 978694 h 1085850"/>
                <a:gd name="connsiteX24" fmla="*/ 872331 w 1838325"/>
                <a:gd name="connsiteY24" fmla="*/ 970360 h 1085850"/>
                <a:gd name="connsiteX25" fmla="*/ 1288653 w 1838325"/>
                <a:gd name="connsiteY25" fmla="*/ 954088 h 1085850"/>
                <a:gd name="connsiteX26" fmla="*/ 1704975 w 1838325"/>
                <a:gd name="connsiteY26" fmla="*/ 937816 h 1085850"/>
                <a:gd name="connsiteX27" fmla="*/ 1700609 w 1838325"/>
                <a:gd name="connsiteY27" fmla="*/ 911622 h 1085850"/>
                <a:gd name="connsiteX28" fmla="*/ 1695053 w 1838325"/>
                <a:gd name="connsiteY28" fmla="*/ 859631 h 1085850"/>
                <a:gd name="connsiteX29" fmla="*/ 1690291 w 1838325"/>
                <a:gd name="connsiteY29" fmla="*/ 781050 h 1085850"/>
                <a:gd name="connsiteX30" fmla="*/ 1687116 w 1838325"/>
                <a:gd name="connsiteY30" fmla="*/ 728663 h 1085850"/>
                <a:gd name="connsiteX31" fmla="*/ 1679178 w 1838325"/>
                <a:gd name="connsiteY31" fmla="*/ 611188 h 1085850"/>
                <a:gd name="connsiteX32" fmla="*/ 1670447 w 1838325"/>
                <a:gd name="connsiteY32" fmla="*/ 494110 h 1085850"/>
                <a:gd name="connsiteX33" fmla="*/ 1660525 w 1838325"/>
                <a:gd name="connsiteY33" fmla="*/ 378222 h 1085850"/>
                <a:gd name="connsiteX34" fmla="*/ 1639491 w 1838325"/>
                <a:gd name="connsiteY34" fmla="*/ 146844 h 1085850"/>
                <a:gd name="connsiteX35" fmla="*/ 1627584 w 1838325"/>
                <a:gd name="connsiteY35" fmla="*/ 30956 h 1085850"/>
                <a:gd name="connsiteX36" fmla="*/ 1625203 w 1838325"/>
                <a:gd name="connsiteY36" fmla="*/ 32147 h 1085850"/>
                <a:gd name="connsiteX37" fmla="*/ 1621631 w 1838325"/>
                <a:gd name="connsiteY37" fmla="*/ 32544 h 1085850"/>
                <a:gd name="connsiteX38" fmla="*/ 1520825 w 1838325"/>
                <a:gd name="connsiteY38" fmla="*/ 30163 h 1085850"/>
                <a:gd name="connsiteX39" fmla="*/ 1316150 w 1838325"/>
                <a:gd name="connsiteY39" fmla="*/ 0 h 1085850"/>
                <a:gd name="connsiteX40" fmla="*/ 1519306 w 1838325"/>
                <a:gd name="connsiteY40" fmla="*/ 1589 h 1085850"/>
                <a:gd name="connsiteX41" fmla="*/ 1621281 w 1838325"/>
                <a:gd name="connsiteY41" fmla="*/ 3575 h 1085850"/>
                <a:gd name="connsiteX42" fmla="*/ 1625646 w 1838325"/>
                <a:gd name="connsiteY42" fmla="*/ 3972 h 1085850"/>
                <a:gd name="connsiteX43" fmla="*/ 1628820 w 1838325"/>
                <a:gd name="connsiteY43" fmla="*/ 5958 h 1085850"/>
                <a:gd name="connsiteX44" fmla="*/ 1632788 w 1838325"/>
                <a:gd name="connsiteY44" fmla="*/ 3575 h 1085850"/>
                <a:gd name="connsiteX45" fmla="*/ 1644295 w 1838325"/>
                <a:gd name="connsiteY45" fmla="*/ 3575 h 1085850"/>
                <a:gd name="connsiteX46" fmla="*/ 1649057 w 1838325"/>
                <a:gd name="connsiteY46" fmla="*/ 6355 h 1085850"/>
                <a:gd name="connsiteX47" fmla="*/ 1651834 w 1838325"/>
                <a:gd name="connsiteY47" fmla="*/ 5163 h 1085850"/>
                <a:gd name="connsiteX48" fmla="*/ 1658183 w 1838325"/>
                <a:gd name="connsiteY48" fmla="*/ 5958 h 1085850"/>
                <a:gd name="connsiteX49" fmla="*/ 1661357 w 1838325"/>
                <a:gd name="connsiteY49" fmla="*/ 9135 h 1085850"/>
                <a:gd name="connsiteX50" fmla="*/ 1676832 w 1838325"/>
                <a:gd name="connsiteY50" fmla="*/ 28596 h 1085850"/>
                <a:gd name="connsiteX51" fmla="*/ 1694291 w 1838325"/>
                <a:gd name="connsiteY51" fmla="*/ 46866 h 1085850"/>
                <a:gd name="connsiteX52" fmla="*/ 1704607 w 1838325"/>
                <a:gd name="connsiteY52" fmla="*/ 55603 h 1085850"/>
                <a:gd name="connsiteX53" fmla="*/ 1715320 w 1838325"/>
                <a:gd name="connsiteY53" fmla="*/ 65930 h 1085850"/>
                <a:gd name="connsiteX54" fmla="*/ 1720875 w 1838325"/>
                <a:gd name="connsiteY54" fmla="*/ 65135 h 1085850"/>
                <a:gd name="connsiteX55" fmla="*/ 1729208 w 1838325"/>
                <a:gd name="connsiteY55" fmla="*/ 69901 h 1085850"/>
                <a:gd name="connsiteX56" fmla="*/ 1732382 w 1838325"/>
                <a:gd name="connsiteY56" fmla="*/ 75462 h 1085850"/>
                <a:gd name="connsiteX57" fmla="*/ 1732779 w 1838325"/>
                <a:gd name="connsiteY57" fmla="*/ 78639 h 1085850"/>
                <a:gd name="connsiteX58" fmla="*/ 1745476 w 1838325"/>
                <a:gd name="connsiteY58" fmla="*/ 195803 h 1085850"/>
                <a:gd name="connsiteX59" fmla="*/ 1768093 w 1838325"/>
                <a:gd name="connsiteY59" fmla="*/ 430130 h 1085850"/>
                <a:gd name="connsiteX60" fmla="*/ 1781187 w 1838325"/>
                <a:gd name="connsiteY60" fmla="*/ 547691 h 1085850"/>
                <a:gd name="connsiteX61" fmla="*/ 1810947 w 1838325"/>
                <a:gd name="connsiteY61" fmla="*/ 780827 h 1085850"/>
                <a:gd name="connsiteX62" fmla="*/ 1838325 w 1838325"/>
                <a:gd name="connsiteY62" fmla="*/ 1013963 h 1085850"/>
                <a:gd name="connsiteX63" fmla="*/ 1838325 w 1838325"/>
                <a:gd name="connsiteY63" fmla="*/ 1017141 h 1085850"/>
                <a:gd name="connsiteX64" fmla="*/ 1835547 w 1838325"/>
                <a:gd name="connsiteY64" fmla="*/ 1021509 h 1085850"/>
                <a:gd name="connsiteX65" fmla="*/ 1833167 w 1838325"/>
                <a:gd name="connsiteY65" fmla="*/ 1022701 h 1085850"/>
                <a:gd name="connsiteX66" fmla="*/ 1830786 w 1838325"/>
                <a:gd name="connsiteY66" fmla="*/ 1025481 h 1085850"/>
                <a:gd name="connsiteX67" fmla="*/ 1824834 w 1838325"/>
                <a:gd name="connsiteY67" fmla="*/ 1028261 h 1085850"/>
                <a:gd name="connsiteX68" fmla="*/ 1821263 w 1838325"/>
                <a:gd name="connsiteY68" fmla="*/ 1029056 h 1085850"/>
                <a:gd name="connsiteX69" fmla="*/ 1397889 w 1838325"/>
                <a:gd name="connsiteY69" fmla="*/ 1043354 h 1085850"/>
                <a:gd name="connsiteX70" fmla="*/ 974515 w 1838325"/>
                <a:gd name="connsiteY70" fmla="*/ 1057254 h 1085850"/>
                <a:gd name="connsiteX71" fmla="*/ 765010 w 1838325"/>
                <a:gd name="connsiteY71" fmla="*/ 1064403 h 1085850"/>
                <a:gd name="connsiteX72" fmla="*/ 555505 w 1838325"/>
                <a:gd name="connsiteY72" fmla="*/ 1071155 h 1085850"/>
                <a:gd name="connsiteX73" fmla="*/ 451943 w 1838325"/>
                <a:gd name="connsiteY73" fmla="*/ 1075921 h 1085850"/>
                <a:gd name="connsiteX74" fmla="*/ 296402 w 1838325"/>
                <a:gd name="connsiteY74" fmla="*/ 1082276 h 1085850"/>
                <a:gd name="connsiteX75" fmla="*/ 192840 w 1838325"/>
                <a:gd name="connsiteY75" fmla="*/ 1083070 h 1085850"/>
                <a:gd name="connsiteX76" fmla="*/ 141654 w 1838325"/>
                <a:gd name="connsiteY76" fmla="*/ 1080687 h 1085850"/>
                <a:gd name="connsiteX77" fmla="*/ 138480 w 1838325"/>
                <a:gd name="connsiteY77" fmla="*/ 1083864 h 1085850"/>
                <a:gd name="connsiteX78" fmla="*/ 129750 w 1838325"/>
                <a:gd name="connsiteY78" fmla="*/ 1085850 h 1085850"/>
                <a:gd name="connsiteX79" fmla="*/ 124989 w 1838325"/>
                <a:gd name="connsiteY79" fmla="*/ 1084659 h 1085850"/>
                <a:gd name="connsiteX80" fmla="*/ 107530 w 1838325"/>
                <a:gd name="connsiteY80" fmla="*/ 1073141 h 1085850"/>
                <a:gd name="connsiteX81" fmla="*/ 90468 w 1838325"/>
                <a:gd name="connsiteY81" fmla="*/ 1060432 h 1085850"/>
                <a:gd name="connsiteX82" fmla="*/ 74200 w 1838325"/>
                <a:gd name="connsiteY82" fmla="*/ 1050105 h 1085850"/>
                <a:gd name="connsiteX83" fmla="*/ 57535 w 1838325"/>
                <a:gd name="connsiteY83" fmla="*/ 1039382 h 1085850"/>
                <a:gd name="connsiteX84" fmla="*/ 55154 w 1838325"/>
                <a:gd name="connsiteY84" fmla="*/ 1039382 h 1085850"/>
                <a:gd name="connsiteX85" fmla="*/ 50392 w 1838325"/>
                <a:gd name="connsiteY85" fmla="*/ 1035410 h 1085850"/>
                <a:gd name="connsiteX86" fmla="*/ 49599 w 1838325"/>
                <a:gd name="connsiteY86" fmla="*/ 1033027 h 1085850"/>
                <a:gd name="connsiteX87" fmla="*/ 46821 w 1838325"/>
                <a:gd name="connsiteY87" fmla="*/ 1031041 h 1085850"/>
                <a:gd name="connsiteX88" fmla="*/ 43250 w 1838325"/>
                <a:gd name="connsiteY88" fmla="*/ 1025481 h 1085850"/>
                <a:gd name="connsiteX89" fmla="*/ 42853 w 1838325"/>
                <a:gd name="connsiteY89" fmla="*/ 1021509 h 1085850"/>
                <a:gd name="connsiteX90" fmla="*/ 32934 w 1838325"/>
                <a:gd name="connsiteY90" fmla="*/ 789962 h 1085850"/>
                <a:gd name="connsiteX91" fmla="*/ 21824 w 1838325"/>
                <a:gd name="connsiteY91" fmla="*/ 558415 h 1085850"/>
                <a:gd name="connsiteX92" fmla="*/ 14285 w 1838325"/>
                <a:gd name="connsiteY92" fmla="*/ 443237 h 1085850"/>
                <a:gd name="connsiteX93" fmla="*/ 3175 w 1838325"/>
                <a:gd name="connsiteY93" fmla="*/ 268881 h 1085850"/>
                <a:gd name="connsiteX94" fmla="*/ 0 w 1838325"/>
                <a:gd name="connsiteY94" fmla="*/ 152909 h 1085850"/>
                <a:gd name="connsiteX95" fmla="*/ 1587 w 1838325"/>
                <a:gd name="connsiteY95" fmla="*/ 95717 h 1085850"/>
                <a:gd name="connsiteX96" fmla="*/ 2778 w 1838325"/>
                <a:gd name="connsiteY96" fmla="*/ 91348 h 1085850"/>
                <a:gd name="connsiteX97" fmla="*/ 8730 w 1838325"/>
                <a:gd name="connsiteY97" fmla="*/ 86979 h 1085850"/>
                <a:gd name="connsiteX98" fmla="*/ 13094 w 1838325"/>
                <a:gd name="connsiteY98" fmla="*/ 86979 h 1085850"/>
                <a:gd name="connsiteX99" fmla="*/ 13491 w 1838325"/>
                <a:gd name="connsiteY99" fmla="*/ 86185 h 1085850"/>
                <a:gd name="connsiteX100" fmla="*/ 13888 w 1838325"/>
                <a:gd name="connsiteY100" fmla="*/ 86185 h 1085850"/>
                <a:gd name="connsiteX101" fmla="*/ 60709 w 1838325"/>
                <a:gd name="connsiteY101" fmla="*/ 75064 h 1085850"/>
                <a:gd name="connsiteX102" fmla="*/ 157922 w 1838325"/>
                <a:gd name="connsiteY102" fmla="*/ 59575 h 1085850"/>
                <a:gd name="connsiteX103" fmla="*/ 305925 w 1838325"/>
                <a:gd name="connsiteY103" fmla="*/ 47263 h 1085850"/>
                <a:gd name="connsiteX104" fmla="*/ 403138 w 1838325"/>
                <a:gd name="connsiteY104" fmla="*/ 40114 h 1085850"/>
                <a:gd name="connsiteX105" fmla="*/ 504716 w 1838325"/>
                <a:gd name="connsiteY105" fmla="*/ 31376 h 1085850"/>
                <a:gd name="connsiteX106" fmla="*/ 707079 w 1838325"/>
                <a:gd name="connsiteY106" fmla="*/ 17873 h 1085850"/>
                <a:gd name="connsiteX107" fmla="*/ 808657 w 1838325"/>
                <a:gd name="connsiteY107" fmla="*/ 12312 h 1085850"/>
                <a:gd name="connsiteX108" fmla="*/ 909838 w 1838325"/>
                <a:gd name="connsiteY108" fmla="*/ 7944 h 1085850"/>
                <a:gd name="connsiteX109" fmla="*/ 1112994 w 1838325"/>
                <a:gd name="connsiteY109" fmla="*/ 198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838325" h="1085850">
                  <a:moveTo>
                    <a:pt x="1319609" y="28575"/>
                  </a:moveTo>
                  <a:lnTo>
                    <a:pt x="1118791" y="30560"/>
                  </a:lnTo>
                  <a:lnTo>
                    <a:pt x="917575" y="36116"/>
                  </a:lnTo>
                  <a:lnTo>
                    <a:pt x="817562" y="40481"/>
                  </a:lnTo>
                  <a:lnTo>
                    <a:pt x="717550" y="45641"/>
                  </a:lnTo>
                  <a:lnTo>
                    <a:pt x="519112" y="58341"/>
                  </a:lnTo>
                  <a:lnTo>
                    <a:pt x="420290" y="66675"/>
                  </a:lnTo>
                  <a:lnTo>
                    <a:pt x="319087" y="75406"/>
                  </a:lnTo>
                  <a:lnTo>
                    <a:pt x="217487" y="84931"/>
                  </a:lnTo>
                  <a:lnTo>
                    <a:pt x="168672" y="90885"/>
                  </a:lnTo>
                  <a:lnTo>
                    <a:pt x="94853" y="98822"/>
                  </a:lnTo>
                  <a:lnTo>
                    <a:pt x="45244" y="101997"/>
                  </a:lnTo>
                  <a:lnTo>
                    <a:pt x="20637" y="101997"/>
                  </a:lnTo>
                  <a:lnTo>
                    <a:pt x="28178" y="157163"/>
                  </a:lnTo>
                  <a:lnTo>
                    <a:pt x="37703" y="269081"/>
                  </a:lnTo>
                  <a:lnTo>
                    <a:pt x="44847" y="438150"/>
                  </a:lnTo>
                  <a:lnTo>
                    <a:pt x="49609" y="550069"/>
                  </a:lnTo>
                  <a:lnTo>
                    <a:pt x="60722" y="783035"/>
                  </a:lnTo>
                  <a:lnTo>
                    <a:pt x="70644" y="1016000"/>
                  </a:lnTo>
                  <a:lnTo>
                    <a:pt x="119459" y="1008856"/>
                  </a:lnTo>
                  <a:lnTo>
                    <a:pt x="217487" y="999331"/>
                  </a:lnTo>
                  <a:lnTo>
                    <a:pt x="365125" y="989806"/>
                  </a:lnTo>
                  <a:lnTo>
                    <a:pt x="463947" y="986235"/>
                  </a:lnTo>
                  <a:lnTo>
                    <a:pt x="668337" y="978694"/>
                  </a:lnTo>
                  <a:lnTo>
                    <a:pt x="872331" y="970360"/>
                  </a:lnTo>
                  <a:lnTo>
                    <a:pt x="1288653" y="954088"/>
                  </a:lnTo>
                  <a:lnTo>
                    <a:pt x="1704975" y="937816"/>
                  </a:lnTo>
                  <a:lnTo>
                    <a:pt x="1700609" y="911622"/>
                  </a:lnTo>
                  <a:lnTo>
                    <a:pt x="1695053" y="859631"/>
                  </a:lnTo>
                  <a:lnTo>
                    <a:pt x="1690291" y="781050"/>
                  </a:lnTo>
                  <a:lnTo>
                    <a:pt x="1687116" y="728663"/>
                  </a:lnTo>
                  <a:lnTo>
                    <a:pt x="1679178" y="611188"/>
                  </a:lnTo>
                  <a:lnTo>
                    <a:pt x="1670447" y="494110"/>
                  </a:lnTo>
                  <a:lnTo>
                    <a:pt x="1660525" y="378222"/>
                  </a:lnTo>
                  <a:lnTo>
                    <a:pt x="1639491" y="146844"/>
                  </a:lnTo>
                  <a:lnTo>
                    <a:pt x="1627584" y="30956"/>
                  </a:lnTo>
                  <a:lnTo>
                    <a:pt x="1625203" y="32147"/>
                  </a:lnTo>
                  <a:lnTo>
                    <a:pt x="1621631" y="32544"/>
                  </a:lnTo>
                  <a:lnTo>
                    <a:pt x="1520825" y="30163"/>
                  </a:lnTo>
                  <a:close/>
                  <a:moveTo>
                    <a:pt x="1316150" y="0"/>
                  </a:moveTo>
                  <a:lnTo>
                    <a:pt x="1519306" y="1589"/>
                  </a:lnTo>
                  <a:lnTo>
                    <a:pt x="1621281" y="3575"/>
                  </a:lnTo>
                  <a:lnTo>
                    <a:pt x="1625646" y="3972"/>
                  </a:lnTo>
                  <a:lnTo>
                    <a:pt x="1628820" y="5958"/>
                  </a:lnTo>
                  <a:lnTo>
                    <a:pt x="1632788" y="3575"/>
                  </a:lnTo>
                  <a:lnTo>
                    <a:pt x="1644295" y="3575"/>
                  </a:lnTo>
                  <a:lnTo>
                    <a:pt x="1649057" y="6355"/>
                  </a:lnTo>
                  <a:lnTo>
                    <a:pt x="1651834" y="5163"/>
                  </a:lnTo>
                  <a:lnTo>
                    <a:pt x="1658183" y="5958"/>
                  </a:lnTo>
                  <a:lnTo>
                    <a:pt x="1661357" y="9135"/>
                  </a:lnTo>
                  <a:lnTo>
                    <a:pt x="1676832" y="28596"/>
                  </a:lnTo>
                  <a:lnTo>
                    <a:pt x="1694291" y="46866"/>
                  </a:lnTo>
                  <a:lnTo>
                    <a:pt x="1704607" y="55603"/>
                  </a:lnTo>
                  <a:lnTo>
                    <a:pt x="1715320" y="65930"/>
                  </a:lnTo>
                  <a:lnTo>
                    <a:pt x="1720875" y="65135"/>
                  </a:lnTo>
                  <a:lnTo>
                    <a:pt x="1729208" y="69901"/>
                  </a:lnTo>
                  <a:lnTo>
                    <a:pt x="1732382" y="75462"/>
                  </a:lnTo>
                  <a:lnTo>
                    <a:pt x="1732779" y="78639"/>
                  </a:lnTo>
                  <a:lnTo>
                    <a:pt x="1745476" y="195803"/>
                  </a:lnTo>
                  <a:lnTo>
                    <a:pt x="1768093" y="430130"/>
                  </a:lnTo>
                  <a:lnTo>
                    <a:pt x="1781187" y="547691"/>
                  </a:lnTo>
                  <a:lnTo>
                    <a:pt x="1810947" y="780827"/>
                  </a:lnTo>
                  <a:lnTo>
                    <a:pt x="1838325" y="1013963"/>
                  </a:lnTo>
                  <a:lnTo>
                    <a:pt x="1838325" y="1017141"/>
                  </a:lnTo>
                  <a:lnTo>
                    <a:pt x="1835547" y="1021509"/>
                  </a:lnTo>
                  <a:lnTo>
                    <a:pt x="1833167" y="1022701"/>
                  </a:lnTo>
                  <a:lnTo>
                    <a:pt x="1830786" y="1025481"/>
                  </a:lnTo>
                  <a:lnTo>
                    <a:pt x="1824834" y="1028261"/>
                  </a:lnTo>
                  <a:lnTo>
                    <a:pt x="1821263" y="1029056"/>
                  </a:lnTo>
                  <a:lnTo>
                    <a:pt x="1397889" y="1043354"/>
                  </a:lnTo>
                  <a:lnTo>
                    <a:pt x="974515" y="1057254"/>
                  </a:lnTo>
                  <a:lnTo>
                    <a:pt x="765010" y="1064403"/>
                  </a:lnTo>
                  <a:lnTo>
                    <a:pt x="555505" y="1071155"/>
                  </a:lnTo>
                  <a:lnTo>
                    <a:pt x="451943" y="1075921"/>
                  </a:lnTo>
                  <a:lnTo>
                    <a:pt x="296402" y="1082276"/>
                  </a:lnTo>
                  <a:lnTo>
                    <a:pt x="192840" y="1083070"/>
                  </a:lnTo>
                  <a:lnTo>
                    <a:pt x="141654" y="1080687"/>
                  </a:lnTo>
                  <a:lnTo>
                    <a:pt x="138480" y="1083864"/>
                  </a:lnTo>
                  <a:lnTo>
                    <a:pt x="129750" y="1085850"/>
                  </a:lnTo>
                  <a:lnTo>
                    <a:pt x="124989" y="1084659"/>
                  </a:lnTo>
                  <a:lnTo>
                    <a:pt x="107530" y="1073141"/>
                  </a:lnTo>
                  <a:lnTo>
                    <a:pt x="90468" y="1060432"/>
                  </a:lnTo>
                  <a:lnTo>
                    <a:pt x="74200" y="1050105"/>
                  </a:lnTo>
                  <a:lnTo>
                    <a:pt x="57535" y="1039382"/>
                  </a:lnTo>
                  <a:lnTo>
                    <a:pt x="55154" y="1039382"/>
                  </a:lnTo>
                  <a:lnTo>
                    <a:pt x="50392" y="1035410"/>
                  </a:lnTo>
                  <a:lnTo>
                    <a:pt x="49599" y="1033027"/>
                  </a:lnTo>
                  <a:lnTo>
                    <a:pt x="46821" y="1031041"/>
                  </a:lnTo>
                  <a:lnTo>
                    <a:pt x="43250" y="1025481"/>
                  </a:lnTo>
                  <a:lnTo>
                    <a:pt x="42853" y="1021509"/>
                  </a:lnTo>
                  <a:lnTo>
                    <a:pt x="32934" y="789962"/>
                  </a:lnTo>
                  <a:lnTo>
                    <a:pt x="21824" y="558415"/>
                  </a:lnTo>
                  <a:lnTo>
                    <a:pt x="14285" y="443237"/>
                  </a:lnTo>
                  <a:lnTo>
                    <a:pt x="3175" y="268881"/>
                  </a:lnTo>
                  <a:lnTo>
                    <a:pt x="0" y="152909"/>
                  </a:lnTo>
                  <a:lnTo>
                    <a:pt x="1587" y="95717"/>
                  </a:lnTo>
                  <a:lnTo>
                    <a:pt x="2778" y="91348"/>
                  </a:lnTo>
                  <a:lnTo>
                    <a:pt x="8730" y="86979"/>
                  </a:lnTo>
                  <a:lnTo>
                    <a:pt x="13094" y="86979"/>
                  </a:lnTo>
                  <a:lnTo>
                    <a:pt x="13491" y="86185"/>
                  </a:lnTo>
                  <a:lnTo>
                    <a:pt x="13888" y="86185"/>
                  </a:lnTo>
                  <a:lnTo>
                    <a:pt x="60709" y="75064"/>
                  </a:lnTo>
                  <a:lnTo>
                    <a:pt x="157922" y="59575"/>
                  </a:lnTo>
                  <a:lnTo>
                    <a:pt x="305925" y="47263"/>
                  </a:lnTo>
                  <a:lnTo>
                    <a:pt x="403138" y="40114"/>
                  </a:lnTo>
                  <a:lnTo>
                    <a:pt x="504716" y="31376"/>
                  </a:lnTo>
                  <a:lnTo>
                    <a:pt x="707079" y="17873"/>
                  </a:lnTo>
                  <a:lnTo>
                    <a:pt x="808657" y="12312"/>
                  </a:lnTo>
                  <a:lnTo>
                    <a:pt x="909838" y="7944"/>
                  </a:lnTo>
                  <a:lnTo>
                    <a:pt x="1112994" y="198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7" name="Freeform 287">
              <a:extLst>
                <a:ext uri="{FF2B5EF4-FFF2-40B4-BE49-F238E27FC236}">
                  <a16:creationId xmlns:a16="http://schemas.microsoft.com/office/drawing/2014/main" xmlns="" id="{5ED6FBDE-3D2B-4DB2-B857-4806EEA49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376" y="2564682"/>
              <a:ext cx="1762274" cy="1235170"/>
            </a:xfrm>
            <a:custGeom>
              <a:avLst/>
              <a:gdLst>
                <a:gd name="T0" fmla="*/ 2363 w 2429"/>
                <a:gd name="T1" fmla="*/ 15 h 1818"/>
                <a:gd name="T2" fmla="*/ 2259 w 2429"/>
                <a:gd name="T3" fmla="*/ 163 h 1818"/>
                <a:gd name="T4" fmla="*/ 2092 w 2429"/>
                <a:gd name="T5" fmla="*/ 372 h 1818"/>
                <a:gd name="T6" fmla="*/ 1976 w 2429"/>
                <a:gd name="T7" fmla="*/ 507 h 1818"/>
                <a:gd name="T8" fmla="*/ 1854 w 2429"/>
                <a:gd name="T9" fmla="*/ 636 h 1818"/>
                <a:gd name="T10" fmla="*/ 1725 w 2429"/>
                <a:gd name="T11" fmla="*/ 759 h 1818"/>
                <a:gd name="T12" fmla="*/ 1591 w 2429"/>
                <a:gd name="T13" fmla="*/ 877 h 1818"/>
                <a:gd name="T14" fmla="*/ 1451 w 2429"/>
                <a:gd name="T15" fmla="*/ 989 h 1818"/>
                <a:gd name="T16" fmla="*/ 1378 w 2429"/>
                <a:gd name="T17" fmla="*/ 1042 h 1818"/>
                <a:gd name="T18" fmla="*/ 1261 w 2429"/>
                <a:gd name="T19" fmla="*/ 1124 h 1818"/>
                <a:gd name="T20" fmla="*/ 1018 w 2429"/>
                <a:gd name="T21" fmla="*/ 1270 h 1818"/>
                <a:gd name="T22" fmla="*/ 766 w 2429"/>
                <a:gd name="T23" fmla="*/ 1398 h 1818"/>
                <a:gd name="T24" fmla="*/ 507 w 2429"/>
                <a:gd name="T25" fmla="*/ 1511 h 1818"/>
                <a:gd name="T26" fmla="*/ 375 w 2429"/>
                <a:gd name="T27" fmla="*/ 1560 h 1818"/>
                <a:gd name="T28" fmla="*/ 355 w 2429"/>
                <a:gd name="T29" fmla="*/ 1521 h 1818"/>
                <a:gd name="T30" fmla="*/ 336 w 2429"/>
                <a:gd name="T31" fmla="*/ 1481 h 1818"/>
                <a:gd name="T32" fmla="*/ 327 w 2429"/>
                <a:gd name="T33" fmla="*/ 1467 h 1818"/>
                <a:gd name="T34" fmla="*/ 302 w 2429"/>
                <a:gd name="T35" fmla="*/ 1459 h 1818"/>
                <a:gd name="T36" fmla="*/ 278 w 2429"/>
                <a:gd name="T37" fmla="*/ 1471 h 1818"/>
                <a:gd name="T38" fmla="*/ 263 w 2429"/>
                <a:gd name="T39" fmla="*/ 1494 h 1818"/>
                <a:gd name="T40" fmla="*/ 263 w 2429"/>
                <a:gd name="T41" fmla="*/ 1510 h 1818"/>
                <a:gd name="T42" fmla="*/ 144 w 2429"/>
                <a:gd name="T43" fmla="*/ 1590 h 1818"/>
                <a:gd name="T44" fmla="*/ 20 w 2429"/>
                <a:gd name="T45" fmla="*/ 1663 h 1818"/>
                <a:gd name="T46" fmla="*/ 11 w 2429"/>
                <a:gd name="T47" fmla="*/ 1669 h 1818"/>
                <a:gd name="T48" fmla="*/ 1 w 2429"/>
                <a:gd name="T49" fmla="*/ 1689 h 1818"/>
                <a:gd name="T50" fmla="*/ 0 w 2429"/>
                <a:gd name="T51" fmla="*/ 1709 h 1818"/>
                <a:gd name="T52" fmla="*/ 11 w 2429"/>
                <a:gd name="T53" fmla="*/ 1728 h 1818"/>
                <a:gd name="T54" fmla="*/ 20 w 2429"/>
                <a:gd name="T55" fmla="*/ 1734 h 1818"/>
                <a:gd name="T56" fmla="*/ 69 w 2429"/>
                <a:gd name="T57" fmla="*/ 1755 h 1818"/>
                <a:gd name="T58" fmla="*/ 170 w 2429"/>
                <a:gd name="T59" fmla="*/ 1788 h 1818"/>
                <a:gd name="T60" fmla="*/ 272 w 2429"/>
                <a:gd name="T61" fmla="*/ 1809 h 1818"/>
                <a:gd name="T62" fmla="*/ 377 w 2429"/>
                <a:gd name="T63" fmla="*/ 1818 h 1818"/>
                <a:gd name="T64" fmla="*/ 432 w 2429"/>
                <a:gd name="T65" fmla="*/ 1817 h 1818"/>
                <a:gd name="T66" fmla="*/ 443 w 2429"/>
                <a:gd name="T67" fmla="*/ 1816 h 1818"/>
                <a:gd name="T68" fmla="*/ 460 w 2429"/>
                <a:gd name="T69" fmla="*/ 1805 h 1818"/>
                <a:gd name="T70" fmla="*/ 471 w 2429"/>
                <a:gd name="T71" fmla="*/ 1787 h 1818"/>
                <a:gd name="T72" fmla="*/ 471 w 2429"/>
                <a:gd name="T73" fmla="*/ 1766 h 1818"/>
                <a:gd name="T74" fmla="*/ 467 w 2429"/>
                <a:gd name="T75" fmla="*/ 1756 h 1818"/>
                <a:gd name="T76" fmla="*/ 436 w 2429"/>
                <a:gd name="T77" fmla="*/ 1690 h 1818"/>
                <a:gd name="T78" fmla="*/ 405 w 2429"/>
                <a:gd name="T79" fmla="*/ 1624 h 1818"/>
                <a:gd name="T80" fmla="*/ 481 w 2429"/>
                <a:gd name="T81" fmla="*/ 1599 h 1818"/>
                <a:gd name="T82" fmla="*/ 633 w 2429"/>
                <a:gd name="T83" fmla="*/ 1543 h 1818"/>
                <a:gd name="T84" fmla="*/ 783 w 2429"/>
                <a:gd name="T85" fmla="*/ 1481 h 1818"/>
                <a:gd name="T86" fmla="*/ 931 w 2429"/>
                <a:gd name="T87" fmla="*/ 1410 h 1818"/>
                <a:gd name="T88" fmla="*/ 1076 w 2429"/>
                <a:gd name="T89" fmla="*/ 1334 h 1818"/>
                <a:gd name="T90" fmla="*/ 1217 w 2429"/>
                <a:gd name="T91" fmla="*/ 1249 h 1818"/>
                <a:gd name="T92" fmla="*/ 1356 w 2429"/>
                <a:gd name="T93" fmla="*/ 1160 h 1818"/>
                <a:gd name="T94" fmla="*/ 1491 w 2429"/>
                <a:gd name="T95" fmla="*/ 1064 h 1818"/>
                <a:gd name="T96" fmla="*/ 1620 w 2429"/>
                <a:gd name="T97" fmla="*/ 962 h 1818"/>
                <a:gd name="T98" fmla="*/ 1746 w 2429"/>
                <a:gd name="T99" fmla="*/ 855 h 1818"/>
                <a:gd name="T100" fmla="*/ 1867 w 2429"/>
                <a:gd name="T101" fmla="*/ 744 h 1818"/>
                <a:gd name="T102" fmla="*/ 1982 w 2429"/>
                <a:gd name="T103" fmla="*/ 626 h 1818"/>
                <a:gd name="T104" fmla="*/ 2091 w 2429"/>
                <a:gd name="T105" fmla="*/ 505 h 1818"/>
                <a:gd name="T106" fmla="*/ 2195 w 2429"/>
                <a:gd name="T107" fmla="*/ 380 h 1818"/>
                <a:gd name="T108" fmla="*/ 2290 w 2429"/>
                <a:gd name="T109" fmla="*/ 251 h 1818"/>
                <a:gd name="T110" fmla="*/ 2380 w 2429"/>
                <a:gd name="T111" fmla="*/ 118 h 1818"/>
                <a:gd name="T112" fmla="*/ 2423 w 2429"/>
                <a:gd name="T113" fmla="*/ 50 h 1818"/>
                <a:gd name="T114" fmla="*/ 2429 w 2429"/>
                <a:gd name="T115" fmla="*/ 36 h 1818"/>
                <a:gd name="T116" fmla="*/ 2421 w 2429"/>
                <a:gd name="T117" fmla="*/ 13 h 1818"/>
                <a:gd name="T118" fmla="*/ 2399 w 2429"/>
                <a:gd name="T119" fmla="*/ 0 h 1818"/>
                <a:gd name="T120" fmla="*/ 2373 w 2429"/>
                <a:gd name="T121" fmla="*/ 5 h 1818"/>
                <a:gd name="T122" fmla="*/ 2363 w 2429"/>
                <a:gd name="T123" fmla="*/ 15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29" h="1818">
                  <a:moveTo>
                    <a:pt x="2363" y="15"/>
                  </a:moveTo>
                  <a:lnTo>
                    <a:pt x="2259" y="163"/>
                  </a:lnTo>
                  <a:lnTo>
                    <a:pt x="2092" y="372"/>
                  </a:lnTo>
                  <a:lnTo>
                    <a:pt x="1976" y="507"/>
                  </a:lnTo>
                  <a:lnTo>
                    <a:pt x="1854" y="636"/>
                  </a:lnTo>
                  <a:lnTo>
                    <a:pt x="1725" y="759"/>
                  </a:lnTo>
                  <a:lnTo>
                    <a:pt x="1591" y="877"/>
                  </a:lnTo>
                  <a:lnTo>
                    <a:pt x="1451" y="989"/>
                  </a:lnTo>
                  <a:lnTo>
                    <a:pt x="1378" y="1042"/>
                  </a:lnTo>
                  <a:lnTo>
                    <a:pt x="1261" y="1124"/>
                  </a:lnTo>
                  <a:lnTo>
                    <a:pt x="1018" y="1270"/>
                  </a:lnTo>
                  <a:lnTo>
                    <a:pt x="766" y="1398"/>
                  </a:lnTo>
                  <a:lnTo>
                    <a:pt x="507" y="1511"/>
                  </a:lnTo>
                  <a:lnTo>
                    <a:pt x="375" y="1560"/>
                  </a:lnTo>
                  <a:lnTo>
                    <a:pt x="355" y="1521"/>
                  </a:lnTo>
                  <a:lnTo>
                    <a:pt x="336" y="1481"/>
                  </a:lnTo>
                  <a:lnTo>
                    <a:pt x="327" y="1467"/>
                  </a:lnTo>
                  <a:lnTo>
                    <a:pt x="302" y="1459"/>
                  </a:lnTo>
                  <a:lnTo>
                    <a:pt x="278" y="1471"/>
                  </a:lnTo>
                  <a:lnTo>
                    <a:pt x="263" y="1494"/>
                  </a:lnTo>
                  <a:lnTo>
                    <a:pt x="263" y="1510"/>
                  </a:lnTo>
                  <a:lnTo>
                    <a:pt x="144" y="1590"/>
                  </a:lnTo>
                  <a:lnTo>
                    <a:pt x="20" y="1663"/>
                  </a:lnTo>
                  <a:lnTo>
                    <a:pt x="11" y="1669"/>
                  </a:lnTo>
                  <a:lnTo>
                    <a:pt x="1" y="1689"/>
                  </a:lnTo>
                  <a:lnTo>
                    <a:pt x="0" y="1709"/>
                  </a:lnTo>
                  <a:lnTo>
                    <a:pt x="11" y="1728"/>
                  </a:lnTo>
                  <a:lnTo>
                    <a:pt x="20" y="1734"/>
                  </a:lnTo>
                  <a:lnTo>
                    <a:pt x="69" y="1755"/>
                  </a:lnTo>
                  <a:lnTo>
                    <a:pt x="170" y="1788"/>
                  </a:lnTo>
                  <a:lnTo>
                    <a:pt x="272" y="1809"/>
                  </a:lnTo>
                  <a:lnTo>
                    <a:pt x="377" y="1818"/>
                  </a:lnTo>
                  <a:lnTo>
                    <a:pt x="432" y="1817"/>
                  </a:lnTo>
                  <a:lnTo>
                    <a:pt x="443" y="1816"/>
                  </a:lnTo>
                  <a:lnTo>
                    <a:pt x="460" y="1805"/>
                  </a:lnTo>
                  <a:lnTo>
                    <a:pt x="471" y="1787"/>
                  </a:lnTo>
                  <a:lnTo>
                    <a:pt x="471" y="1766"/>
                  </a:lnTo>
                  <a:lnTo>
                    <a:pt x="467" y="1756"/>
                  </a:lnTo>
                  <a:lnTo>
                    <a:pt x="436" y="1690"/>
                  </a:lnTo>
                  <a:lnTo>
                    <a:pt x="405" y="1624"/>
                  </a:lnTo>
                  <a:lnTo>
                    <a:pt x="481" y="1599"/>
                  </a:lnTo>
                  <a:lnTo>
                    <a:pt x="633" y="1543"/>
                  </a:lnTo>
                  <a:lnTo>
                    <a:pt x="783" y="1481"/>
                  </a:lnTo>
                  <a:lnTo>
                    <a:pt x="931" y="1410"/>
                  </a:lnTo>
                  <a:lnTo>
                    <a:pt x="1076" y="1334"/>
                  </a:lnTo>
                  <a:lnTo>
                    <a:pt x="1217" y="1249"/>
                  </a:lnTo>
                  <a:lnTo>
                    <a:pt x="1356" y="1160"/>
                  </a:lnTo>
                  <a:lnTo>
                    <a:pt x="1491" y="1064"/>
                  </a:lnTo>
                  <a:lnTo>
                    <a:pt x="1620" y="962"/>
                  </a:lnTo>
                  <a:lnTo>
                    <a:pt x="1746" y="855"/>
                  </a:lnTo>
                  <a:lnTo>
                    <a:pt x="1867" y="744"/>
                  </a:lnTo>
                  <a:lnTo>
                    <a:pt x="1982" y="626"/>
                  </a:lnTo>
                  <a:lnTo>
                    <a:pt x="2091" y="505"/>
                  </a:lnTo>
                  <a:lnTo>
                    <a:pt x="2195" y="380"/>
                  </a:lnTo>
                  <a:lnTo>
                    <a:pt x="2290" y="251"/>
                  </a:lnTo>
                  <a:lnTo>
                    <a:pt x="2380" y="118"/>
                  </a:lnTo>
                  <a:lnTo>
                    <a:pt x="2423" y="50"/>
                  </a:lnTo>
                  <a:lnTo>
                    <a:pt x="2429" y="36"/>
                  </a:lnTo>
                  <a:lnTo>
                    <a:pt x="2421" y="13"/>
                  </a:lnTo>
                  <a:lnTo>
                    <a:pt x="2399" y="0"/>
                  </a:lnTo>
                  <a:lnTo>
                    <a:pt x="2373" y="5"/>
                  </a:lnTo>
                  <a:lnTo>
                    <a:pt x="2363" y="15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8" name="Freeform 295">
              <a:extLst>
                <a:ext uri="{FF2B5EF4-FFF2-40B4-BE49-F238E27FC236}">
                  <a16:creationId xmlns:a16="http://schemas.microsoft.com/office/drawing/2014/main" xmlns="" id="{3B516387-6AB6-4D23-9740-7DD6DF34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038" y="4490729"/>
              <a:ext cx="796399" cy="521478"/>
            </a:xfrm>
            <a:custGeom>
              <a:avLst/>
              <a:gdLst>
                <a:gd name="T0" fmla="*/ 1392 w 1460"/>
                <a:gd name="T1" fmla="*/ 10 h 959"/>
                <a:gd name="T2" fmla="*/ 1384 w 1460"/>
                <a:gd name="T3" fmla="*/ 10 h 959"/>
                <a:gd name="T4" fmla="*/ 1377 w 1460"/>
                <a:gd name="T5" fmla="*/ 11 h 959"/>
                <a:gd name="T6" fmla="*/ 1370 w 1460"/>
                <a:gd name="T7" fmla="*/ 6 h 959"/>
                <a:gd name="T8" fmla="*/ 1359 w 1460"/>
                <a:gd name="T9" fmla="*/ 6 h 959"/>
                <a:gd name="T10" fmla="*/ 1233 w 1460"/>
                <a:gd name="T11" fmla="*/ 23 h 959"/>
                <a:gd name="T12" fmla="*/ 1109 w 1460"/>
                <a:gd name="T13" fmla="*/ 48 h 959"/>
                <a:gd name="T14" fmla="*/ 1100 w 1460"/>
                <a:gd name="T15" fmla="*/ 50 h 959"/>
                <a:gd name="T16" fmla="*/ 1086 w 1460"/>
                <a:gd name="T17" fmla="*/ 65 h 959"/>
                <a:gd name="T18" fmla="*/ 1078 w 1460"/>
                <a:gd name="T19" fmla="*/ 83 h 959"/>
                <a:gd name="T20" fmla="*/ 1079 w 1460"/>
                <a:gd name="T21" fmla="*/ 102 h 959"/>
                <a:gd name="T22" fmla="*/ 1083 w 1460"/>
                <a:gd name="T23" fmla="*/ 111 h 959"/>
                <a:gd name="T24" fmla="*/ 1106 w 1460"/>
                <a:gd name="T25" fmla="*/ 145 h 959"/>
                <a:gd name="T26" fmla="*/ 1130 w 1460"/>
                <a:gd name="T27" fmla="*/ 180 h 959"/>
                <a:gd name="T28" fmla="*/ 996 w 1460"/>
                <a:gd name="T29" fmla="*/ 282 h 959"/>
                <a:gd name="T30" fmla="*/ 723 w 1460"/>
                <a:gd name="T31" fmla="*/ 474 h 959"/>
                <a:gd name="T32" fmla="*/ 443 w 1460"/>
                <a:gd name="T33" fmla="*/ 656 h 959"/>
                <a:gd name="T34" fmla="*/ 156 w 1460"/>
                <a:gd name="T35" fmla="*/ 829 h 959"/>
                <a:gd name="T36" fmla="*/ 11 w 1460"/>
                <a:gd name="T37" fmla="*/ 915 h 959"/>
                <a:gd name="T38" fmla="*/ 2 w 1460"/>
                <a:gd name="T39" fmla="*/ 921 h 959"/>
                <a:gd name="T40" fmla="*/ 0 w 1460"/>
                <a:gd name="T41" fmla="*/ 938 h 959"/>
                <a:gd name="T42" fmla="*/ 7 w 1460"/>
                <a:gd name="T43" fmla="*/ 952 h 959"/>
                <a:gd name="T44" fmla="*/ 24 w 1460"/>
                <a:gd name="T45" fmla="*/ 959 h 959"/>
                <a:gd name="T46" fmla="*/ 34 w 1460"/>
                <a:gd name="T47" fmla="*/ 956 h 959"/>
                <a:gd name="T48" fmla="*/ 111 w 1460"/>
                <a:gd name="T49" fmla="*/ 923 h 959"/>
                <a:gd name="T50" fmla="*/ 263 w 1460"/>
                <a:gd name="T51" fmla="*/ 849 h 959"/>
                <a:gd name="T52" fmla="*/ 484 w 1460"/>
                <a:gd name="T53" fmla="*/ 728 h 959"/>
                <a:gd name="T54" fmla="*/ 769 w 1460"/>
                <a:gd name="T55" fmla="*/ 549 h 959"/>
                <a:gd name="T56" fmla="*/ 1044 w 1460"/>
                <a:gd name="T57" fmla="*/ 352 h 959"/>
                <a:gd name="T58" fmla="*/ 1176 w 1460"/>
                <a:gd name="T59" fmla="*/ 249 h 959"/>
                <a:gd name="T60" fmla="*/ 1182 w 1460"/>
                <a:gd name="T61" fmla="*/ 256 h 959"/>
                <a:gd name="T62" fmla="*/ 1185 w 1460"/>
                <a:gd name="T63" fmla="*/ 263 h 959"/>
                <a:gd name="T64" fmla="*/ 1201 w 1460"/>
                <a:gd name="T65" fmla="*/ 285 h 959"/>
                <a:gd name="T66" fmla="*/ 1231 w 1460"/>
                <a:gd name="T67" fmla="*/ 308 h 959"/>
                <a:gd name="T68" fmla="*/ 1254 w 1460"/>
                <a:gd name="T69" fmla="*/ 316 h 959"/>
                <a:gd name="T70" fmla="*/ 1268 w 1460"/>
                <a:gd name="T71" fmla="*/ 315 h 959"/>
                <a:gd name="T72" fmla="*/ 1284 w 1460"/>
                <a:gd name="T73" fmla="*/ 312 h 959"/>
                <a:gd name="T74" fmla="*/ 1310 w 1460"/>
                <a:gd name="T75" fmla="*/ 295 h 959"/>
                <a:gd name="T76" fmla="*/ 1340 w 1460"/>
                <a:gd name="T77" fmla="*/ 259 h 959"/>
                <a:gd name="T78" fmla="*/ 1357 w 1460"/>
                <a:gd name="T79" fmla="*/ 233 h 959"/>
                <a:gd name="T80" fmla="*/ 1384 w 1460"/>
                <a:gd name="T81" fmla="*/ 192 h 959"/>
                <a:gd name="T82" fmla="*/ 1433 w 1460"/>
                <a:gd name="T83" fmla="*/ 103 h 959"/>
                <a:gd name="T84" fmla="*/ 1455 w 1460"/>
                <a:gd name="T85" fmla="*/ 59 h 959"/>
                <a:gd name="T86" fmla="*/ 1460 w 1460"/>
                <a:gd name="T87" fmla="*/ 43 h 959"/>
                <a:gd name="T88" fmla="*/ 1451 w 1460"/>
                <a:gd name="T89" fmla="*/ 17 h 959"/>
                <a:gd name="T90" fmla="*/ 1429 w 1460"/>
                <a:gd name="T91" fmla="*/ 0 h 959"/>
                <a:gd name="T92" fmla="*/ 1403 w 1460"/>
                <a:gd name="T93" fmla="*/ 0 h 959"/>
                <a:gd name="T94" fmla="*/ 1392 w 1460"/>
                <a:gd name="T95" fmla="*/ 1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0" h="959">
                  <a:moveTo>
                    <a:pt x="1392" y="10"/>
                  </a:moveTo>
                  <a:lnTo>
                    <a:pt x="1384" y="10"/>
                  </a:lnTo>
                  <a:lnTo>
                    <a:pt x="1377" y="11"/>
                  </a:lnTo>
                  <a:lnTo>
                    <a:pt x="1370" y="6"/>
                  </a:lnTo>
                  <a:lnTo>
                    <a:pt x="1359" y="6"/>
                  </a:lnTo>
                  <a:lnTo>
                    <a:pt x="1233" y="23"/>
                  </a:lnTo>
                  <a:lnTo>
                    <a:pt x="1109" y="48"/>
                  </a:lnTo>
                  <a:lnTo>
                    <a:pt x="1100" y="50"/>
                  </a:lnTo>
                  <a:lnTo>
                    <a:pt x="1086" y="65"/>
                  </a:lnTo>
                  <a:lnTo>
                    <a:pt x="1078" y="83"/>
                  </a:lnTo>
                  <a:lnTo>
                    <a:pt x="1079" y="102"/>
                  </a:lnTo>
                  <a:lnTo>
                    <a:pt x="1083" y="111"/>
                  </a:lnTo>
                  <a:lnTo>
                    <a:pt x="1106" y="145"/>
                  </a:lnTo>
                  <a:lnTo>
                    <a:pt x="1130" y="180"/>
                  </a:lnTo>
                  <a:lnTo>
                    <a:pt x="996" y="282"/>
                  </a:lnTo>
                  <a:lnTo>
                    <a:pt x="723" y="474"/>
                  </a:lnTo>
                  <a:lnTo>
                    <a:pt x="443" y="656"/>
                  </a:lnTo>
                  <a:lnTo>
                    <a:pt x="156" y="829"/>
                  </a:lnTo>
                  <a:lnTo>
                    <a:pt x="11" y="915"/>
                  </a:lnTo>
                  <a:lnTo>
                    <a:pt x="2" y="921"/>
                  </a:lnTo>
                  <a:lnTo>
                    <a:pt x="0" y="938"/>
                  </a:lnTo>
                  <a:lnTo>
                    <a:pt x="7" y="952"/>
                  </a:lnTo>
                  <a:lnTo>
                    <a:pt x="24" y="959"/>
                  </a:lnTo>
                  <a:lnTo>
                    <a:pt x="34" y="956"/>
                  </a:lnTo>
                  <a:lnTo>
                    <a:pt x="111" y="923"/>
                  </a:lnTo>
                  <a:lnTo>
                    <a:pt x="263" y="849"/>
                  </a:lnTo>
                  <a:lnTo>
                    <a:pt x="484" y="728"/>
                  </a:lnTo>
                  <a:lnTo>
                    <a:pt x="769" y="549"/>
                  </a:lnTo>
                  <a:lnTo>
                    <a:pt x="1044" y="352"/>
                  </a:lnTo>
                  <a:lnTo>
                    <a:pt x="1176" y="249"/>
                  </a:lnTo>
                  <a:lnTo>
                    <a:pt x="1182" y="256"/>
                  </a:lnTo>
                  <a:lnTo>
                    <a:pt x="1185" y="263"/>
                  </a:lnTo>
                  <a:lnTo>
                    <a:pt x="1201" y="285"/>
                  </a:lnTo>
                  <a:lnTo>
                    <a:pt x="1231" y="308"/>
                  </a:lnTo>
                  <a:lnTo>
                    <a:pt x="1254" y="316"/>
                  </a:lnTo>
                  <a:lnTo>
                    <a:pt x="1268" y="315"/>
                  </a:lnTo>
                  <a:lnTo>
                    <a:pt x="1284" y="312"/>
                  </a:lnTo>
                  <a:lnTo>
                    <a:pt x="1310" y="295"/>
                  </a:lnTo>
                  <a:lnTo>
                    <a:pt x="1340" y="259"/>
                  </a:lnTo>
                  <a:lnTo>
                    <a:pt x="1357" y="233"/>
                  </a:lnTo>
                  <a:lnTo>
                    <a:pt x="1384" y="192"/>
                  </a:lnTo>
                  <a:lnTo>
                    <a:pt x="1433" y="103"/>
                  </a:lnTo>
                  <a:lnTo>
                    <a:pt x="1455" y="59"/>
                  </a:lnTo>
                  <a:lnTo>
                    <a:pt x="1460" y="43"/>
                  </a:lnTo>
                  <a:lnTo>
                    <a:pt x="1451" y="17"/>
                  </a:lnTo>
                  <a:lnTo>
                    <a:pt x="1429" y="0"/>
                  </a:lnTo>
                  <a:lnTo>
                    <a:pt x="1403" y="0"/>
                  </a:lnTo>
                  <a:lnTo>
                    <a:pt x="1392" y="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19" name="Freeform 299">
              <a:extLst>
                <a:ext uri="{FF2B5EF4-FFF2-40B4-BE49-F238E27FC236}">
                  <a16:creationId xmlns:a16="http://schemas.microsoft.com/office/drawing/2014/main" xmlns="" id="{804221D0-431A-43B2-BBFE-5A82349E0E9F}"/>
                </a:ext>
              </a:extLst>
            </p:cNvPr>
            <p:cNvSpPr>
              <a:spLocks/>
            </p:cNvSpPr>
            <p:nvPr/>
          </p:nvSpPr>
          <p:spPr bwMode="auto">
            <a:xfrm rot="19404180">
              <a:off x="3648300" y="3129092"/>
              <a:ext cx="851337" cy="1402347"/>
            </a:xfrm>
            <a:custGeom>
              <a:avLst/>
              <a:gdLst>
                <a:gd name="T0" fmla="*/ 2126 w 2209"/>
                <a:gd name="T1" fmla="*/ 4181 h 4506"/>
                <a:gd name="T2" fmla="*/ 2074 w 2209"/>
                <a:gd name="T3" fmla="*/ 4062 h 4506"/>
                <a:gd name="T4" fmla="*/ 1984 w 2209"/>
                <a:gd name="T5" fmla="*/ 3599 h 4506"/>
                <a:gd name="T6" fmla="*/ 1860 w 2209"/>
                <a:gd name="T7" fmla="*/ 3145 h 4506"/>
                <a:gd name="T8" fmla="*/ 1707 w 2209"/>
                <a:gd name="T9" fmla="*/ 2700 h 4506"/>
                <a:gd name="T10" fmla="*/ 1480 w 2209"/>
                <a:gd name="T11" fmla="*/ 2155 h 4506"/>
                <a:gd name="T12" fmla="*/ 1051 w 2209"/>
                <a:gd name="T13" fmla="*/ 1311 h 4506"/>
                <a:gd name="T14" fmla="*/ 696 w 2209"/>
                <a:gd name="T15" fmla="*/ 700 h 4506"/>
                <a:gd name="T16" fmla="*/ 533 w 2209"/>
                <a:gd name="T17" fmla="*/ 444 h 4506"/>
                <a:gd name="T18" fmla="*/ 381 w 2209"/>
                <a:gd name="T19" fmla="*/ 255 h 4506"/>
                <a:gd name="T20" fmla="*/ 202 w 2209"/>
                <a:gd name="T21" fmla="*/ 94 h 4506"/>
                <a:gd name="T22" fmla="*/ 43 w 2209"/>
                <a:gd name="T23" fmla="*/ 4 h 4506"/>
                <a:gd name="T24" fmla="*/ 12 w 2209"/>
                <a:gd name="T25" fmla="*/ 7 h 4506"/>
                <a:gd name="T26" fmla="*/ 5 w 2209"/>
                <a:gd name="T27" fmla="*/ 44 h 4506"/>
                <a:gd name="T28" fmla="*/ 78 w 2209"/>
                <a:gd name="T29" fmla="*/ 90 h 4506"/>
                <a:gd name="T30" fmla="*/ 296 w 2209"/>
                <a:gd name="T31" fmla="*/ 278 h 4506"/>
                <a:gd name="T32" fmla="*/ 516 w 2209"/>
                <a:gd name="T33" fmla="*/ 567 h 4506"/>
                <a:gd name="T34" fmla="*/ 738 w 2209"/>
                <a:gd name="T35" fmla="*/ 943 h 4506"/>
                <a:gd name="T36" fmla="*/ 1112 w 2209"/>
                <a:gd name="T37" fmla="*/ 1619 h 4506"/>
                <a:gd name="T38" fmla="*/ 1320 w 2209"/>
                <a:gd name="T39" fmla="*/ 2033 h 4506"/>
                <a:gd name="T40" fmla="*/ 1495 w 2209"/>
                <a:gd name="T41" fmla="*/ 2420 h 4506"/>
                <a:gd name="T42" fmla="*/ 1698 w 2209"/>
                <a:gd name="T43" fmla="*/ 2948 h 4506"/>
                <a:gd name="T44" fmla="*/ 1861 w 2209"/>
                <a:gd name="T45" fmla="*/ 3489 h 4506"/>
                <a:gd name="T46" fmla="*/ 1978 w 2209"/>
                <a:gd name="T47" fmla="*/ 4042 h 4506"/>
                <a:gd name="T48" fmla="*/ 1949 w 2209"/>
                <a:gd name="T49" fmla="*/ 4187 h 4506"/>
                <a:gd name="T50" fmla="*/ 1894 w 2209"/>
                <a:gd name="T51" fmla="*/ 4199 h 4506"/>
                <a:gd name="T52" fmla="*/ 1870 w 2209"/>
                <a:gd name="T53" fmla="*/ 4225 h 4506"/>
                <a:gd name="T54" fmla="*/ 1870 w 2209"/>
                <a:gd name="T55" fmla="*/ 4251 h 4506"/>
                <a:gd name="T56" fmla="*/ 1916 w 2209"/>
                <a:gd name="T57" fmla="*/ 4352 h 4506"/>
                <a:gd name="T58" fmla="*/ 2003 w 2209"/>
                <a:gd name="T59" fmla="*/ 4470 h 4506"/>
                <a:gd name="T60" fmla="*/ 2038 w 2209"/>
                <a:gd name="T61" fmla="*/ 4502 h 4506"/>
                <a:gd name="T62" fmla="*/ 2071 w 2209"/>
                <a:gd name="T63" fmla="*/ 4502 h 4506"/>
                <a:gd name="T64" fmla="*/ 2088 w 2209"/>
                <a:gd name="T65" fmla="*/ 4486 h 4506"/>
                <a:gd name="T66" fmla="*/ 2141 w 2209"/>
                <a:gd name="T67" fmla="*/ 4409 h 4506"/>
                <a:gd name="T68" fmla="*/ 2183 w 2209"/>
                <a:gd name="T69" fmla="*/ 4312 h 4506"/>
                <a:gd name="T70" fmla="*/ 2209 w 2209"/>
                <a:gd name="T71" fmla="*/ 4232 h 4506"/>
                <a:gd name="T72" fmla="*/ 2191 w 2209"/>
                <a:gd name="T73" fmla="*/ 4197 h 4506"/>
                <a:gd name="T74" fmla="*/ 2162 w 2209"/>
                <a:gd name="T75" fmla="*/ 4185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9" h="4506">
                  <a:moveTo>
                    <a:pt x="2162" y="4185"/>
                  </a:moveTo>
                  <a:lnTo>
                    <a:pt x="2126" y="4181"/>
                  </a:lnTo>
                  <a:lnTo>
                    <a:pt x="2089" y="4180"/>
                  </a:lnTo>
                  <a:lnTo>
                    <a:pt x="2074" y="4062"/>
                  </a:lnTo>
                  <a:lnTo>
                    <a:pt x="2034" y="3830"/>
                  </a:lnTo>
                  <a:lnTo>
                    <a:pt x="1984" y="3599"/>
                  </a:lnTo>
                  <a:lnTo>
                    <a:pt x="1926" y="3371"/>
                  </a:lnTo>
                  <a:lnTo>
                    <a:pt x="1860" y="3145"/>
                  </a:lnTo>
                  <a:lnTo>
                    <a:pt x="1787" y="2921"/>
                  </a:lnTo>
                  <a:lnTo>
                    <a:pt x="1707" y="2700"/>
                  </a:lnTo>
                  <a:lnTo>
                    <a:pt x="1620" y="2480"/>
                  </a:lnTo>
                  <a:lnTo>
                    <a:pt x="1480" y="2155"/>
                  </a:lnTo>
                  <a:lnTo>
                    <a:pt x="1274" y="1729"/>
                  </a:lnTo>
                  <a:lnTo>
                    <a:pt x="1051" y="1311"/>
                  </a:lnTo>
                  <a:lnTo>
                    <a:pt x="817" y="902"/>
                  </a:lnTo>
                  <a:lnTo>
                    <a:pt x="696" y="700"/>
                  </a:lnTo>
                  <a:lnTo>
                    <a:pt x="634" y="597"/>
                  </a:lnTo>
                  <a:lnTo>
                    <a:pt x="533" y="444"/>
                  </a:lnTo>
                  <a:lnTo>
                    <a:pt x="460" y="347"/>
                  </a:lnTo>
                  <a:lnTo>
                    <a:pt x="381" y="255"/>
                  </a:lnTo>
                  <a:lnTo>
                    <a:pt x="296" y="171"/>
                  </a:lnTo>
                  <a:lnTo>
                    <a:pt x="202" y="94"/>
                  </a:lnTo>
                  <a:lnTo>
                    <a:pt x="99" y="31"/>
                  </a:lnTo>
                  <a:lnTo>
                    <a:pt x="43" y="4"/>
                  </a:lnTo>
                  <a:lnTo>
                    <a:pt x="31" y="0"/>
                  </a:lnTo>
                  <a:lnTo>
                    <a:pt x="12" y="7"/>
                  </a:lnTo>
                  <a:lnTo>
                    <a:pt x="0" y="24"/>
                  </a:lnTo>
                  <a:lnTo>
                    <a:pt x="5" y="44"/>
                  </a:lnTo>
                  <a:lnTo>
                    <a:pt x="14" y="52"/>
                  </a:lnTo>
                  <a:lnTo>
                    <a:pt x="78" y="90"/>
                  </a:lnTo>
                  <a:lnTo>
                    <a:pt x="193" y="179"/>
                  </a:lnTo>
                  <a:lnTo>
                    <a:pt x="296" y="278"/>
                  </a:lnTo>
                  <a:lnTo>
                    <a:pt x="390" y="389"/>
                  </a:lnTo>
                  <a:lnTo>
                    <a:pt x="516" y="567"/>
                  </a:lnTo>
                  <a:lnTo>
                    <a:pt x="666" y="819"/>
                  </a:lnTo>
                  <a:lnTo>
                    <a:pt x="738" y="943"/>
                  </a:lnTo>
                  <a:lnTo>
                    <a:pt x="892" y="1210"/>
                  </a:lnTo>
                  <a:lnTo>
                    <a:pt x="1112" y="1619"/>
                  </a:lnTo>
                  <a:lnTo>
                    <a:pt x="1252" y="1893"/>
                  </a:lnTo>
                  <a:lnTo>
                    <a:pt x="1320" y="2033"/>
                  </a:lnTo>
                  <a:lnTo>
                    <a:pt x="1380" y="2162"/>
                  </a:lnTo>
                  <a:lnTo>
                    <a:pt x="1495" y="2420"/>
                  </a:lnTo>
                  <a:lnTo>
                    <a:pt x="1601" y="2683"/>
                  </a:lnTo>
                  <a:lnTo>
                    <a:pt x="1698" y="2948"/>
                  </a:lnTo>
                  <a:lnTo>
                    <a:pt x="1785" y="3217"/>
                  </a:lnTo>
                  <a:lnTo>
                    <a:pt x="1861" y="3489"/>
                  </a:lnTo>
                  <a:lnTo>
                    <a:pt x="1926" y="3764"/>
                  </a:lnTo>
                  <a:lnTo>
                    <a:pt x="1978" y="4042"/>
                  </a:lnTo>
                  <a:lnTo>
                    <a:pt x="1999" y="4182"/>
                  </a:lnTo>
                  <a:lnTo>
                    <a:pt x="1949" y="4187"/>
                  </a:lnTo>
                  <a:lnTo>
                    <a:pt x="1902" y="4197"/>
                  </a:lnTo>
                  <a:lnTo>
                    <a:pt x="1894" y="4199"/>
                  </a:lnTo>
                  <a:lnTo>
                    <a:pt x="1879" y="4210"/>
                  </a:lnTo>
                  <a:lnTo>
                    <a:pt x="1870" y="4225"/>
                  </a:lnTo>
                  <a:lnTo>
                    <a:pt x="1868" y="4242"/>
                  </a:lnTo>
                  <a:lnTo>
                    <a:pt x="1870" y="4251"/>
                  </a:lnTo>
                  <a:lnTo>
                    <a:pt x="1883" y="4286"/>
                  </a:lnTo>
                  <a:lnTo>
                    <a:pt x="1916" y="4352"/>
                  </a:lnTo>
                  <a:lnTo>
                    <a:pt x="1956" y="4413"/>
                  </a:lnTo>
                  <a:lnTo>
                    <a:pt x="2003" y="4470"/>
                  </a:lnTo>
                  <a:lnTo>
                    <a:pt x="2029" y="4496"/>
                  </a:lnTo>
                  <a:lnTo>
                    <a:pt x="2038" y="4502"/>
                  </a:lnTo>
                  <a:lnTo>
                    <a:pt x="2054" y="4506"/>
                  </a:lnTo>
                  <a:lnTo>
                    <a:pt x="2071" y="4502"/>
                  </a:lnTo>
                  <a:lnTo>
                    <a:pt x="2084" y="4492"/>
                  </a:lnTo>
                  <a:lnTo>
                    <a:pt x="2088" y="4486"/>
                  </a:lnTo>
                  <a:lnTo>
                    <a:pt x="2110" y="4464"/>
                  </a:lnTo>
                  <a:lnTo>
                    <a:pt x="2141" y="4409"/>
                  </a:lnTo>
                  <a:lnTo>
                    <a:pt x="2154" y="4379"/>
                  </a:lnTo>
                  <a:lnTo>
                    <a:pt x="2183" y="4312"/>
                  </a:lnTo>
                  <a:lnTo>
                    <a:pt x="2206" y="4242"/>
                  </a:lnTo>
                  <a:lnTo>
                    <a:pt x="2209" y="4232"/>
                  </a:lnTo>
                  <a:lnTo>
                    <a:pt x="2204" y="4212"/>
                  </a:lnTo>
                  <a:lnTo>
                    <a:pt x="2191" y="4197"/>
                  </a:lnTo>
                  <a:lnTo>
                    <a:pt x="2172" y="4187"/>
                  </a:lnTo>
                  <a:lnTo>
                    <a:pt x="2162" y="418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20" name="Freeform 295">
              <a:extLst>
                <a:ext uri="{FF2B5EF4-FFF2-40B4-BE49-F238E27FC236}">
                  <a16:creationId xmlns:a16="http://schemas.microsoft.com/office/drawing/2014/main" xmlns="" id="{4D52F28B-7928-49D6-93B7-1612C2943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83576" y="4634722"/>
              <a:ext cx="1456580" cy="469465"/>
            </a:xfrm>
            <a:custGeom>
              <a:avLst/>
              <a:gdLst>
                <a:gd name="T0" fmla="*/ 1392 w 1460"/>
                <a:gd name="T1" fmla="*/ 10 h 959"/>
                <a:gd name="T2" fmla="*/ 1384 w 1460"/>
                <a:gd name="T3" fmla="*/ 10 h 959"/>
                <a:gd name="T4" fmla="*/ 1377 w 1460"/>
                <a:gd name="T5" fmla="*/ 11 h 959"/>
                <a:gd name="T6" fmla="*/ 1370 w 1460"/>
                <a:gd name="T7" fmla="*/ 6 h 959"/>
                <a:gd name="T8" fmla="*/ 1359 w 1460"/>
                <a:gd name="T9" fmla="*/ 6 h 959"/>
                <a:gd name="T10" fmla="*/ 1233 w 1460"/>
                <a:gd name="T11" fmla="*/ 23 h 959"/>
                <a:gd name="T12" fmla="*/ 1109 w 1460"/>
                <a:gd name="T13" fmla="*/ 48 h 959"/>
                <a:gd name="T14" fmla="*/ 1100 w 1460"/>
                <a:gd name="T15" fmla="*/ 50 h 959"/>
                <a:gd name="T16" fmla="*/ 1086 w 1460"/>
                <a:gd name="T17" fmla="*/ 65 h 959"/>
                <a:gd name="T18" fmla="*/ 1078 w 1460"/>
                <a:gd name="T19" fmla="*/ 83 h 959"/>
                <a:gd name="T20" fmla="*/ 1079 w 1460"/>
                <a:gd name="T21" fmla="*/ 102 h 959"/>
                <a:gd name="T22" fmla="*/ 1083 w 1460"/>
                <a:gd name="T23" fmla="*/ 111 h 959"/>
                <a:gd name="T24" fmla="*/ 1106 w 1460"/>
                <a:gd name="T25" fmla="*/ 145 h 959"/>
                <a:gd name="T26" fmla="*/ 1130 w 1460"/>
                <a:gd name="T27" fmla="*/ 180 h 959"/>
                <a:gd name="T28" fmla="*/ 996 w 1460"/>
                <a:gd name="T29" fmla="*/ 282 h 959"/>
                <a:gd name="T30" fmla="*/ 723 w 1460"/>
                <a:gd name="T31" fmla="*/ 474 h 959"/>
                <a:gd name="T32" fmla="*/ 443 w 1460"/>
                <a:gd name="T33" fmla="*/ 656 h 959"/>
                <a:gd name="T34" fmla="*/ 156 w 1460"/>
                <a:gd name="T35" fmla="*/ 829 h 959"/>
                <a:gd name="T36" fmla="*/ 11 w 1460"/>
                <a:gd name="T37" fmla="*/ 915 h 959"/>
                <a:gd name="T38" fmla="*/ 2 w 1460"/>
                <a:gd name="T39" fmla="*/ 921 h 959"/>
                <a:gd name="T40" fmla="*/ 0 w 1460"/>
                <a:gd name="T41" fmla="*/ 938 h 959"/>
                <a:gd name="T42" fmla="*/ 7 w 1460"/>
                <a:gd name="T43" fmla="*/ 952 h 959"/>
                <a:gd name="T44" fmla="*/ 24 w 1460"/>
                <a:gd name="T45" fmla="*/ 959 h 959"/>
                <a:gd name="T46" fmla="*/ 34 w 1460"/>
                <a:gd name="T47" fmla="*/ 956 h 959"/>
                <a:gd name="T48" fmla="*/ 111 w 1460"/>
                <a:gd name="T49" fmla="*/ 923 h 959"/>
                <a:gd name="T50" fmla="*/ 263 w 1460"/>
                <a:gd name="T51" fmla="*/ 849 h 959"/>
                <a:gd name="T52" fmla="*/ 484 w 1460"/>
                <a:gd name="T53" fmla="*/ 728 h 959"/>
                <a:gd name="T54" fmla="*/ 769 w 1460"/>
                <a:gd name="T55" fmla="*/ 549 h 959"/>
                <a:gd name="T56" fmla="*/ 1044 w 1460"/>
                <a:gd name="T57" fmla="*/ 352 h 959"/>
                <a:gd name="T58" fmla="*/ 1176 w 1460"/>
                <a:gd name="T59" fmla="*/ 249 h 959"/>
                <a:gd name="T60" fmla="*/ 1182 w 1460"/>
                <a:gd name="T61" fmla="*/ 256 h 959"/>
                <a:gd name="T62" fmla="*/ 1185 w 1460"/>
                <a:gd name="T63" fmla="*/ 263 h 959"/>
                <a:gd name="T64" fmla="*/ 1201 w 1460"/>
                <a:gd name="T65" fmla="*/ 285 h 959"/>
                <a:gd name="T66" fmla="*/ 1231 w 1460"/>
                <a:gd name="T67" fmla="*/ 308 h 959"/>
                <a:gd name="T68" fmla="*/ 1254 w 1460"/>
                <a:gd name="T69" fmla="*/ 316 h 959"/>
                <a:gd name="T70" fmla="*/ 1268 w 1460"/>
                <a:gd name="T71" fmla="*/ 315 h 959"/>
                <a:gd name="T72" fmla="*/ 1284 w 1460"/>
                <a:gd name="T73" fmla="*/ 312 h 959"/>
                <a:gd name="T74" fmla="*/ 1310 w 1460"/>
                <a:gd name="T75" fmla="*/ 295 h 959"/>
                <a:gd name="T76" fmla="*/ 1340 w 1460"/>
                <a:gd name="T77" fmla="*/ 259 h 959"/>
                <a:gd name="T78" fmla="*/ 1357 w 1460"/>
                <a:gd name="T79" fmla="*/ 233 h 959"/>
                <a:gd name="T80" fmla="*/ 1384 w 1460"/>
                <a:gd name="T81" fmla="*/ 192 h 959"/>
                <a:gd name="T82" fmla="*/ 1433 w 1460"/>
                <a:gd name="T83" fmla="*/ 103 h 959"/>
                <a:gd name="T84" fmla="*/ 1455 w 1460"/>
                <a:gd name="T85" fmla="*/ 59 h 959"/>
                <a:gd name="T86" fmla="*/ 1460 w 1460"/>
                <a:gd name="T87" fmla="*/ 43 h 959"/>
                <a:gd name="T88" fmla="*/ 1451 w 1460"/>
                <a:gd name="T89" fmla="*/ 17 h 959"/>
                <a:gd name="T90" fmla="*/ 1429 w 1460"/>
                <a:gd name="T91" fmla="*/ 0 h 959"/>
                <a:gd name="T92" fmla="*/ 1403 w 1460"/>
                <a:gd name="T93" fmla="*/ 0 h 959"/>
                <a:gd name="T94" fmla="*/ 1392 w 1460"/>
                <a:gd name="T95" fmla="*/ 1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0" h="959">
                  <a:moveTo>
                    <a:pt x="1392" y="10"/>
                  </a:moveTo>
                  <a:lnTo>
                    <a:pt x="1384" y="10"/>
                  </a:lnTo>
                  <a:lnTo>
                    <a:pt x="1377" y="11"/>
                  </a:lnTo>
                  <a:lnTo>
                    <a:pt x="1370" y="6"/>
                  </a:lnTo>
                  <a:lnTo>
                    <a:pt x="1359" y="6"/>
                  </a:lnTo>
                  <a:lnTo>
                    <a:pt x="1233" y="23"/>
                  </a:lnTo>
                  <a:lnTo>
                    <a:pt x="1109" y="48"/>
                  </a:lnTo>
                  <a:lnTo>
                    <a:pt x="1100" y="50"/>
                  </a:lnTo>
                  <a:lnTo>
                    <a:pt x="1086" y="65"/>
                  </a:lnTo>
                  <a:lnTo>
                    <a:pt x="1078" y="83"/>
                  </a:lnTo>
                  <a:lnTo>
                    <a:pt x="1079" y="102"/>
                  </a:lnTo>
                  <a:lnTo>
                    <a:pt x="1083" y="111"/>
                  </a:lnTo>
                  <a:lnTo>
                    <a:pt x="1106" y="145"/>
                  </a:lnTo>
                  <a:lnTo>
                    <a:pt x="1130" y="180"/>
                  </a:lnTo>
                  <a:lnTo>
                    <a:pt x="996" y="282"/>
                  </a:lnTo>
                  <a:lnTo>
                    <a:pt x="723" y="474"/>
                  </a:lnTo>
                  <a:lnTo>
                    <a:pt x="443" y="656"/>
                  </a:lnTo>
                  <a:lnTo>
                    <a:pt x="156" y="829"/>
                  </a:lnTo>
                  <a:lnTo>
                    <a:pt x="11" y="915"/>
                  </a:lnTo>
                  <a:lnTo>
                    <a:pt x="2" y="921"/>
                  </a:lnTo>
                  <a:lnTo>
                    <a:pt x="0" y="938"/>
                  </a:lnTo>
                  <a:lnTo>
                    <a:pt x="7" y="952"/>
                  </a:lnTo>
                  <a:lnTo>
                    <a:pt x="24" y="959"/>
                  </a:lnTo>
                  <a:lnTo>
                    <a:pt x="34" y="956"/>
                  </a:lnTo>
                  <a:lnTo>
                    <a:pt x="111" y="923"/>
                  </a:lnTo>
                  <a:lnTo>
                    <a:pt x="263" y="849"/>
                  </a:lnTo>
                  <a:lnTo>
                    <a:pt x="484" y="728"/>
                  </a:lnTo>
                  <a:lnTo>
                    <a:pt x="769" y="549"/>
                  </a:lnTo>
                  <a:lnTo>
                    <a:pt x="1044" y="352"/>
                  </a:lnTo>
                  <a:lnTo>
                    <a:pt x="1176" y="249"/>
                  </a:lnTo>
                  <a:lnTo>
                    <a:pt x="1182" y="256"/>
                  </a:lnTo>
                  <a:lnTo>
                    <a:pt x="1185" y="263"/>
                  </a:lnTo>
                  <a:lnTo>
                    <a:pt x="1201" y="285"/>
                  </a:lnTo>
                  <a:lnTo>
                    <a:pt x="1231" y="308"/>
                  </a:lnTo>
                  <a:lnTo>
                    <a:pt x="1254" y="316"/>
                  </a:lnTo>
                  <a:lnTo>
                    <a:pt x="1268" y="315"/>
                  </a:lnTo>
                  <a:lnTo>
                    <a:pt x="1284" y="312"/>
                  </a:lnTo>
                  <a:lnTo>
                    <a:pt x="1310" y="295"/>
                  </a:lnTo>
                  <a:lnTo>
                    <a:pt x="1340" y="259"/>
                  </a:lnTo>
                  <a:lnTo>
                    <a:pt x="1357" y="233"/>
                  </a:lnTo>
                  <a:lnTo>
                    <a:pt x="1384" y="192"/>
                  </a:lnTo>
                  <a:lnTo>
                    <a:pt x="1433" y="103"/>
                  </a:lnTo>
                  <a:lnTo>
                    <a:pt x="1455" y="59"/>
                  </a:lnTo>
                  <a:lnTo>
                    <a:pt x="1460" y="43"/>
                  </a:lnTo>
                  <a:lnTo>
                    <a:pt x="1451" y="17"/>
                  </a:lnTo>
                  <a:lnTo>
                    <a:pt x="1429" y="0"/>
                  </a:lnTo>
                  <a:lnTo>
                    <a:pt x="1403" y="0"/>
                  </a:lnTo>
                  <a:lnTo>
                    <a:pt x="1392" y="1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231 BT" panose="020D04020202040209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F71ACB7-59FB-424F-9A32-9AA865B4C7AA}"/>
                </a:ext>
              </a:extLst>
            </p:cNvPr>
            <p:cNvSpPr/>
            <p:nvPr/>
          </p:nvSpPr>
          <p:spPr>
            <a:xfrm>
              <a:off x="7713361" y="1219253"/>
              <a:ext cx="3629546" cy="17208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dirty="0" smtClean="0">
                  <a:latin typeface="Arial Rounded MT Bold" pitchFamily="34" charset="0"/>
                </a:rPr>
                <a:t>France holds customers with the highes</a:t>
              </a:r>
              <a:r>
                <a:rPr lang="en-US" dirty="0" smtClean="0">
                  <a:latin typeface="Arial Rounded MT Bold" pitchFamily="34" charset="0"/>
                </a:rPr>
                <a:t>t number of products purchased and credit worthiness</a:t>
              </a:r>
              <a:endParaRPr lang="en-US" b="1" dirty="0" smtClean="0">
                <a:solidFill>
                  <a:srgbClr val="063951">
                    <a:lumMod val="50000"/>
                  </a:srgbClr>
                </a:solidFill>
                <a:latin typeface="Arial Rounded MT Bold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D415651-BA72-431E-A24C-91BBC05C0EB6}"/>
                </a:ext>
              </a:extLst>
            </p:cNvPr>
            <p:cNvSpPr/>
            <p:nvPr/>
          </p:nvSpPr>
          <p:spPr>
            <a:xfrm>
              <a:off x="-14060" y="1293999"/>
              <a:ext cx="3618242" cy="1539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 Rounded MT Bold" pitchFamily="34" charset="0"/>
                </a:rPr>
                <a:t>Credit worthiness has a direct positive relationship with account balance and the estimated salary of customers</a:t>
              </a:r>
              <a:endParaRPr lang="x-none" sz="1600" dirty="0">
                <a:latin typeface="Arial Rounded MT Bold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E72D860-1703-4892-835E-CA20C3B11332}"/>
                </a:ext>
              </a:extLst>
            </p:cNvPr>
            <p:cNvSpPr/>
            <p:nvPr/>
          </p:nvSpPr>
          <p:spPr>
            <a:xfrm>
              <a:off x="110905" y="4161727"/>
              <a:ext cx="3387498" cy="14491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latin typeface="Arial Rounded MT Bold" pitchFamily="34" charset="0"/>
                </a:rPr>
                <a:t>Active customers purchase slightly more products than inactive </a:t>
              </a:r>
              <a:r>
                <a:rPr lang="en-US" dirty="0" smtClean="0">
                  <a:latin typeface="Arial Rounded MT Bold" pitchFamily="34" charset="0"/>
                </a:rPr>
                <a:t>customers</a:t>
              </a:r>
              <a:endParaRPr lang="en-US" dirty="0" smtClean="0">
                <a:latin typeface="Arial Rounded MT Bold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42CC753-0788-4E7D-BEF1-39782106C535}"/>
                </a:ext>
              </a:extLst>
            </p:cNvPr>
            <p:cNvSpPr/>
            <p:nvPr/>
          </p:nvSpPr>
          <p:spPr>
            <a:xfrm>
              <a:off x="7853963" y="4263784"/>
              <a:ext cx="3254780" cy="11774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 smtClean="0">
                  <a:latin typeface="Arial Rounded MT Bold" pitchFamily="34" charset="0"/>
                </a:rPr>
                <a:t>Male customers have the highest amount of estimated salary</a:t>
              </a:r>
              <a:endParaRPr lang="en-US" dirty="0"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38400" y="533400"/>
            <a:ext cx="4021427" cy="5531476"/>
            <a:chOff x="3161764" y="0"/>
            <a:chExt cx="5164427" cy="64458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662" t="4071" r="19296" b="10638"/>
            <a:stretch/>
          </p:blipFill>
          <p:spPr>
            <a:xfrm>
              <a:off x="3342068" y="0"/>
              <a:ext cx="4803820" cy="54348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150" t="17351" r="5956" b="15549"/>
            <a:stretch/>
          </p:blipFill>
          <p:spPr>
            <a:xfrm>
              <a:off x="3161764" y="3110248"/>
              <a:ext cx="5164427" cy="333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12550910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8535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 smtClean="0">
                <a:solidFill>
                  <a:schemeClr val="bg1"/>
                </a:solidFill>
                <a:latin typeface="Gill Sans MT (Body)"/>
              </a:rPr>
              <a:t>PROJECT </a:t>
            </a:r>
            <a:r>
              <a:rPr lang="en-US" sz="4000" b="1" dirty="0" smtClean="0">
                <a:solidFill>
                  <a:schemeClr val="bg1"/>
                </a:solidFill>
                <a:latin typeface="Gill Sans MT (Body)"/>
              </a:rPr>
              <a:t>OVERVIEW</a:t>
            </a:r>
            <a:endParaRPr lang="x-none" sz="4000" b="1" dirty="0">
              <a:solidFill>
                <a:schemeClr val="bg1"/>
              </a:solidFill>
              <a:latin typeface="Gill Sans MT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75C2C22-C8F0-4488-8986-AF9A4C81F182}"/>
              </a:ext>
            </a:extLst>
          </p:cNvPr>
          <p:cNvSpPr txBox="1">
            <a:spLocks/>
          </p:cNvSpPr>
          <p:nvPr/>
        </p:nvSpPr>
        <p:spPr>
          <a:xfrm>
            <a:off x="1981200" y="1295400"/>
            <a:ext cx="6705600" cy="1981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Title: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DATA MIGRATION 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>
                <a:latin typeface="Arial Rounded MT Bold" pitchFamily="34" charset="0"/>
              </a:rPr>
              <a:t>Analytics</a:t>
            </a:r>
            <a:r>
              <a:rPr lang="en-US" dirty="0" smtClean="0">
                <a:latin typeface="Arial Rounded MT Bold" pitchFamily="34" charset="0"/>
              </a:rPr>
              <a:t> Tools: MICROSOFT EXCEL, POWER </a:t>
            </a:r>
            <a:r>
              <a:rPr lang="en-US" dirty="0" smtClean="0">
                <a:latin typeface="Arial Rounded MT Bold" pitchFamily="34" charset="0"/>
              </a:rPr>
              <a:t>BI, PYTHON, SQL</a:t>
            </a:r>
            <a:endParaRPr lang="en-US" dirty="0" smtClean="0">
              <a:latin typeface="Arial Rounded MT Bold" pitchFamily="34" charset="0"/>
            </a:endParaRPr>
          </a:p>
          <a:p>
            <a:pPr lvl="0" defTabSz="685800">
              <a:spcBef>
                <a:spcPts val="750"/>
              </a:spcBef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 Link</a:t>
            </a:r>
            <a:r>
              <a:rPr lang="en-US" dirty="0" smtClean="0">
                <a:latin typeface="Arial Rounded MT Bold" pitchFamily="34" charset="0"/>
              </a:rPr>
              <a:t>: https://github.com/EVhiktor60/DATA-MIGRATION-ANALYSIS-CUSTOMER-DATA-.git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3657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https://github.com/EVhiktor60/DATA-MIGRATION-ANALYSIS-CUSTOMER-DATA-.git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42757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50576397"/>
              </p:ext>
            </p:extLst>
          </p:nvPr>
        </p:nvGraphicFramePr>
        <p:xfrm>
          <a:off x="457200" y="726421"/>
          <a:ext cx="7543800" cy="4988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8535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 smtClean="0">
                <a:solidFill>
                  <a:schemeClr val="bg1"/>
                </a:solidFill>
                <a:latin typeface="Gill Sans MT (Body)"/>
              </a:rPr>
              <a:t>PROJECT OUTLINES</a:t>
            </a:r>
            <a:endParaRPr lang="x-none" sz="4000" b="1" dirty="0">
              <a:solidFill>
                <a:schemeClr val="bg1"/>
              </a:solidFill>
              <a:latin typeface="Gill Sans MT (Body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2757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7200" y="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b="1" dirty="0" smtClean="0">
                <a:solidFill>
                  <a:schemeClr val="bg1"/>
                </a:solidFill>
                <a:latin typeface="Gill Sans MT (Body)"/>
              </a:rPr>
              <a:t>INTRODUCTION</a:t>
            </a:r>
            <a:endParaRPr lang="x-none" sz="4800" dirty="0">
              <a:solidFill>
                <a:schemeClr val="bg1"/>
              </a:solidFill>
              <a:latin typeface="Gill Sans M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75C2C22-C8F0-4488-8986-AF9A4C81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8001000" cy="5105400"/>
          </a:xfr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 marL="342900" indent="-34290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As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business grows and generates more data, it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becomes increasingly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important to have a robust data management system in place.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times, it might have put in place, a data management system that is used for all the basic data-gathering needs. In most cases, Microsoft Excel is employed. </a:t>
            </a:r>
          </a:p>
          <a:p>
            <a:pPr marL="342900" indent="-34290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But, as the business expands, there is a need to manage the data properly for the following reason;</a:t>
            </a:r>
          </a:p>
          <a:p>
            <a:pPr marL="800100" lvl="1" indent="-342900">
              <a:buFont typeface="Neue Haas Grotesk Text Pro" panose="020B0504020202020204" pitchFamily="34" charset="0"/>
              <a:buChar char="−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 Improve Data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Quality, and minimize potential errors.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Neue Haas Grotesk Text Pro" panose="020B0504020202020204" pitchFamily="34" charset="0"/>
              <a:buChar char="−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Research Efficiency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Neue Haas Grotesk Text Pro" panose="020B0504020202020204" pitchFamily="34" charset="0"/>
              <a:buChar char="−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Better Customer Insight</a:t>
            </a:r>
          </a:p>
          <a:p>
            <a:pPr marL="800100" lvl="1" indent="-342900">
              <a:buFont typeface="Neue Haas Grotesk Text Pro" panose="020B0504020202020204" pitchFamily="34" charset="0"/>
              <a:buChar char="−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Reduce security risk and ensures better data compliance.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Overall, a robust data management system is essential for any business that wants to stay competitive, make better decisions, and protect its data.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26282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7200" y="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schemeClr val="bg1"/>
                </a:solidFill>
                <a:latin typeface="Gill Sans MT (Body)"/>
              </a:rPr>
              <a:t>STATEMENT OF PROBLEM AND OBJECTIVES</a:t>
            </a:r>
            <a:endParaRPr lang="x-none" sz="2800" dirty="0">
              <a:solidFill>
                <a:schemeClr val="bg1"/>
              </a:solidFill>
              <a:latin typeface="Gill Sans M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75C2C22-C8F0-4488-8986-AF9A4C81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4953000" cy="1828800"/>
          </a:xfr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7200" b="1" dirty="0" smtClean="0">
                <a:latin typeface="Arial Rounded MT Bold" pitchFamily="34" charset="0"/>
              </a:rPr>
              <a:t>STATEMENT OF </a:t>
            </a:r>
            <a:r>
              <a:rPr lang="en-US" sz="7200" b="1" dirty="0" smtClean="0">
                <a:latin typeface="Arial Rounded MT Bold" pitchFamily="34" charset="0"/>
              </a:rPr>
              <a:t>PROBLEM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7200" dirty="0" smtClean="0">
                <a:latin typeface="Arial Rounded MT Bold" pitchFamily="34" charset="0"/>
              </a:rPr>
              <a:t>Bad data management can have a negative impact on a business. It can slow down operations and make </a:t>
            </a:r>
            <a:r>
              <a:rPr lang="en-US" sz="7200" dirty="0" smtClean="0">
                <a:latin typeface="Arial Rounded MT Bold" pitchFamily="34" charset="0"/>
              </a:rPr>
              <a:t>it difficult to make informed decisions.</a:t>
            </a:r>
            <a:endParaRPr lang="en-US" sz="7200" dirty="0">
              <a:latin typeface="Arial Rounded MT Bold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75C2C22-C8F0-4488-8986-AF9A4C81F182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953000" cy="2362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OBJECTIVES</a:t>
            </a:r>
          </a:p>
          <a:p>
            <a:pPr marL="0" marR="0" lvl="0" indent="0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7200" noProof="0" dirty="0" smtClean="0">
                <a:latin typeface="Arial Rounded MT Bold" pitchFamily="34" charset="0"/>
              </a:rPr>
              <a:t>Use analytical tools </a:t>
            </a:r>
            <a:r>
              <a:rPr lang="en-US" sz="7200" noProof="0" dirty="0" smtClean="0">
                <a:latin typeface="Arial Rounded MT Bold" pitchFamily="34" charset="0"/>
              </a:rPr>
              <a:t>to create a database and import data.</a:t>
            </a:r>
            <a:endParaRPr lang="en-US" sz="7200" dirty="0" smtClean="0">
              <a:latin typeface="Arial Rounded MT Bold" pitchFamily="34" charset="0"/>
            </a:endParaRPr>
          </a:p>
          <a:p>
            <a:pPr marL="0" marR="0" lvl="0" indent="0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7200" noProof="0" dirty="0" smtClean="0">
                <a:latin typeface="Arial Rounded MT Bold" pitchFamily="34" charset="0"/>
              </a:rPr>
              <a:t>To generate insights from the data.</a:t>
            </a:r>
            <a:endParaRPr lang="en-US" sz="7200" noProof="0" dirty="0" smtClean="0">
              <a:latin typeface="Arial Rounded MT Bold" pitchFamily="34" charset="0"/>
            </a:endParaRPr>
          </a:p>
          <a:p>
            <a:pPr marL="0" marR="0" lvl="0" indent="0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7200" dirty="0" smtClean="0">
                <a:latin typeface="Arial Rounded MT Bold" pitchFamily="34" charset="0"/>
              </a:rPr>
              <a:t>To proffer solutions and strategy from the insights generated.</a:t>
            </a:r>
            <a:endParaRPr lang="en-US" sz="7200" dirty="0" smtClean="0">
              <a:latin typeface="Arial Rounded MT Bold" pitchFamily="34" charset="0"/>
            </a:endParaRPr>
          </a:p>
          <a:p>
            <a:pPr marL="0" marR="0" lvl="0" indent="0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7200" noProof="0" dirty="0" smtClean="0">
              <a:latin typeface="Arial Rounded MT Bold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E71A09-E078-4BEF-89E5-7BC0470AD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581400"/>
            <a:ext cx="2523963" cy="2219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926282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8535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 smtClean="0">
                <a:solidFill>
                  <a:schemeClr val="bg1"/>
                </a:solidFill>
                <a:latin typeface="Gill Sans MT (Body)"/>
              </a:rPr>
              <a:t>DESCRIPTION OF DATA</a:t>
            </a:r>
            <a:endParaRPr lang="x-none" sz="4000" dirty="0">
              <a:solidFill>
                <a:schemeClr val="bg1"/>
              </a:solidFill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43E5556-2D45-45B7-BCB3-7040EBA84B6D}"/>
              </a:ext>
            </a:extLst>
          </p:cNvPr>
          <p:cNvSpPr/>
          <p:nvPr/>
        </p:nvSpPr>
        <p:spPr>
          <a:xfrm>
            <a:off x="381000" y="1600200"/>
            <a:ext cx="8610600" cy="5105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  <a:effectLst>
            <a:reflection blurRad="1270000" stA="66000" endPos="7000" dist="1181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Gill Sans MT (Body)"/>
            </a:endParaRPr>
          </a:p>
          <a:p>
            <a:pPr marL="342891" indent="-342891">
              <a:defRPr/>
            </a:pPr>
            <a:endParaRPr lang="en-US" sz="1600" dirty="0">
              <a:solidFill>
                <a:schemeClr val="tx1"/>
              </a:solidFill>
              <a:latin typeface="Geometr231 Hv BT" panose="020D0802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4EA8AF3-5A79-4E96-B0AE-FA811E5DBDB9}"/>
              </a:ext>
            </a:extLst>
          </p:cNvPr>
          <p:cNvSpPr/>
          <p:nvPr/>
        </p:nvSpPr>
        <p:spPr>
          <a:xfrm>
            <a:off x="381000" y="685800"/>
            <a:ext cx="8610600" cy="838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/>
            <a:r>
              <a:rPr lang="en-US" sz="1600" dirty="0" smtClean="0">
                <a:solidFill>
                  <a:schemeClr val="tx1"/>
                </a:solidFill>
              </a:rPr>
              <a:t>The data provided by the business is a singular table dataset of Ten Thousand (10000) entries that offer details of customers that have patronized the business across the business branch in different countries.</a:t>
            </a:r>
          </a:p>
          <a:p>
            <a:pPr lvl="1">
              <a:buFont typeface="Wingdings" pitchFamily="2" charset="2"/>
              <a:buChar char="q"/>
            </a:pPr>
            <a:endParaRPr lang="en-GB" sz="1600" b="1" dirty="0" smtClean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The details </a:t>
            </a:r>
            <a:r>
              <a:rPr lang="en-US" dirty="0" smtClean="0">
                <a:solidFill>
                  <a:schemeClr val="tx1"/>
                </a:solidFill>
              </a:rPr>
              <a:t>of the table include;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CustomerId</a:t>
            </a:r>
            <a:r>
              <a:rPr lang="en-GB" dirty="0" smtClean="0">
                <a:solidFill>
                  <a:schemeClr val="tx1"/>
                </a:solidFill>
              </a:rPr>
              <a:t>- A Unique ID is given to each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Surname</a:t>
            </a:r>
            <a:r>
              <a:rPr lang="en-GB" dirty="0" smtClean="0">
                <a:solidFill>
                  <a:schemeClr val="tx1"/>
                </a:solidFill>
              </a:rPr>
              <a:t>- The customer’s surname,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CreditScore</a:t>
            </a:r>
            <a:r>
              <a:rPr lang="en-GB" dirty="0" smtClean="0">
                <a:solidFill>
                  <a:schemeClr val="tx1"/>
                </a:solidFill>
              </a:rPr>
              <a:t>- The Credit Worthiness of the customer approved by the Financial Institution,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Geography</a:t>
            </a:r>
            <a:r>
              <a:rPr lang="en-GB" dirty="0" smtClean="0">
                <a:solidFill>
                  <a:schemeClr val="tx1"/>
                </a:solidFill>
              </a:rPr>
              <a:t>- The Country of origin of the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Gender</a:t>
            </a:r>
            <a:r>
              <a:rPr lang="en-GB" dirty="0" smtClean="0">
                <a:solidFill>
                  <a:schemeClr val="tx1"/>
                </a:solidFill>
              </a:rPr>
              <a:t>- The gender of the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Age</a:t>
            </a:r>
            <a:r>
              <a:rPr lang="en-GB" dirty="0" smtClean="0">
                <a:solidFill>
                  <a:schemeClr val="tx1"/>
                </a:solidFill>
              </a:rPr>
              <a:t>- The Age of the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Tenure</a:t>
            </a:r>
            <a:r>
              <a:rPr lang="en-GB" dirty="0" smtClean="0">
                <a:solidFill>
                  <a:schemeClr val="tx1"/>
                </a:solidFill>
              </a:rPr>
              <a:t>- How long the customer has been patronizing  the company,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Balance</a:t>
            </a:r>
            <a:r>
              <a:rPr lang="en-GB" dirty="0" smtClean="0">
                <a:solidFill>
                  <a:schemeClr val="tx1"/>
                </a:solidFill>
              </a:rPr>
              <a:t>- The balance in the customer account,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NumOfProducts</a:t>
            </a:r>
            <a:r>
              <a:rPr lang="en-GB" dirty="0" smtClean="0">
                <a:solidFill>
                  <a:schemeClr val="tx1"/>
                </a:solidFill>
              </a:rPr>
              <a:t>- The total number of products purchased by the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HasCrCard</a:t>
            </a:r>
            <a:r>
              <a:rPr lang="en-GB" dirty="0" smtClean="0">
                <a:solidFill>
                  <a:schemeClr val="tx1"/>
                </a:solidFill>
              </a:rPr>
              <a:t>-	Does a customer have a credit card?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IsActiveMember</a:t>
            </a:r>
            <a:r>
              <a:rPr lang="en-GB" dirty="0" smtClean="0">
                <a:solidFill>
                  <a:schemeClr val="tx1"/>
                </a:solidFill>
              </a:rPr>
              <a:t>- The State of the level of patronage by the customer,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GB" b="1" dirty="0" err="1" smtClean="0">
                <a:solidFill>
                  <a:schemeClr val="tx1"/>
                </a:solidFill>
              </a:rPr>
              <a:t>EstimatedSalary</a:t>
            </a:r>
            <a:r>
              <a:rPr lang="en-GB" dirty="0" smtClean="0">
                <a:solidFill>
                  <a:schemeClr val="tx1"/>
                </a:solidFill>
              </a:rPr>
              <a:t>- Estimated Salary of the customer.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  <a:latin typeface="Arial Rounded MT Bold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b="1" dirty="0" smtClean="0">
              <a:solidFill>
                <a:schemeClr val="tx1"/>
              </a:solidFill>
              <a:latin typeface="Gill Sans MT (Body)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metr231 Hv BT" panose="020D0802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585204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8535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 smtClean="0">
                <a:solidFill>
                  <a:schemeClr val="bg1"/>
                </a:solidFill>
                <a:latin typeface="Gill Sans MT (Body)"/>
              </a:rPr>
              <a:t>SOLUTION METHOD</a:t>
            </a:r>
            <a:endParaRPr lang="x-none" sz="4000" dirty="0">
              <a:solidFill>
                <a:schemeClr val="bg1"/>
              </a:solidFill>
              <a:latin typeface="Gill Sans MT (Body)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3400" y="1524000"/>
            <a:ext cx="7791439" cy="4374857"/>
            <a:chOff x="895445" y="1901283"/>
            <a:chExt cx="9657141" cy="4964188"/>
          </a:xfrm>
        </p:grpSpPr>
        <p:grpSp>
          <p:nvGrpSpPr>
            <p:cNvPr id="8" name="Group 36">
              <a:extLst>
                <a:ext uri="{FF2B5EF4-FFF2-40B4-BE49-F238E27FC236}">
                  <a16:creationId xmlns="" xmlns:a16="http://schemas.microsoft.com/office/drawing/2014/main" id="{3D4DA8DC-9098-41A6-B054-E00030D80D73}"/>
                </a:ext>
              </a:extLst>
            </p:cNvPr>
            <p:cNvGrpSpPr/>
            <p:nvPr/>
          </p:nvGrpSpPr>
          <p:grpSpPr>
            <a:xfrm>
              <a:off x="3613992" y="2977031"/>
              <a:ext cx="4135653" cy="3888440"/>
              <a:chOff x="2881634" y="2706166"/>
              <a:chExt cx="3029554" cy="2880518"/>
            </a:xfrm>
          </p:grpSpPr>
          <p:grpSp>
            <p:nvGrpSpPr>
              <p:cNvPr id="16" name="Group 56">
                <a:extLst>
                  <a:ext uri="{FF2B5EF4-FFF2-40B4-BE49-F238E27FC236}">
                    <a16:creationId xmlns="" xmlns:a16="http://schemas.microsoft.com/office/drawing/2014/main" id="{71C90C38-73E9-4BA2-AFE5-4EFEF998CC90}"/>
                  </a:ext>
                </a:extLst>
              </p:cNvPr>
              <p:cNvGrpSpPr/>
              <p:nvPr/>
            </p:nvGrpSpPr>
            <p:grpSpPr>
              <a:xfrm>
                <a:off x="2881634" y="2706166"/>
                <a:ext cx="3029554" cy="2880516"/>
                <a:chOff x="3845352" y="2433949"/>
                <a:chExt cx="4039406" cy="3840689"/>
              </a:xfrm>
            </p:grpSpPr>
            <p:sp>
              <p:nvSpPr>
                <p:cNvPr id="19" name="Freeform 7">
                  <a:extLst>
                    <a:ext uri="{FF2B5EF4-FFF2-40B4-BE49-F238E27FC236}">
                      <a16:creationId xmlns="" xmlns:a16="http://schemas.microsoft.com/office/drawing/2014/main" id="{1FBEA23D-6659-4C83-B798-73D9F47CB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5352" y="3747128"/>
                  <a:ext cx="1621019" cy="2527509"/>
                </a:xfrm>
                <a:custGeom>
                  <a:avLst/>
                  <a:gdLst>
                    <a:gd name="T0" fmla="*/ 120 w 174"/>
                    <a:gd name="T1" fmla="*/ 23 h 271"/>
                    <a:gd name="T2" fmla="*/ 79 w 174"/>
                    <a:gd name="T3" fmla="*/ 23 h 271"/>
                    <a:gd name="T4" fmla="*/ 79 w 174"/>
                    <a:gd name="T5" fmla="*/ 0 h 271"/>
                    <a:gd name="T6" fmla="*/ 0 w 174"/>
                    <a:gd name="T7" fmla="*/ 46 h 271"/>
                    <a:gd name="T8" fmla="*/ 79 w 174"/>
                    <a:gd name="T9" fmla="*/ 92 h 271"/>
                    <a:gd name="T10" fmla="*/ 79 w 174"/>
                    <a:gd name="T11" fmla="*/ 69 h 271"/>
                    <a:gd name="T12" fmla="*/ 120 w 174"/>
                    <a:gd name="T13" fmla="*/ 69 h 271"/>
                    <a:gd name="T14" fmla="*/ 129 w 174"/>
                    <a:gd name="T15" fmla="*/ 78 h 271"/>
                    <a:gd name="T16" fmla="*/ 129 w 174"/>
                    <a:gd name="T17" fmla="*/ 271 h 271"/>
                    <a:gd name="T18" fmla="*/ 151 w 174"/>
                    <a:gd name="T19" fmla="*/ 271 h 271"/>
                    <a:gd name="T20" fmla="*/ 174 w 174"/>
                    <a:gd name="T21" fmla="*/ 271 h 271"/>
                    <a:gd name="T22" fmla="*/ 174 w 174"/>
                    <a:gd name="T23" fmla="*/ 78 h 271"/>
                    <a:gd name="T24" fmla="*/ 120 w 174"/>
                    <a:gd name="T25" fmla="*/ 23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4" h="271">
                      <a:moveTo>
                        <a:pt x="120" y="23"/>
                      </a:moveTo>
                      <a:cubicBezTo>
                        <a:pt x="79" y="23"/>
                        <a:pt x="79" y="23"/>
                        <a:pt x="79" y="23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9" y="92"/>
                        <a:pt x="79" y="92"/>
                        <a:pt x="79" y="92"/>
                      </a:cubicBezTo>
                      <a:cubicBezTo>
                        <a:pt x="79" y="69"/>
                        <a:pt x="79" y="69"/>
                        <a:pt x="79" y="6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cubicBezTo>
                        <a:pt x="125" y="69"/>
                        <a:pt x="129" y="73"/>
                        <a:pt x="129" y="78"/>
                      </a:cubicBezTo>
                      <a:cubicBezTo>
                        <a:pt x="129" y="271"/>
                        <a:pt x="129" y="271"/>
                        <a:pt x="129" y="271"/>
                      </a:cubicBezTo>
                      <a:cubicBezTo>
                        <a:pt x="151" y="271"/>
                        <a:pt x="151" y="271"/>
                        <a:pt x="151" y="271"/>
                      </a:cubicBezTo>
                      <a:cubicBezTo>
                        <a:pt x="174" y="271"/>
                        <a:pt x="174" y="271"/>
                        <a:pt x="174" y="271"/>
                      </a:cubicBezTo>
                      <a:cubicBezTo>
                        <a:pt x="174" y="78"/>
                        <a:pt x="174" y="78"/>
                        <a:pt x="174" y="78"/>
                      </a:cubicBezTo>
                      <a:cubicBezTo>
                        <a:pt x="174" y="48"/>
                        <a:pt x="150" y="23"/>
                        <a:pt x="120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37160" tIns="68580" rIns="137160" bIns="685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latin typeface="Geometr231 BT" panose="020D0402020204020903" pitchFamily="34" charset="0"/>
                  </a:endParaRPr>
                </a:p>
              </p:txBody>
            </p:sp>
            <p:sp>
              <p:nvSpPr>
                <p:cNvPr id="20" name="Freeform 8">
                  <a:extLst>
                    <a:ext uri="{FF2B5EF4-FFF2-40B4-BE49-F238E27FC236}">
                      <a16:creationId xmlns="" xmlns:a16="http://schemas.microsoft.com/office/drawing/2014/main" id="{1D53540F-CAA4-46BD-9042-97AF03901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4745" y="2433949"/>
                  <a:ext cx="1295750" cy="3775268"/>
                </a:xfrm>
                <a:custGeom>
                  <a:avLst/>
                  <a:gdLst>
                    <a:gd name="T0" fmla="*/ 139 w 139"/>
                    <a:gd name="T1" fmla="*/ 0 h 405"/>
                    <a:gd name="T2" fmla="*/ 139 w 139"/>
                    <a:gd name="T3" fmla="*/ 0 h 405"/>
                    <a:gd name="T4" fmla="*/ 52 w 139"/>
                    <a:gd name="T5" fmla="*/ 27 h 405"/>
                    <a:gd name="T6" fmla="*/ 68 w 139"/>
                    <a:gd name="T7" fmla="*/ 42 h 405"/>
                    <a:gd name="T8" fmla="*/ 35 w 139"/>
                    <a:gd name="T9" fmla="*/ 79 h 405"/>
                    <a:gd name="T10" fmla="*/ 0 w 139"/>
                    <a:gd name="T11" fmla="*/ 169 h 405"/>
                    <a:gd name="T12" fmla="*/ 0 w 139"/>
                    <a:gd name="T13" fmla="*/ 405 h 405"/>
                    <a:gd name="T14" fmla="*/ 23 w 139"/>
                    <a:gd name="T15" fmla="*/ 405 h 405"/>
                    <a:gd name="T16" fmla="*/ 46 w 139"/>
                    <a:gd name="T17" fmla="*/ 405 h 405"/>
                    <a:gd name="T18" fmla="*/ 46 w 139"/>
                    <a:gd name="T19" fmla="*/ 169 h 405"/>
                    <a:gd name="T20" fmla="*/ 68 w 139"/>
                    <a:gd name="T21" fmla="*/ 110 h 405"/>
                    <a:gd name="T22" fmla="*/ 102 w 139"/>
                    <a:gd name="T23" fmla="*/ 73 h 405"/>
                    <a:gd name="T24" fmla="*/ 119 w 139"/>
                    <a:gd name="T25" fmla="*/ 89 h 405"/>
                    <a:gd name="T26" fmla="*/ 139 w 139"/>
                    <a:gd name="T27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" h="405">
                      <a:moveTo>
                        <a:pt x="139" y="0"/>
                      </a:move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12" y="103"/>
                        <a:pt x="0" y="135"/>
                        <a:pt x="0" y="169"/>
                      </a:cubicBezTo>
                      <a:cubicBezTo>
                        <a:pt x="0" y="405"/>
                        <a:pt x="0" y="405"/>
                        <a:pt x="0" y="405"/>
                      </a:cubicBezTo>
                      <a:cubicBezTo>
                        <a:pt x="23" y="405"/>
                        <a:pt x="23" y="405"/>
                        <a:pt x="23" y="405"/>
                      </a:cubicBezTo>
                      <a:cubicBezTo>
                        <a:pt x="46" y="405"/>
                        <a:pt x="46" y="405"/>
                        <a:pt x="46" y="405"/>
                      </a:cubicBezTo>
                      <a:cubicBezTo>
                        <a:pt x="46" y="169"/>
                        <a:pt x="46" y="169"/>
                        <a:pt x="46" y="169"/>
                      </a:cubicBezTo>
                      <a:cubicBezTo>
                        <a:pt x="46" y="147"/>
                        <a:pt x="54" y="125"/>
                        <a:pt x="68" y="110"/>
                      </a:cubicBezTo>
                      <a:cubicBezTo>
                        <a:pt x="102" y="73"/>
                        <a:pt x="102" y="73"/>
                        <a:pt x="102" y="73"/>
                      </a:cubicBezTo>
                      <a:cubicBezTo>
                        <a:pt x="119" y="89"/>
                        <a:pt x="119" y="89"/>
                        <a:pt x="119" y="89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137160" tIns="68580" rIns="137160" bIns="685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latin typeface="Geometr231 BT" panose="020D0402020204020903" pitchFamily="34" charset="0"/>
                  </a:endParaRPr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="" xmlns:a16="http://schemas.microsoft.com/office/drawing/2014/main" id="{5B8FAC85-E88E-4D71-BF50-28561BA50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3739" y="3714994"/>
                  <a:ext cx="1621019" cy="2527509"/>
                </a:xfrm>
                <a:custGeom>
                  <a:avLst/>
                  <a:gdLst>
                    <a:gd name="T0" fmla="*/ 174 w 174"/>
                    <a:gd name="T1" fmla="*/ 46 h 271"/>
                    <a:gd name="T2" fmla="*/ 95 w 174"/>
                    <a:gd name="T3" fmla="*/ 0 h 271"/>
                    <a:gd name="T4" fmla="*/ 95 w 174"/>
                    <a:gd name="T5" fmla="*/ 23 h 271"/>
                    <a:gd name="T6" fmla="*/ 54 w 174"/>
                    <a:gd name="T7" fmla="*/ 23 h 271"/>
                    <a:gd name="T8" fmla="*/ 49 w 174"/>
                    <a:gd name="T9" fmla="*/ 23 h 271"/>
                    <a:gd name="T10" fmla="*/ 0 w 174"/>
                    <a:gd name="T11" fmla="*/ 78 h 271"/>
                    <a:gd name="T12" fmla="*/ 0 w 174"/>
                    <a:gd name="T13" fmla="*/ 271 h 271"/>
                    <a:gd name="T14" fmla="*/ 0 w 174"/>
                    <a:gd name="T15" fmla="*/ 271 h 271"/>
                    <a:gd name="T16" fmla="*/ 23 w 174"/>
                    <a:gd name="T17" fmla="*/ 271 h 271"/>
                    <a:gd name="T18" fmla="*/ 46 w 174"/>
                    <a:gd name="T19" fmla="*/ 271 h 271"/>
                    <a:gd name="T20" fmla="*/ 46 w 174"/>
                    <a:gd name="T21" fmla="*/ 78 h 271"/>
                    <a:gd name="T22" fmla="*/ 54 w 174"/>
                    <a:gd name="T23" fmla="*/ 69 h 271"/>
                    <a:gd name="T24" fmla="*/ 95 w 174"/>
                    <a:gd name="T25" fmla="*/ 69 h 271"/>
                    <a:gd name="T26" fmla="*/ 95 w 174"/>
                    <a:gd name="T27" fmla="*/ 92 h 271"/>
                    <a:gd name="T28" fmla="*/ 174 w 174"/>
                    <a:gd name="T29" fmla="*/ 46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4" h="271">
                      <a:moveTo>
                        <a:pt x="174" y="46"/>
                      </a:move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23"/>
                        <a:pt x="95" y="23"/>
                        <a:pt x="95" y="23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2" y="23"/>
                        <a:pt x="51" y="23"/>
                        <a:pt x="49" y="23"/>
                      </a:cubicBezTo>
                      <a:cubicBezTo>
                        <a:pt x="21" y="26"/>
                        <a:pt x="0" y="50"/>
                        <a:pt x="0" y="78"/>
                      </a:cubicBezTo>
                      <a:cubicBezTo>
                        <a:pt x="0" y="271"/>
                        <a:pt x="0" y="271"/>
                        <a:pt x="0" y="271"/>
                      </a:cubicBezTo>
                      <a:cubicBezTo>
                        <a:pt x="0" y="271"/>
                        <a:pt x="0" y="271"/>
                        <a:pt x="0" y="271"/>
                      </a:cubicBezTo>
                      <a:cubicBezTo>
                        <a:pt x="23" y="271"/>
                        <a:pt x="23" y="271"/>
                        <a:pt x="23" y="271"/>
                      </a:cubicBezTo>
                      <a:cubicBezTo>
                        <a:pt x="46" y="271"/>
                        <a:pt x="46" y="271"/>
                        <a:pt x="46" y="271"/>
                      </a:cubicBezTo>
                      <a:cubicBezTo>
                        <a:pt x="46" y="78"/>
                        <a:pt x="46" y="78"/>
                        <a:pt x="46" y="78"/>
                      </a:cubicBezTo>
                      <a:cubicBezTo>
                        <a:pt x="46" y="73"/>
                        <a:pt x="49" y="69"/>
                        <a:pt x="54" y="69"/>
                      </a:cubicBezTo>
                      <a:cubicBezTo>
                        <a:pt x="95" y="69"/>
                        <a:pt x="95" y="69"/>
                        <a:pt x="95" y="69"/>
                      </a:cubicBezTo>
                      <a:cubicBezTo>
                        <a:pt x="95" y="92"/>
                        <a:pt x="95" y="92"/>
                        <a:pt x="95" y="92"/>
                      </a:cubicBezTo>
                      <a:lnTo>
                        <a:pt x="174" y="4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137160" tIns="68580" rIns="137160" bIns="685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latin typeface="Geometr231 BT" panose="020D0402020204020903" pitchFamily="34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="" xmlns:a16="http://schemas.microsoft.com/office/drawing/2014/main" id="{D05CB079-4ECA-4A33-A122-6D99744CF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590610" y="2499371"/>
                  <a:ext cx="1298448" cy="3775267"/>
                </a:xfrm>
                <a:custGeom>
                  <a:avLst/>
                  <a:gdLst>
                    <a:gd name="T0" fmla="*/ 139 w 139"/>
                    <a:gd name="T1" fmla="*/ 0 h 405"/>
                    <a:gd name="T2" fmla="*/ 139 w 139"/>
                    <a:gd name="T3" fmla="*/ 0 h 405"/>
                    <a:gd name="T4" fmla="*/ 52 w 139"/>
                    <a:gd name="T5" fmla="*/ 27 h 405"/>
                    <a:gd name="T6" fmla="*/ 68 w 139"/>
                    <a:gd name="T7" fmla="*/ 42 h 405"/>
                    <a:gd name="T8" fmla="*/ 35 w 139"/>
                    <a:gd name="T9" fmla="*/ 79 h 405"/>
                    <a:gd name="T10" fmla="*/ 0 w 139"/>
                    <a:gd name="T11" fmla="*/ 169 h 405"/>
                    <a:gd name="T12" fmla="*/ 0 w 139"/>
                    <a:gd name="T13" fmla="*/ 405 h 405"/>
                    <a:gd name="T14" fmla="*/ 23 w 139"/>
                    <a:gd name="T15" fmla="*/ 405 h 405"/>
                    <a:gd name="T16" fmla="*/ 46 w 139"/>
                    <a:gd name="T17" fmla="*/ 405 h 405"/>
                    <a:gd name="T18" fmla="*/ 46 w 139"/>
                    <a:gd name="T19" fmla="*/ 169 h 405"/>
                    <a:gd name="T20" fmla="*/ 68 w 139"/>
                    <a:gd name="T21" fmla="*/ 110 h 405"/>
                    <a:gd name="T22" fmla="*/ 102 w 139"/>
                    <a:gd name="T23" fmla="*/ 73 h 405"/>
                    <a:gd name="T24" fmla="*/ 119 w 139"/>
                    <a:gd name="T25" fmla="*/ 89 h 405"/>
                    <a:gd name="T26" fmla="*/ 139 w 139"/>
                    <a:gd name="T27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9" h="405">
                      <a:moveTo>
                        <a:pt x="139" y="0"/>
                      </a:move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12" y="103"/>
                        <a:pt x="0" y="135"/>
                        <a:pt x="0" y="169"/>
                      </a:cubicBezTo>
                      <a:cubicBezTo>
                        <a:pt x="0" y="405"/>
                        <a:pt x="0" y="405"/>
                        <a:pt x="0" y="405"/>
                      </a:cubicBezTo>
                      <a:cubicBezTo>
                        <a:pt x="23" y="405"/>
                        <a:pt x="23" y="405"/>
                        <a:pt x="23" y="405"/>
                      </a:cubicBezTo>
                      <a:cubicBezTo>
                        <a:pt x="46" y="405"/>
                        <a:pt x="46" y="405"/>
                        <a:pt x="46" y="405"/>
                      </a:cubicBezTo>
                      <a:cubicBezTo>
                        <a:pt x="46" y="169"/>
                        <a:pt x="46" y="169"/>
                        <a:pt x="46" y="169"/>
                      </a:cubicBezTo>
                      <a:cubicBezTo>
                        <a:pt x="46" y="147"/>
                        <a:pt x="54" y="125"/>
                        <a:pt x="68" y="110"/>
                      </a:cubicBezTo>
                      <a:cubicBezTo>
                        <a:pt x="102" y="73"/>
                        <a:pt x="102" y="73"/>
                        <a:pt x="102" y="73"/>
                      </a:cubicBezTo>
                      <a:cubicBezTo>
                        <a:pt x="119" y="89"/>
                        <a:pt x="119" y="89"/>
                        <a:pt x="119" y="89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37160" tIns="68580" rIns="137160" bIns="685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latin typeface="Geometr231 BT" panose="020D0402020204020903" pitchFamily="34" charset="0"/>
                  </a:endParaRPr>
                </a:p>
              </p:txBody>
            </p:sp>
          </p:grpSp>
          <p:sp>
            <p:nvSpPr>
              <p:cNvPr id="17" name="Freeform: Shape 29">
                <a:extLst>
                  <a:ext uri="{FF2B5EF4-FFF2-40B4-BE49-F238E27FC236}">
                    <a16:creationId xmlns="" xmlns:a16="http://schemas.microsoft.com/office/drawing/2014/main" id="{C0A6461D-6EB1-4956-9275-E016ABCC1ABC}"/>
                  </a:ext>
                </a:extLst>
              </p:cNvPr>
              <p:cNvSpPr/>
              <p:nvPr/>
            </p:nvSpPr>
            <p:spPr>
              <a:xfrm>
                <a:off x="3782976" y="4757737"/>
                <a:ext cx="1585036" cy="828947"/>
              </a:xfrm>
              <a:custGeom>
                <a:avLst/>
                <a:gdLst>
                  <a:gd name="connsiteX0" fmla="*/ 1684837 w 2113381"/>
                  <a:gd name="connsiteY0" fmla="*/ 0 h 318965"/>
                  <a:gd name="connsiteX1" fmla="*/ 1690961 w 2113381"/>
                  <a:gd name="connsiteY1" fmla="*/ 0 h 318965"/>
                  <a:gd name="connsiteX2" fmla="*/ 1690962 w 2113381"/>
                  <a:gd name="connsiteY2" fmla="*/ 0 h 318965"/>
                  <a:gd name="connsiteX3" fmla="*/ 2113381 w 2113381"/>
                  <a:gd name="connsiteY3" fmla="*/ 0 h 318965"/>
                  <a:gd name="connsiteX4" fmla="*/ 2113381 w 2113381"/>
                  <a:gd name="connsiteY4" fmla="*/ 110654 h 318965"/>
                  <a:gd name="connsiteX5" fmla="*/ 2113381 w 2113381"/>
                  <a:gd name="connsiteY5" fmla="*/ 254083 h 318965"/>
                  <a:gd name="connsiteX6" fmla="*/ 2113381 w 2113381"/>
                  <a:gd name="connsiteY6" fmla="*/ 318965 h 318965"/>
                  <a:gd name="connsiteX7" fmla="*/ 1690962 w 2113381"/>
                  <a:gd name="connsiteY7" fmla="*/ 318965 h 318965"/>
                  <a:gd name="connsiteX8" fmla="*/ 1690961 w 2113381"/>
                  <a:gd name="connsiteY8" fmla="*/ 318965 h 318965"/>
                  <a:gd name="connsiteX9" fmla="*/ 1684837 w 2113381"/>
                  <a:gd name="connsiteY9" fmla="*/ 318965 h 318965"/>
                  <a:gd name="connsiteX10" fmla="*/ 1684837 w 2113381"/>
                  <a:gd name="connsiteY10" fmla="*/ 250568 h 318965"/>
                  <a:gd name="connsiteX11" fmla="*/ 1684837 w 2113381"/>
                  <a:gd name="connsiteY11" fmla="*/ 131474 h 318965"/>
                  <a:gd name="connsiteX12" fmla="*/ 835568 w 2113381"/>
                  <a:gd name="connsiteY12" fmla="*/ 0 h 318965"/>
                  <a:gd name="connsiteX13" fmla="*/ 841916 w 2113381"/>
                  <a:gd name="connsiteY13" fmla="*/ 0 h 318965"/>
                  <a:gd name="connsiteX14" fmla="*/ 841917 w 2113381"/>
                  <a:gd name="connsiteY14" fmla="*/ 0 h 318965"/>
                  <a:gd name="connsiteX15" fmla="*/ 1262151 w 2113381"/>
                  <a:gd name="connsiteY15" fmla="*/ 0 h 318965"/>
                  <a:gd name="connsiteX16" fmla="*/ 1684836 w 2113381"/>
                  <a:gd name="connsiteY16" fmla="*/ 0 h 318965"/>
                  <a:gd name="connsiteX17" fmla="*/ 1684836 w 2113381"/>
                  <a:gd name="connsiteY17" fmla="*/ 131474 h 318965"/>
                  <a:gd name="connsiteX18" fmla="*/ 1684836 w 2113381"/>
                  <a:gd name="connsiteY18" fmla="*/ 250568 h 318965"/>
                  <a:gd name="connsiteX19" fmla="*/ 1684836 w 2113381"/>
                  <a:gd name="connsiteY19" fmla="*/ 318965 h 318965"/>
                  <a:gd name="connsiteX20" fmla="*/ 1262151 w 2113381"/>
                  <a:gd name="connsiteY20" fmla="*/ 318965 h 318965"/>
                  <a:gd name="connsiteX21" fmla="*/ 841917 w 2113381"/>
                  <a:gd name="connsiteY21" fmla="*/ 318965 h 318965"/>
                  <a:gd name="connsiteX22" fmla="*/ 841916 w 2113381"/>
                  <a:gd name="connsiteY22" fmla="*/ 318965 h 318965"/>
                  <a:gd name="connsiteX23" fmla="*/ 835568 w 2113381"/>
                  <a:gd name="connsiteY23" fmla="*/ 318965 h 318965"/>
                  <a:gd name="connsiteX24" fmla="*/ 412215 w 2113381"/>
                  <a:gd name="connsiteY24" fmla="*/ 0 h 318965"/>
                  <a:gd name="connsiteX25" fmla="*/ 419229 w 2113381"/>
                  <a:gd name="connsiteY25" fmla="*/ 0 h 318965"/>
                  <a:gd name="connsiteX26" fmla="*/ 419230 w 2113381"/>
                  <a:gd name="connsiteY26" fmla="*/ 0 h 318965"/>
                  <a:gd name="connsiteX27" fmla="*/ 835567 w 2113381"/>
                  <a:gd name="connsiteY27" fmla="*/ 0 h 318965"/>
                  <a:gd name="connsiteX28" fmla="*/ 835567 w 2113381"/>
                  <a:gd name="connsiteY28" fmla="*/ 318965 h 318965"/>
                  <a:gd name="connsiteX29" fmla="*/ 419230 w 2113381"/>
                  <a:gd name="connsiteY29" fmla="*/ 318965 h 318965"/>
                  <a:gd name="connsiteX30" fmla="*/ 419229 w 2113381"/>
                  <a:gd name="connsiteY30" fmla="*/ 318965 h 318965"/>
                  <a:gd name="connsiteX31" fmla="*/ 412215 w 2113381"/>
                  <a:gd name="connsiteY31" fmla="*/ 318965 h 318965"/>
                  <a:gd name="connsiteX32" fmla="*/ 412215 w 2113381"/>
                  <a:gd name="connsiteY32" fmla="*/ 183696 h 318965"/>
                  <a:gd name="connsiteX33" fmla="*/ 412215 w 2113381"/>
                  <a:gd name="connsiteY33" fmla="*/ 8405 h 318965"/>
                  <a:gd name="connsiteX34" fmla="*/ 0 w 2113381"/>
                  <a:gd name="connsiteY34" fmla="*/ 0 h 318965"/>
                  <a:gd name="connsiteX35" fmla="*/ 412214 w 2113381"/>
                  <a:gd name="connsiteY35" fmla="*/ 0 h 318965"/>
                  <a:gd name="connsiteX36" fmla="*/ 412214 w 2113381"/>
                  <a:gd name="connsiteY36" fmla="*/ 8405 h 318965"/>
                  <a:gd name="connsiteX37" fmla="*/ 412214 w 2113381"/>
                  <a:gd name="connsiteY37" fmla="*/ 183696 h 318965"/>
                  <a:gd name="connsiteX38" fmla="*/ 412214 w 2113381"/>
                  <a:gd name="connsiteY38" fmla="*/ 318965 h 318965"/>
                  <a:gd name="connsiteX39" fmla="*/ 0 w 2113381"/>
                  <a:gd name="connsiteY39" fmla="*/ 318965 h 318965"/>
                  <a:gd name="connsiteX40" fmla="*/ 0 w 2113381"/>
                  <a:gd name="connsiteY40" fmla="*/ 250568 h 318965"/>
                  <a:gd name="connsiteX41" fmla="*/ 0 w 2113381"/>
                  <a:gd name="connsiteY41" fmla="*/ 131474 h 31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113381" h="318965">
                    <a:moveTo>
                      <a:pt x="1684837" y="0"/>
                    </a:moveTo>
                    <a:lnTo>
                      <a:pt x="1690961" y="0"/>
                    </a:lnTo>
                    <a:lnTo>
                      <a:pt x="1690962" y="0"/>
                    </a:lnTo>
                    <a:lnTo>
                      <a:pt x="2113381" y="0"/>
                    </a:lnTo>
                    <a:lnTo>
                      <a:pt x="2113381" y="110654"/>
                    </a:lnTo>
                    <a:cubicBezTo>
                      <a:pt x="2113381" y="156853"/>
                      <a:pt x="2113381" y="204644"/>
                      <a:pt x="2113381" y="254083"/>
                    </a:cubicBezTo>
                    <a:lnTo>
                      <a:pt x="2113381" y="318965"/>
                    </a:lnTo>
                    <a:lnTo>
                      <a:pt x="1690962" y="318965"/>
                    </a:lnTo>
                    <a:lnTo>
                      <a:pt x="1690961" y="318965"/>
                    </a:lnTo>
                    <a:lnTo>
                      <a:pt x="1684837" y="318965"/>
                    </a:lnTo>
                    <a:lnTo>
                      <a:pt x="1684837" y="250568"/>
                    </a:lnTo>
                    <a:cubicBezTo>
                      <a:pt x="1684837" y="214971"/>
                      <a:pt x="1684837" y="175420"/>
                      <a:pt x="1684837" y="131474"/>
                    </a:cubicBezTo>
                    <a:close/>
                    <a:moveTo>
                      <a:pt x="835568" y="0"/>
                    </a:moveTo>
                    <a:lnTo>
                      <a:pt x="841916" y="0"/>
                    </a:lnTo>
                    <a:lnTo>
                      <a:pt x="841917" y="0"/>
                    </a:lnTo>
                    <a:lnTo>
                      <a:pt x="1262151" y="0"/>
                    </a:lnTo>
                    <a:lnTo>
                      <a:pt x="1684836" y="0"/>
                    </a:lnTo>
                    <a:lnTo>
                      <a:pt x="1684836" y="131474"/>
                    </a:lnTo>
                    <a:cubicBezTo>
                      <a:pt x="1684836" y="175420"/>
                      <a:pt x="1684836" y="214971"/>
                      <a:pt x="1684836" y="250568"/>
                    </a:cubicBezTo>
                    <a:lnTo>
                      <a:pt x="1684836" y="318965"/>
                    </a:lnTo>
                    <a:lnTo>
                      <a:pt x="1262151" y="318965"/>
                    </a:lnTo>
                    <a:lnTo>
                      <a:pt x="841917" y="318965"/>
                    </a:lnTo>
                    <a:lnTo>
                      <a:pt x="841916" y="318965"/>
                    </a:lnTo>
                    <a:lnTo>
                      <a:pt x="835568" y="318965"/>
                    </a:lnTo>
                    <a:close/>
                    <a:moveTo>
                      <a:pt x="412215" y="0"/>
                    </a:moveTo>
                    <a:lnTo>
                      <a:pt x="419229" y="0"/>
                    </a:lnTo>
                    <a:lnTo>
                      <a:pt x="419230" y="0"/>
                    </a:lnTo>
                    <a:lnTo>
                      <a:pt x="835567" y="0"/>
                    </a:lnTo>
                    <a:lnTo>
                      <a:pt x="835567" y="318965"/>
                    </a:lnTo>
                    <a:lnTo>
                      <a:pt x="419230" y="318965"/>
                    </a:lnTo>
                    <a:lnTo>
                      <a:pt x="419229" y="318965"/>
                    </a:lnTo>
                    <a:lnTo>
                      <a:pt x="412215" y="318965"/>
                    </a:lnTo>
                    <a:lnTo>
                      <a:pt x="412215" y="183696"/>
                    </a:lnTo>
                    <a:cubicBezTo>
                      <a:pt x="412215" y="123274"/>
                      <a:pt x="412215" y="64866"/>
                      <a:pt x="412215" y="8405"/>
                    </a:cubicBezTo>
                    <a:close/>
                    <a:moveTo>
                      <a:pt x="0" y="0"/>
                    </a:moveTo>
                    <a:lnTo>
                      <a:pt x="412214" y="0"/>
                    </a:lnTo>
                    <a:lnTo>
                      <a:pt x="412214" y="8405"/>
                    </a:lnTo>
                    <a:cubicBezTo>
                      <a:pt x="412214" y="64866"/>
                      <a:pt x="412214" y="123274"/>
                      <a:pt x="412214" y="183696"/>
                    </a:cubicBezTo>
                    <a:lnTo>
                      <a:pt x="412214" y="318965"/>
                    </a:lnTo>
                    <a:lnTo>
                      <a:pt x="0" y="318965"/>
                    </a:lnTo>
                    <a:lnTo>
                      <a:pt x="0" y="250568"/>
                    </a:lnTo>
                    <a:cubicBezTo>
                      <a:pt x="0" y="214971"/>
                      <a:pt x="0" y="175420"/>
                      <a:pt x="0" y="131474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chemeClr val="tx1">
                      <a:alpha val="3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 b="1">
                  <a:solidFill>
                    <a:schemeClr val="tx1"/>
                  </a:solidFill>
                  <a:latin typeface="Geometr231 BT" panose="020D04020202040209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6F1C145-120C-4177-BA6D-CA9C897F1A8F}"/>
                </a:ext>
              </a:extLst>
            </p:cNvPr>
            <p:cNvSpPr txBox="1"/>
            <p:nvPr/>
          </p:nvSpPr>
          <p:spPr>
            <a:xfrm>
              <a:off x="6845575" y="1987748"/>
              <a:ext cx="3305628" cy="94293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Geometr415 Lt BT" panose="020B0502020204020303" pitchFamily="34" charset="0"/>
                </a:rPr>
                <a:t>Data Exploration and Analysis</a:t>
              </a:r>
              <a:endParaRPr lang="en-US" sz="2400" b="1" dirty="0">
                <a:solidFill>
                  <a:schemeClr val="bg1"/>
                </a:solidFill>
                <a:latin typeface="Geometr415 Lt BT" panose="020B0502020204020303" pitchFamily="34" charset="0"/>
              </a:endParaRPr>
            </a:p>
          </p:txBody>
        </p:sp>
        <p:grpSp>
          <p:nvGrpSpPr>
            <p:cNvPr id="10" name="Group 39">
              <a:extLst>
                <a:ext uri="{FF2B5EF4-FFF2-40B4-BE49-F238E27FC236}">
                  <a16:creationId xmlns="" xmlns:a16="http://schemas.microsoft.com/office/drawing/2014/main" id="{18EB8D56-E609-4916-ABB0-02D97D66DAAD}"/>
                </a:ext>
              </a:extLst>
            </p:cNvPr>
            <p:cNvGrpSpPr/>
            <p:nvPr/>
          </p:nvGrpSpPr>
          <p:grpSpPr>
            <a:xfrm>
              <a:off x="895445" y="1901283"/>
              <a:ext cx="3634108" cy="1042645"/>
              <a:chOff x="340731" y="3757014"/>
              <a:chExt cx="3891917" cy="48245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0AA8FFE8-5699-4178-9356-944CA3DF89E3}"/>
                  </a:ext>
                </a:extLst>
              </p:cNvPr>
              <p:cNvSpPr txBox="1"/>
              <p:nvPr/>
            </p:nvSpPr>
            <p:spPr>
              <a:xfrm>
                <a:off x="340731" y="3757014"/>
                <a:ext cx="647704" cy="21362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endParaRPr lang="en-US" sz="2400" b="1" dirty="0">
                  <a:latin typeface="Geometr231 BT" panose="020D04020202040209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733CBC7-D268-4752-A4E0-F6FA8C4D252B}"/>
                  </a:ext>
                </a:extLst>
              </p:cNvPr>
              <p:cNvSpPr txBox="1"/>
              <p:nvPr/>
            </p:nvSpPr>
            <p:spPr>
              <a:xfrm>
                <a:off x="745318" y="6157573"/>
                <a:ext cx="3487330" cy="24240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rIns="0" rtlCol="0" anchor="t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Geometr415 Lt BT" panose="020B0502020204020303" pitchFamily="34" charset="0"/>
                  </a:rPr>
                  <a:t>Data Cleaning</a:t>
                </a:r>
                <a:endParaRPr lang="en-US" sz="2400" b="1" dirty="0">
                  <a:solidFill>
                    <a:schemeClr val="bg1"/>
                  </a:solidFill>
                  <a:latin typeface="Geometr415 Lt BT" panose="020B05020202040203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46C78C-9259-4517-A4C4-2852B6DDA2A7}"/>
                </a:ext>
              </a:extLst>
            </p:cNvPr>
            <p:cNvSpPr txBox="1"/>
            <p:nvPr/>
          </p:nvSpPr>
          <p:spPr>
            <a:xfrm>
              <a:off x="1178784" y="4495227"/>
              <a:ext cx="2431501" cy="52385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Geometr415 Lt BT" panose="020B0502020204020303" pitchFamily="34" charset="0"/>
                </a:rPr>
                <a:t>Data Import</a:t>
              </a:r>
              <a:r>
                <a:rPr lang="en-US" sz="2400" b="1" dirty="0" smtClean="0">
                  <a:latin typeface="Geometr231 BT" panose="020D0402020204020903" pitchFamily="34" charset="0"/>
                </a:rPr>
                <a:t>.</a:t>
              </a:r>
              <a:endParaRPr lang="en-US" sz="2400" b="1" dirty="0">
                <a:latin typeface="Geometr231 BT" panose="020D04020202040209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5593" y="4408762"/>
              <a:ext cx="2856993" cy="9429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Geometr415 Lt BT" panose="020B0502020204020303" pitchFamily="34" charset="0"/>
                </a:rPr>
                <a:t>Data Visualization</a:t>
              </a:r>
              <a:endParaRPr lang="en-US" sz="2400" b="1" dirty="0">
                <a:solidFill>
                  <a:schemeClr val="bg1"/>
                </a:solidFill>
                <a:latin typeface="Geometr415 Lt BT" panose="020B0502020204020303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267200"/>
            <a:ext cx="1676401" cy="1016912"/>
            <a:chOff x="2048232" y="152188"/>
            <a:chExt cx="1307314" cy="1016912"/>
          </a:xfrm>
        </p:grpSpPr>
        <p:sp>
          <p:nvSpPr>
            <p:cNvPr id="24" name="Rectangle 23"/>
            <p:cNvSpPr/>
            <p:nvPr/>
          </p:nvSpPr>
          <p:spPr>
            <a:xfrm>
              <a:off x="2048232" y="152188"/>
              <a:ext cx="1307313" cy="10169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2048233" y="152188"/>
              <a:ext cx="1307313" cy="101691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/>
                <a:t>Using SQL server to create </a:t>
              </a:r>
              <a:r>
                <a:rPr lang="en-US" sz="1000" kern="1200" dirty="0" smtClean="0"/>
                <a:t>a database </a:t>
              </a:r>
              <a:r>
                <a:rPr lang="en-US" sz="1000" kern="1200" dirty="0" smtClean="0"/>
                <a:t>for the business and </a:t>
              </a:r>
              <a:r>
                <a:rPr lang="en-US" sz="1000" kern="1200" dirty="0" smtClean="0"/>
                <a:t>loading </a:t>
              </a:r>
              <a:r>
                <a:rPr lang="en-US" sz="1000" kern="1200" dirty="0"/>
                <a:t>dataset onto the </a:t>
              </a:r>
              <a:r>
                <a:rPr lang="en-US" sz="1000" kern="1200" dirty="0" smtClean="0"/>
                <a:t>SQL </a:t>
              </a:r>
              <a:r>
                <a:rPr lang="en-US" sz="1000" kern="1200" dirty="0"/>
                <a:t>environment for further action</a:t>
              </a:r>
              <a:endParaRPr lang="x-none" sz="10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4400" y="2438400"/>
            <a:ext cx="2362200" cy="838200"/>
            <a:chOff x="3538532" y="1565534"/>
            <a:chExt cx="1307313" cy="1016912"/>
          </a:xfrm>
        </p:grpSpPr>
        <p:sp>
          <p:nvSpPr>
            <p:cNvPr id="30" name="Rectangle 29"/>
            <p:cNvSpPr/>
            <p:nvPr/>
          </p:nvSpPr>
          <p:spPr>
            <a:xfrm>
              <a:off x="3538532" y="1565534"/>
              <a:ext cx="1307313" cy="10169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538532" y="1565534"/>
              <a:ext cx="1307313" cy="101691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Extraction of the date elements from the date columns and checking for missing </a:t>
              </a:r>
              <a:r>
                <a:rPr lang="en-US" sz="1000" kern="1200" dirty="0" smtClean="0"/>
                <a:t>values.</a:t>
              </a:r>
              <a:endParaRPr lang="x-none" sz="1000" kern="12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2438400"/>
            <a:ext cx="2209800" cy="838200"/>
            <a:chOff x="5028831" y="2978881"/>
            <a:chExt cx="1307313" cy="1016912"/>
          </a:xfrm>
        </p:grpSpPr>
        <p:sp>
          <p:nvSpPr>
            <p:cNvPr id="33" name="Rectangle 32"/>
            <p:cNvSpPr/>
            <p:nvPr/>
          </p:nvSpPr>
          <p:spPr>
            <a:xfrm>
              <a:off x="5028831" y="2978881"/>
              <a:ext cx="1307313" cy="10169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5028831" y="2978881"/>
              <a:ext cx="1307313" cy="101691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Generating and visualization of insights from the dataset</a:t>
              </a:r>
              <a:endParaRPr lang="x-none" sz="11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0" y="4572000"/>
            <a:ext cx="2133600" cy="914400"/>
            <a:chOff x="6519130" y="4392227"/>
            <a:chExt cx="1307313" cy="1016912"/>
          </a:xfrm>
        </p:grpSpPr>
        <p:sp>
          <p:nvSpPr>
            <p:cNvPr id="36" name="Rectangle 35"/>
            <p:cNvSpPr/>
            <p:nvPr/>
          </p:nvSpPr>
          <p:spPr>
            <a:xfrm>
              <a:off x="6519130" y="4392227"/>
              <a:ext cx="1307313" cy="10169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6519130" y="4392227"/>
              <a:ext cx="1307313" cy="101691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Design of a Dashboard to summarize the dataset</a:t>
              </a:r>
              <a:endParaRPr lang="x-none" sz="11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9585204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1524000" y="762000"/>
            <a:ext cx="5943600" cy="3810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Arial Rounded MT Bold" pitchFamily="34" charset="0"/>
              </a:rPr>
              <a:t>AGE AND GENDER DISTRIBUTION OF CUSTOMERS</a:t>
            </a:r>
            <a:endParaRPr lang="en-US" sz="1800" dirty="0">
              <a:latin typeface="Arial Rounded MT Bold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ll Sans MT"/>
                <a:ea typeface="+mj-ea"/>
                <a:cs typeface="+mj-cs"/>
              </a:rPr>
              <a:t>DATA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ll Sans MT"/>
                <a:ea typeface="+mj-ea"/>
                <a:cs typeface="+mj-cs"/>
              </a:rPr>
              <a:t> EXPLORATION &amp; ANALYTICS</a:t>
            </a:r>
            <a:endParaRPr lang="x-none" sz="1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5029200" y="4572000"/>
            <a:ext cx="3276600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Male customers that live in France have the highes</a:t>
            </a:r>
            <a:r>
              <a:rPr lang="en-US" sz="1800" dirty="0" smtClean="0">
                <a:latin typeface="Arial Rounded MT Bold" pitchFamily="34" charset="0"/>
              </a:rPr>
              <a:t>t </a:t>
            </a:r>
            <a:r>
              <a:rPr lang="en-US" sz="1800" dirty="0" smtClean="0">
                <a:latin typeface="Arial Rounded MT Bold" pitchFamily="34" charset="0"/>
              </a:rPr>
              <a:t>credit score</a:t>
            </a:r>
            <a:endParaRPr lang="en-US" sz="1800" dirty="0">
              <a:latin typeface="Arial Rounded MT Bold" pitchFamily="34" charset="0"/>
            </a:endParaRPr>
          </a:p>
        </p:txBody>
      </p:sp>
      <p:pic>
        <p:nvPicPr>
          <p:cNvPr id="18" name="Picture 17" descr="ESTIMATED SALARY X SURN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3733800" cy="2977636"/>
          </a:xfrm>
          <a:prstGeom prst="rect">
            <a:avLst/>
          </a:prstGeom>
        </p:spPr>
      </p:pic>
      <p:pic>
        <p:nvPicPr>
          <p:cNvPr id="19" name="Picture 18" descr="CREDIT SCORE X GEOGRAPH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676400"/>
            <a:ext cx="3429000" cy="27432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609600" y="4800600"/>
            <a:ext cx="35814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Arial Rounded MT Bold" pitchFamily="34" charset="0"/>
              </a:rPr>
              <a:t>Top Six (6) customers with the highest estimated salary</a:t>
            </a:r>
            <a:endParaRPr lang="en-US" sz="1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838200" y="762000"/>
            <a:ext cx="6858000" cy="4572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Arial Rounded MT Bold" pitchFamily="34" charset="0"/>
              </a:rPr>
              <a:t>PAYMENT METHOD AND CUSTOMER TYPE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CB6327-D3E8-4D2B-94CE-7575C4B680B7}"/>
              </a:ext>
            </a:extLst>
          </p:cNvPr>
          <p:cNvSpPr txBox="1"/>
          <p:nvPr/>
        </p:nvSpPr>
        <p:spPr>
          <a:xfrm>
            <a:off x="1031185" y="0"/>
            <a:ext cx="6853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DATA EXPLORATION &amp; ANALYTICS</a:t>
            </a:r>
            <a:endParaRPr lang="x-none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5334000" y="4343400"/>
            <a:ext cx="2819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dirty="0" smtClean="0">
                <a:latin typeface="Arial Rounded MT Bold" pitchFamily="34" charset="0"/>
              </a:rPr>
              <a:t>Male customers have the highest estimated salary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3978AC79-722D-4B0E-A258-26DD9D61B493}"/>
              </a:ext>
            </a:extLst>
          </p:cNvPr>
          <p:cNvSpPr txBox="1">
            <a:spLocks/>
          </p:cNvSpPr>
          <p:nvPr/>
        </p:nvSpPr>
        <p:spPr>
          <a:xfrm>
            <a:off x="609600" y="4572000"/>
            <a:ext cx="3962400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Top Nine (9) customers with the highest number of products purchased</a:t>
            </a:r>
            <a:endParaRPr lang="en-US" sz="2000" dirty="0">
              <a:latin typeface="Arial Rounded MT Bold" pitchFamily="34" charset="0"/>
            </a:endParaRPr>
          </a:p>
        </p:txBody>
      </p:sp>
      <p:pic>
        <p:nvPicPr>
          <p:cNvPr id="8" name="Picture 7" descr="PRODUCTS X SURN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4114800" cy="2590800"/>
          </a:xfrm>
          <a:prstGeom prst="rect">
            <a:avLst/>
          </a:prstGeom>
        </p:spPr>
      </p:pic>
      <p:pic>
        <p:nvPicPr>
          <p:cNvPr id="15" name="Picture 14" descr="ESTIMATED SALARY X GE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828800"/>
            <a:ext cx="2971800" cy="23749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322508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3070</TotalTime>
  <Words>600</Words>
  <Application>Microsoft Office PowerPoint</Application>
  <PresentationFormat>On-screen Show (4:3)</PresentationFormat>
  <Paragraphs>80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2_Office Theme</vt:lpstr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15</cp:lastModifiedBy>
  <cp:revision>64</cp:revision>
  <dcterms:created xsi:type="dcterms:W3CDTF">2021-03-23T18:32:48Z</dcterms:created>
  <dcterms:modified xsi:type="dcterms:W3CDTF">2023-03-03T19:02:41Z</dcterms:modified>
</cp:coreProperties>
</file>