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9" r:id="rId1"/>
  </p:sldMasterIdLst>
  <p:notesMasterIdLst>
    <p:notesMasterId r:id="rId21"/>
  </p:notesMasterIdLst>
  <p:sldIdLst>
    <p:sldId id="256" r:id="rId2"/>
    <p:sldId id="257" r:id="rId3"/>
    <p:sldId id="272" r:id="rId4"/>
    <p:sldId id="269" r:id="rId5"/>
    <p:sldId id="273" r:id="rId6"/>
    <p:sldId id="259" r:id="rId7"/>
    <p:sldId id="274" r:id="rId8"/>
    <p:sldId id="270" r:id="rId9"/>
    <p:sldId id="261" r:id="rId10"/>
    <p:sldId id="262" r:id="rId11"/>
    <p:sldId id="263" r:id="rId12"/>
    <p:sldId id="271" r:id="rId13"/>
    <p:sldId id="264" r:id="rId14"/>
    <p:sldId id="265" r:id="rId15"/>
    <p:sldId id="275" r:id="rId16"/>
    <p:sldId id="276" r:id="rId17"/>
    <p:sldId id="266" r:id="rId18"/>
    <p:sldId id="267" r:id="rId19"/>
    <p:sldId id="268" r:id="rId20"/>
  </p:sldIdLst>
  <p:sldSz cx="12192000" cy="6858000"/>
  <p:notesSz cx="6858000" cy="9144000"/>
  <p:embeddedFontLst>
    <p:embeddedFont>
      <p:font typeface="Anton" pitchFamily="2" charset="0"/>
      <p:regular r:id="rId22"/>
    </p:embeddedFon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DM Sans" pitchFamily="2" charset="0"/>
      <p:regular r:id="rId31"/>
      <p:bold r:id="rId32"/>
      <p:italic r:id="rId33"/>
      <p:boldItalic r:id="rId34"/>
    </p:embeddedFont>
    <p:embeddedFont>
      <p:font typeface="Helvetica Neue Light"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Trebuchet MS" panose="020B0603020202020204" pitchFamily="34" charset="0"/>
      <p:regular r:id="rId43"/>
      <p:bold r:id="rId44"/>
      <p:italic r:id="rId45"/>
      <p:boldItalic r:id="rId46"/>
    </p:embeddedFont>
    <p:embeddedFont>
      <p:font typeface="Wingdings 3" panose="05040102010807070707" pitchFamily="18" charset="2"/>
      <p:regular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4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9199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3931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1309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2469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Contexto: Contexto del </a:t>
            </a:r>
            <a:r>
              <a:rPr lang="en-US" dirty="0" err="1"/>
              <a:t>proyecto</a:t>
            </a:r>
            <a:r>
              <a:rPr lang="en-US" dirty="0"/>
              <a:t> (</a:t>
            </a:r>
            <a:r>
              <a:rPr lang="en-US" dirty="0" err="1"/>
              <a:t>I.e</a:t>
            </a:r>
            <a:r>
              <a:rPr lang="en-US" dirty="0"/>
              <a:t> </a:t>
            </a:r>
            <a:r>
              <a:rPr lang="en-US" dirty="0" err="1"/>
              <a:t>motivación</a:t>
            </a:r>
            <a:r>
              <a:rPr lang="en-US" dirty="0"/>
              <a:t>, </a:t>
            </a:r>
            <a:r>
              <a:rPr lang="en-US" dirty="0" err="1"/>
              <a:t>situación</a:t>
            </a:r>
            <a:r>
              <a:rPr lang="en-US" dirty="0"/>
              <a:t> general del </a:t>
            </a:r>
            <a:r>
              <a:rPr lang="en-US" dirty="0" err="1"/>
              <a:t>problema</a:t>
            </a:r>
            <a:r>
              <a:rPr lang="en-US" dirty="0"/>
              <a:t>, etc.)</a:t>
            </a:r>
            <a:endParaRPr dirty="0"/>
          </a:p>
          <a:p>
            <a:pPr marL="0" lvl="0" indent="0" algn="l" rtl="0">
              <a:spcBef>
                <a:spcPts val="0"/>
              </a:spcBef>
              <a:spcAft>
                <a:spcPts val="0"/>
              </a:spcAft>
              <a:buNone/>
            </a:pPr>
            <a:r>
              <a:rPr lang="en-US" dirty="0"/>
              <a:t>Audiencia: </a:t>
            </a:r>
            <a:r>
              <a:rPr lang="en-US" dirty="0" err="1"/>
              <a:t>esto</a:t>
            </a:r>
            <a:r>
              <a:rPr lang="en-US" dirty="0"/>
              <a:t> es para que los </a:t>
            </a:r>
            <a:r>
              <a:rPr lang="en-US" dirty="0" err="1"/>
              <a:t>lectores</a:t>
            </a:r>
            <a:r>
              <a:rPr lang="en-US" dirty="0"/>
              <a:t> </a:t>
            </a:r>
            <a:r>
              <a:rPr lang="en-US" dirty="0" err="1"/>
              <a:t>sepan</a:t>
            </a:r>
            <a:r>
              <a:rPr lang="en-US" dirty="0"/>
              <a:t> de </a:t>
            </a:r>
            <a:r>
              <a:rPr lang="en-US" dirty="0" err="1"/>
              <a:t>primera</a:t>
            </a:r>
            <a:r>
              <a:rPr lang="en-US" dirty="0"/>
              <a:t> mano </a:t>
            </a:r>
            <a:r>
              <a:rPr lang="en-US" dirty="0" err="1"/>
              <a:t>si</a:t>
            </a:r>
            <a:r>
              <a:rPr lang="en-US" dirty="0"/>
              <a:t> </a:t>
            </a:r>
            <a:r>
              <a:rPr lang="en-US" dirty="0" err="1"/>
              <a:t>este</a:t>
            </a:r>
            <a:r>
              <a:rPr lang="en-US" dirty="0"/>
              <a:t> es un </a:t>
            </a:r>
            <a:r>
              <a:rPr lang="en-US" dirty="0" err="1"/>
              <a:t>proyecto</a:t>
            </a:r>
            <a:r>
              <a:rPr lang="en-US" dirty="0"/>
              <a:t> que </a:t>
            </a:r>
            <a:r>
              <a:rPr lang="en-US" dirty="0" err="1"/>
              <a:t>puede</a:t>
            </a:r>
            <a:r>
              <a:rPr lang="en-US" dirty="0"/>
              <a:t> </a:t>
            </a:r>
            <a:r>
              <a:rPr lang="en-US" dirty="0" err="1"/>
              <a:t>beneficiarles</a:t>
            </a:r>
            <a:r>
              <a:rPr lang="en-US" dirty="0"/>
              <a:t>.</a:t>
            </a:r>
            <a:endParaRPr dirty="0"/>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3777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9555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8567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3122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1937249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6065570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64246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268820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12318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5780159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0058928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5350555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933158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95886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4945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203636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7561603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0881515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924834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AR"/>
          </a:p>
        </p:txBody>
      </p:sp>
      <p:sp>
        <p:nvSpPr>
          <p:cNvPr id="4" name="Footer Placeholder 3"/>
          <p:cNvSpPr>
            <a:spLocks noGrp="1"/>
          </p:cNvSpPr>
          <p:nvPr>
            <p:ph type="ftr" sz="quarter" idx="11"/>
          </p:nvPr>
        </p:nvSpPr>
        <p:spPr/>
        <p:txBody>
          <a:bodyPr/>
          <a:lstStyle/>
          <a:p>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1281692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AR"/>
          </a:p>
        </p:txBody>
      </p:sp>
      <p:sp>
        <p:nvSpPr>
          <p:cNvPr id="3" name="Footer Placeholder 2"/>
          <p:cNvSpPr>
            <a:spLocks noGrp="1"/>
          </p:cNvSpPr>
          <p:nvPr>
            <p:ph type="ftr" sz="quarter" idx="11"/>
          </p:nvPr>
        </p:nvSpPr>
        <p:spPr/>
        <p:txBody>
          <a:bodyPr/>
          <a:lstStyle/>
          <a:p>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55188875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0388241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2126790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82151961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374746"/>
            <a:ext cx="10857900" cy="1822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a:solidFill>
                  <a:srgbClr val="0070C0"/>
                </a:solidFill>
                <a:latin typeface="Trebuchet MS" panose="020B0603020202020204" pitchFamily="34" charset="0"/>
                <a:ea typeface="Anton"/>
                <a:cs typeface="Anton"/>
                <a:sym typeface="Anton"/>
              </a:rPr>
              <a:t>Accidentes de </a:t>
            </a:r>
            <a:r>
              <a:rPr lang="es-AR" sz="6000" dirty="0">
                <a:solidFill>
                  <a:srgbClr val="0070C0"/>
                </a:solidFill>
                <a:latin typeface="Trebuchet MS" panose="020B0603020202020204" pitchFamily="34" charset="0"/>
                <a:ea typeface="Anton"/>
                <a:cs typeface="Anton"/>
                <a:sym typeface="Anton"/>
              </a:rPr>
              <a:t>Tráfico</a:t>
            </a:r>
            <a:r>
              <a:rPr lang="en-US" sz="6000" dirty="0">
                <a:solidFill>
                  <a:srgbClr val="0070C0"/>
                </a:solidFill>
                <a:latin typeface="Trebuchet MS" panose="020B0603020202020204" pitchFamily="34" charset="0"/>
                <a:ea typeface="Anton"/>
                <a:cs typeface="Anton"/>
                <a:sym typeface="Anton"/>
              </a:rPr>
              <a:t> de EEUU</a:t>
            </a:r>
          </a:p>
          <a:p>
            <a:pPr marL="0" marR="0" lvl="0" indent="0" algn="ctr" rtl="0">
              <a:lnSpc>
                <a:spcPct val="80000"/>
              </a:lnSpc>
              <a:spcBef>
                <a:spcPts val="0"/>
              </a:spcBef>
              <a:spcAft>
                <a:spcPts val="0"/>
              </a:spcAft>
              <a:buClr>
                <a:srgbClr val="000000"/>
              </a:buClr>
              <a:buSzPts val="6000"/>
              <a:buFont typeface="Arial"/>
              <a:buNone/>
            </a:pPr>
            <a:r>
              <a:rPr lang="en-US" sz="3000" dirty="0">
                <a:latin typeface="Trebuchet MS" panose="020B0603020202020204" pitchFamily="34" charset="0"/>
                <a:ea typeface="Helvetica Neue Light"/>
                <a:cs typeface="Helvetica Neue Light"/>
                <a:sym typeface="Helvetica Neue Light"/>
              </a:rPr>
              <a:t>(2016-2021)</a:t>
            </a:r>
          </a:p>
          <a:p>
            <a:pPr marL="0" marR="0" lvl="0" indent="0" algn="ctr" rtl="0">
              <a:lnSpc>
                <a:spcPct val="80000"/>
              </a:lnSpc>
              <a:spcBef>
                <a:spcPts val="0"/>
              </a:spcBef>
              <a:spcAft>
                <a:spcPts val="0"/>
              </a:spcAft>
              <a:buClr>
                <a:srgbClr val="000000"/>
              </a:buClr>
              <a:buSzPts val="2900"/>
              <a:buFont typeface="Arial"/>
              <a:buNone/>
            </a:pPr>
            <a:endParaRPr lang="en-US" sz="2900" dirty="0">
              <a:latin typeface="Trebuchet MS" panose="020B0603020202020204" pitchFamily="34" charset="0"/>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400" b="1" i="0" u="none" strike="noStrike" cap="none" dirty="0">
                <a:solidFill>
                  <a:srgbClr val="000000"/>
                </a:solidFill>
                <a:latin typeface="Trebuchet MS" panose="020B0603020202020204" pitchFamily="34" charset="0"/>
                <a:ea typeface="Helvetica Neue Light"/>
                <a:cs typeface="Helvetica Neue Light"/>
                <a:sym typeface="Helvetica Neue Light"/>
              </a:rPr>
              <a:t>AUTOR: Eduardo Ettlin</a:t>
            </a:r>
            <a:endParaRPr lang="en-US" sz="2400" b="1" dirty="0">
              <a:latin typeface="Trebuchet MS" panose="020B0603020202020204" pitchFamily="34" charset="0"/>
              <a:ea typeface="Helvetica Neue Light"/>
              <a:cs typeface="Helvetica Neue Light"/>
              <a:sym typeface="Helvetica Neue Light"/>
            </a:endParaRPr>
          </a:p>
        </p:txBody>
      </p:sp>
      <p:pic>
        <p:nvPicPr>
          <p:cNvPr id="3" name="Imagen 2" descr="Mapa&#10;&#10;Descripción generada automáticamente">
            <a:extLst>
              <a:ext uri="{FF2B5EF4-FFF2-40B4-BE49-F238E27FC236}">
                <a16:creationId xmlns:a16="http://schemas.microsoft.com/office/drawing/2014/main" id="{E63FB2D6-A3DE-E5B4-8331-EAD1240012AE}"/>
              </a:ext>
            </a:extLst>
          </p:cNvPr>
          <p:cNvPicPr>
            <a:picLocks noChangeAspect="1"/>
          </p:cNvPicPr>
          <p:nvPr/>
        </p:nvPicPr>
        <p:blipFill>
          <a:blip r:embed="rId3"/>
          <a:stretch>
            <a:fillRect/>
          </a:stretch>
        </p:blipFill>
        <p:spPr>
          <a:xfrm>
            <a:off x="3309029" y="4197246"/>
            <a:ext cx="4670735" cy="2660754"/>
          </a:xfrm>
          <a:prstGeom prst="rect">
            <a:avLst/>
          </a:prstGeom>
        </p:spPr>
      </p:pic>
      <p:pic>
        <p:nvPicPr>
          <p:cNvPr id="5" name="Imagen 4" descr="Un dibujo con letras&#10;&#10;Descripción generada automáticamente con confianza media">
            <a:extLst>
              <a:ext uri="{FF2B5EF4-FFF2-40B4-BE49-F238E27FC236}">
                <a16:creationId xmlns:a16="http://schemas.microsoft.com/office/drawing/2014/main" id="{C336D5BD-D522-69E1-C414-E4888FF445E7}"/>
              </a:ext>
            </a:extLst>
          </p:cNvPr>
          <p:cNvPicPr>
            <a:picLocks noChangeAspect="1"/>
          </p:cNvPicPr>
          <p:nvPr/>
        </p:nvPicPr>
        <p:blipFill>
          <a:blip r:embed="rId4"/>
          <a:stretch>
            <a:fillRect/>
          </a:stretch>
        </p:blipFill>
        <p:spPr>
          <a:xfrm>
            <a:off x="1809532" y="224852"/>
            <a:ext cx="8128000" cy="171450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1087050" y="346101"/>
            <a:ext cx="10017900" cy="357021"/>
          </a:xfrm>
          <a:prstGeom prst="rect">
            <a:avLst/>
          </a:prstGeom>
          <a:noFill/>
          <a:ln>
            <a:noFill/>
          </a:ln>
        </p:spPr>
        <p:txBody>
          <a:bodyPr spcFirstLastPara="1" wrap="square" lIns="0" tIns="0" rIns="0" bIns="0" anchor="t" anchorCtr="0">
            <a:spAutoFit/>
          </a:bodyPr>
          <a:lstStyle/>
          <a:p>
            <a:pPr>
              <a:lnSpc>
                <a:spcPct val="80000"/>
              </a:lnSpc>
              <a:buSzPts val="2800"/>
            </a:pPr>
            <a:r>
              <a:rPr lang="es-ES" sz="2800" b="1" i="0" dirty="0">
                <a:solidFill>
                  <a:srgbClr val="212121"/>
                </a:solidFill>
                <a:effectLst/>
                <a:latin typeface="Roboto" panose="02000000000000000000" pitchFamily="2" charset="0"/>
              </a:rPr>
              <a:t>Relación entre la Hora, Cantidad y Gravedad de Accidentes</a:t>
            </a:r>
            <a:endParaRPr lang="es-ES" sz="2800" b="0" i="0" dirty="0">
              <a:solidFill>
                <a:srgbClr val="212121"/>
              </a:solidFill>
              <a:effectLst/>
              <a:latin typeface="Roboto" panose="02000000000000000000" pitchFamily="2" charset="0"/>
            </a:endParaRPr>
          </a:p>
          <a:p>
            <a:pPr marL="0" marR="0" lvl="0" indent="0" algn="l" rtl="0">
              <a:lnSpc>
                <a:spcPct val="80000"/>
              </a:lnSpc>
              <a:spcBef>
                <a:spcPts val="0"/>
              </a:spcBef>
              <a:spcAft>
                <a:spcPts val="0"/>
              </a:spcAft>
              <a:buClr>
                <a:srgbClr val="000000"/>
              </a:buClr>
              <a:buSzPts val="2800"/>
              <a:buFont typeface="Arial"/>
              <a:buNone/>
            </a:pPr>
            <a:endParaRPr sz="100" b="1" i="0" u="none" strike="noStrike" cap="none" dirty="0">
              <a:solidFill>
                <a:srgbClr val="888888"/>
              </a:solidFill>
              <a:latin typeface="Trebuchet MS" panose="020B0603020202020204" pitchFamily="34" charset="0"/>
              <a:ea typeface="Helvetica Neue"/>
              <a:cs typeface="Helvetica Neue"/>
              <a:sym typeface="Helvetica Neue"/>
            </a:endParaRPr>
          </a:p>
        </p:txBody>
      </p:sp>
      <p:sp>
        <p:nvSpPr>
          <p:cNvPr id="204" name="Google Shape;204;p31"/>
          <p:cNvSpPr/>
          <p:nvPr/>
        </p:nvSpPr>
        <p:spPr>
          <a:xfrm>
            <a:off x="471475" y="1215476"/>
            <a:ext cx="3658800" cy="5130600"/>
          </a:xfrm>
          <a:prstGeom prst="rect">
            <a:avLst/>
          </a:prstGeom>
          <a:noFill/>
          <a:ln>
            <a:noFill/>
          </a:ln>
        </p:spPr>
        <p:txBody>
          <a:bodyPr spcFirstLastPara="1" wrap="square" lIns="91425" tIns="45700" rIns="91425" bIns="45700" anchor="t" anchorCtr="0">
            <a:noAutofit/>
          </a:bodyPr>
          <a:lstStyle/>
          <a:p>
            <a:pPr algn="l"/>
            <a:r>
              <a:rPr lang="es-ES" b="0" i="0" dirty="0">
                <a:solidFill>
                  <a:srgbClr val="212121"/>
                </a:solidFill>
                <a:effectLst/>
                <a:latin typeface="Roboto" panose="02000000000000000000" pitchFamily="2" charset="0"/>
              </a:rPr>
              <a:t>Las fechas representan la variable tiempo, que no es trivial de representar en mi conjunto de datos.</a:t>
            </a:r>
          </a:p>
          <a:p>
            <a:pPr algn="l"/>
            <a:endParaRPr lang="es-ES" b="0" i="0" dirty="0">
              <a:solidFill>
                <a:srgbClr val="212121"/>
              </a:solidFill>
              <a:effectLst/>
              <a:latin typeface="Roboto" panose="02000000000000000000" pitchFamily="2" charset="0"/>
            </a:endParaRPr>
          </a:p>
          <a:p>
            <a:pPr algn="l"/>
            <a:r>
              <a:rPr lang="es-ES" b="0" i="0" dirty="0">
                <a:solidFill>
                  <a:srgbClr val="212121"/>
                </a:solidFill>
                <a:effectLst/>
                <a:latin typeface="Roboto" panose="02000000000000000000" pitchFamily="2" charset="0"/>
              </a:rPr>
              <a:t>¿Cómo afecta el tiempo al fenómeno que quiero estudiar?</a:t>
            </a:r>
          </a:p>
          <a:p>
            <a:pPr algn="l"/>
            <a:r>
              <a:rPr lang="es-ES" b="0" i="0" dirty="0">
                <a:solidFill>
                  <a:srgbClr val="212121"/>
                </a:solidFill>
                <a:effectLst/>
                <a:latin typeface="Roboto" panose="02000000000000000000" pitchFamily="2" charset="0"/>
              </a:rPr>
              <a:t> ¿Es importante de manera absoluta o de manera relativa? </a:t>
            </a:r>
          </a:p>
          <a:p>
            <a:pPr algn="l"/>
            <a:r>
              <a:rPr lang="es-ES" b="0" i="0" dirty="0">
                <a:solidFill>
                  <a:srgbClr val="212121"/>
                </a:solidFill>
                <a:effectLst/>
                <a:latin typeface="Roboto" panose="02000000000000000000" pitchFamily="2" charset="0"/>
              </a:rPr>
              <a:t>¿Con qué nivel de precisión (o con qué escala) es relevante? </a:t>
            </a:r>
          </a:p>
          <a:p>
            <a:pPr algn="l"/>
            <a:r>
              <a:rPr lang="es-ES" b="0" i="0" dirty="0">
                <a:solidFill>
                  <a:srgbClr val="212121"/>
                </a:solidFill>
                <a:effectLst/>
                <a:latin typeface="Roboto" panose="02000000000000000000" pitchFamily="2" charset="0"/>
              </a:rPr>
              <a:t>¿Años, días, minutos?</a:t>
            </a:r>
          </a:p>
          <a:p>
            <a:pPr algn="l"/>
            <a:r>
              <a:rPr lang="es-ES" b="0" i="0" dirty="0">
                <a:solidFill>
                  <a:srgbClr val="212121"/>
                </a:solidFill>
                <a:effectLst/>
                <a:latin typeface="Roboto" panose="02000000000000000000" pitchFamily="2" charset="0"/>
              </a:rPr>
              <a:t>Además de estas preguntas conceptuales, tenemos que tener en cuenta con qué tipo de datos (de Python) están representadas estas fechas.</a:t>
            </a:r>
          </a:p>
          <a:p>
            <a:pPr algn="l"/>
            <a:endParaRPr lang="es-ES" b="0" i="0" dirty="0">
              <a:solidFill>
                <a:srgbClr val="212121"/>
              </a:solidFill>
              <a:effectLst/>
              <a:latin typeface="Roboto" panose="02000000000000000000" pitchFamily="2" charset="0"/>
            </a:endParaRPr>
          </a:p>
          <a:p>
            <a:pPr algn="l"/>
            <a:r>
              <a:rPr lang="es-ES" b="0" i="0" dirty="0">
                <a:solidFill>
                  <a:srgbClr val="212121"/>
                </a:solidFill>
                <a:effectLst/>
                <a:latin typeface="Roboto" panose="02000000000000000000" pitchFamily="2" charset="0"/>
              </a:rPr>
              <a:t>Podemos observar en la representación que el horario en donde hay mayor cantidad de accidentes de tráfico es entre las 15:00 y 17:00 hs.</a:t>
            </a: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p:cNvSpPr txBox="1"/>
          <p:nvPr/>
        </p:nvSpPr>
        <p:spPr>
          <a:xfrm>
            <a:off x="6782711" y="6130632"/>
            <a:ext cx="3468900" cy="215444"/>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dirty="0">
                <a:latin typeface="Trebuchet MS" panose="020B0603020202020204" pitchFamily="34" charset="0"/>
              </a:rPr>
              <a:t>Accidentes y Gravedad, por hora</a:t>
            </a:r>
            <a:endParaRPr dirty="0">
              <a:latin typeface="Trebuchet MS" panose="020B0603020202020204" pitchFamily="34" charset="0"/>
            </a:endParaRPr>
          </a:p>
        </p:txBody>
      </p:sp>
      <p:pic>
        <p:nvPicPr>
          <p:cNvPr id="3" name="Imagen 2">
            <a:extLst>
              <a:ext uri="{FF2B5EF4-FFF2-40B4-BE49-F238E27FC236}">
                <a16:creationId xmlns:a16="http://schemas.microsoft.com/office/drawing/2014/main" id="{61B352C3-BD60-A75D-0BF9-3B00B8DD19F5}"/>
              </a:ext>
            </a:extLst>
          </p:cNvPr>
          <p:cNvPicPr>
            <a:picLocks noChangeAspect="1"/>
          </p:cNvPicPr>
          <p:nvPr/>
        </p:nvPicPr>
        <p:blipFill>
          <a:blip r:embed="rId3"/>
          <a:stretch>
            <a:fillRect/>
          </a:stretch>
        </p:blipFill>
        <p:spPr>
          <a:xfrm>
            <a:off x="4708016" y="1215476"/>
            <a:ext cx="6688392" cy="4674524"/>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Trebuchet MS" panose="020B0603020202020204" pitchFamily="34" charset="0"/>
                <a:sym typeface="Arial"/>
              </a:rPr>
              <a:t>11</a:t>
            </a:fld>
            <a:endParaRPr sz="1050" b="0" i="0" u="none" strike="noStrike" cap="none">
              <a:solidFill>
                <a:srgbClr val="000000"/>
              </a:solidFill>
              <a:latin typeface="Trebuchet MS" panose="020B0603020202020204" pitchFamily="34" charset="0"/>
              <a:sym typeface="Arial"/>
            </a:endParaRPr>
          </a:p>
        </p:txBody>
      </p:sp>
      <p:sp>
        <p:nvSpPr>
          <p:cNvPr id="217" name="Google Shape;217;p32"/>
          <p:cNvSpPr txBox="1"/>
          <p:nvPr/>
        </p:nvSpPr>
        <p:spPr>
          <a:xfrm>
            <a:off x="480873" y="506701"/>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dirty="0">
                <a:latin typeface="Trebuchet MS" panose="020B0603020202020204" pitchFamily="34" charset="0"/>
              </a:rPr>
              <a:t>FRECUENCIA DE</a:t>
            </a:r>
            <a:endParaRPr dirty="0">
              <a:latin typeface="Trebuchet MS" panose="020B0603020202020204" pitchFamily="34" charset="0"/>
            </a:endParaRPr>
          </a:p>
          <a:p>
            <a:pPr marL="0" marR="0" lvl="0" indent="0" algn="l" rtl="0">
              <a:lnSpc>
                <a:spcPct val="80000"/>
              </a:lnSpc>
              <a:spcBef>
                <a:spcPts val="0"/>
              </a:spcBef>
              <a:spcAft>
                <a:spcPts val="0"/>
              </a:spcAft>
              <a:buClr>
                <a:srgbClr val="000000"/>
              </a:buClr>
              <a:buSzPts val="2800"/>
              <a:buFont typeface="Arial"/>
              <a:buNone/>
            </a:pPr>
            <a:r>
              <a:rPr lang="en-US" sz="2800" b="1" dirty="0">
                <a:latin typeface="Trebuchet MS" panose="020B0603020202020204" pitchFamily="34" charset="0"/>
              </a:rPr>
              <a:t>Accidentes</a:t>
            </a:r>
            <a:endParaRPr dirty="0">
              <a:latin typeface="Trebuchet MS" panose="020B0603020202020204" pitchFamily="34" charset="0"/>
            </a:endParaRPr>
          </a:p>
        </p:txBody>
      </p:sp>
      <p:sp>
        <p:nvSpPr>
          <p:cNvPr id="218" name="Google Shape;218;p32"/>
          <p:cNvSpPr/>
          <p:nvPr/>
        </p:nvSpPr>
        <p:spPr>
          <a:xfrm>
            <a:off x="3402250" y="440725"/>
            <a:ext cx="8387700" cy="1716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Trebuchet MS" panose="020B0603020202020204" pitchFamily="34" charset="0"/>
                <a:ea typeface="DM Sans"/>
                <a:cs typeface="DM Sans"/>
                <a:sym typeface="DM Sans"/>
              </a:rPr>
              <a:t>¿Con qué frecuencia se producen los accidentes en </a:t>
            </a:r>
            <a:r>
              <a:rPr lang="es-ES" sz="2000" b="1" dirty="0">
                <a:solidFill>
                  <a:schemeClr val="dk1"/>
                </a:solidFill>
                <a:latin typeface="Trebuchet MS" panose="020B0603020202020204" pitchFamily="34" charset="0"/>
                <a:ea typeface="DM Sans"/>
                <a:cs typeface="DM Sans"/>
                <a:sym typeface="DM Sans"/>
              </a:rPr>
              <a:t>el</a:t>
            </a:r>
            <a:r>
              <a:rPr lang="en-US" sz="2000" b="1" dirty="0">
                <a:solidFill>
                  <a:schemeClr val="dk1"/>
                </a:solidFill>
                <a:latin typeface="Trebuchet MS" panose="020B0603020202020204" pitchFamily="34" charset="0"/>
                <a:ea typeface="DM Sans"/>
                <a:cs typeface="DM Sans"/>
                <a:sym typeface="DM Sans"/>
              </a:rPr>
              <a:t> rango de  tempo?</a:t>
            </a:r>
          </a:p>
          <a:p>
            <a:pPr marL="0" marR="0" lvl="0" indent="0" algn="l" rtl="0">
              <a:spcBef>
                <a:spcPts val="0"/>
              </a:spcBef>
              <a:spcAft>
                <a:spcPts val="0"/>
              </a:spcAft>
              <a:buNone/>
            </a:pPr>
            <a:endParaRPr lang="en-US" sz="2000" b="1"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ES" dirty="0">
                <a:latin typeface="Trebuchet MS" panose="020B0603020202020204" pitchFamily="34" charset="0"/>
                <a:ea typeface="DM Sans"/>
                <a:cs typeface="DM Sans"/>
                <a:sym typeface="DM Sans"/>
              </a:rPr>
              <a:t>Se puede observar que desde que se comenzó a recabar la información de los accidentes que han sucedido han tenido su pico entre el período 2019-04 al 2019-06, luego presenta una baja sustancial de los mismos.</a:t>
            </a:r>
            <a:endParaRPr dirty="0">
              <a:latin typeface="Trebuchet MS" panose="020B0603020202020204" pitchFamily="34" charset="0"/>
              <a:ea typeface="DM Sans"/>
              <a:cs typeface="DM Sans"/>
              <a:sym typeface="DM Sans"/>
            </a:endParaRPr>
          </a:p>
          <a:p>
            <a:pPr marL="0" marR="0" lvl="0" indent="0" algn="l" rtl="0">
              <a:spcBef>
                <a:spcPts val="0"/>
              </a:spcBef>
              <a:spcAft>
                <a:spcPts val="0"/>
              </a:spcAft>
              <a:buNone/>
            </a:pPr>
            <a:endParaRPr lang="es-ES" dirty="0">
              <a:solidFill>
                <a:schemeClr val="dk1"/>
              </a:solidFill>
              <a:latin typeface="Trebuchet MS" panose="020B0603020202020204" pitchFamily="34" charset="0"/>
              <a:ea typeface="DM Sans"/>
              <a:cs typeface="DM Sans"/>
              <a:sym typeface="DM Sans"/>
            </a:endParaRPr>
          </a:p>
        </p:txBody>
      </p:sp>
      <p:sp>
        <p:nvSpPr>
          <p:cNvPr id="225" name="Google Shape;225;p32"/>
          <p:cNvSpPr txBox="1"/>
          <p:nvPr/>
        </p:nvSpPr>
        <p:spPr>
          <a:xfrm>
            <a:off x="4127200" y="3374879"/>
            <a:ext cx="3468900" cy="230832"/>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1" dirty="0">
                <a:solidFill>
                  <a:schemeClr val="dk1"/>
                </a:solidFill>
                <a:latin typeface="Trebuchet MS" panose="020B0603020202020204" pitchFamily="34" charset="0"/>
              </a:rPr>
              <a:t>Línea de Tiempo (2016 – 2021)</a:t>
            </a:r>
            <a:endParaRPr sz="1500" b="1" dirty="0">
              <a:solidFill>
                <a:schemeClr val="dk1"/>
              </a:solidFill>
              <a:latin typeface="Trebuchet MS" panose="020B0603020202020204" pitchFamily="34" charset="0"/>
            </a:endParaRPr>
          </a:p>
        </p:txBody>
      </p:sp>
      <p:pic>
        <p:nvPicPr>
          <p:cNvPr id="5" name="Imagen 4">
            <a:extLst>
              <a:ext uri="{FF2B5EF4-FFF2-40B4-BE49-F238E27FC236}">
                <a16:creationId xmlns:a16="http://schemas.microsoft.com/office/drawing/2014/main" id="{E42C8AB0-4A16-A1E7-6242-447748021147}"/>
              </a:ext>
            </a:extLst>
          </p:cNvPr>
          <p:cNvPicPr>
            <a:picLocks noChangeAspect="1"/>
          </p:cNvPicPr>
          <p:nvPr/>
        </p:nvPicPr>
        <p:blipFill>
          <a:blip r:embed="rId3"/>
          <a:stretch>
            <a:fillRect/>
          </a:stretch>
        </p:blipFill>
        <p:spPr>
          <a:xfrm>
            <a:off x="137974" y="3707445"/>
            <a:ext cx="11711127" cy="275795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b="0" i="0" u="none" strike="noStrike" cap="none" smtClean="0">
                <a:solidFill>
                  <a:srgbClr val="000000"/>
                </a:solidFill>
                <a:latin typeface="Trebuchet MS" panose="020B0603020202020204" pitchFamily="34" charset="0"/>
                <a:sym typeface="Arial"/>
              </a:rPr>
              <a:t>12</a:t>
            </a:fld>
            <a:endParaRPr lang="es-AR" sz="1050" b="0" i="0" u="none" strike="noStrike" cap="none" dirty="0">
              <a:solidFill>
                <a:srgbClr val="000000"/>
              </a:solidFill>
              <a:latin typeface="Trebuchet MS" panose="020B0603020202020204" pitchFamily="34" charset="0"/>
              <a:sym typeface="Arial"/>
            </a:endParaRPr>
          </a:p>
        </p:txBody>
      </p:sp>
      <p:sp>
        <p:nvSpPr>
          <p:cNvPr id="217" name="Google Shape;217;p32"/>
          <p:cNvSpPr txBox="1"/>
          <p:nvPr/>
        </p:nvSpPr>
        <p:spPr>
          <a:xfrm>
            <a:off x="480873" y="506701"/>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latin typeface="Trebuchet MS" panose="020B0603020202020204" pitchFamily="34" charset="0"/>
              </a:rPr>
              <a:t>FRECUENCIA DE</a:t>
            </a:r>
            <a:endParaRPr lang="es-AR" dirty="0">
              <a:latin typeface="Trebuchet MS" panose="020B0603020202020204" pitchFamily="34" charset="0"/>
            </a:endParaRPr>
          </a:p>
          <a:p>
            <a:pPr marL="0" marR="0" lvl="0" indent="0" algn="l" rtl="0">
              <a:lnSpc>
                <a:spcPct val="80000"/>
              </a:lnSpc>
              <a:spcBef>
                <a:spcPts val="0"/>
              </a:spcBef>
              <a:spcAft>
                <a:spcPts val="0"/>
              </a:spcAft>
              <a:buClr>
                <a:srgbClr val="000000"/>
              </a:buClr>
              <a:buSzPts val="2800"/>
              <a:buFont typeface="Arial"/>
              <a:buNone/>
            </a:pPr>
            <a:r>
              <a:rPr lang="es-AR" sz="2800" b="1" dirty="0">
                <a:latin typeface="Trebuchet MS" panose="020B0603020202020204" pitchFamily="34" charset="0"/>
              </a:rPr>
              <a:t>Accidentes</a:t>
            </a:r>
            <a:endParaRPr lang="es-AR" dirty="0">
              <a:latin typeface="Trebuchet MS" panose="020B0603020202020204" pitchFamily="34" charset="0"/>
            </a:endParaRPr>
          </a:p>
        </p:txBody>
      </p:sp>
      <p:sp>
        <p:nvSpPr>
          <p:cNvPr id="218" name="Google Shape;218;p32"/>
          <p:cNvSpPr/>
          <p:nvPr/>
        </p:nvSpPr>
        <p:spPr>
          <a:xfrm>
            <a:off x="3402250" y="440725"/>
            <a:ext cx="8387700" cy="1716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¿Dispersión de accidentes en los días de la semana?</a:t>
            </a:r>
          </a:p>
          <a:p>
            <a:pPr marL="0" marR="0" lvl="0" indent="0" algn="l" rtl="0">
              <a:spcBef>
                <a:spcPts val="0"/>
              </a:spcBef>
              <a:spcAft>
                <a:spcPts val="0"/>
              </a:spcAft>
              <a:buNone/>
            </a:pPr>
            <a:endParaRPr lang="es-AR" sz="2000" b="1"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AR" dirty="0">
                <a:latin typeface="Trebuchet MS" panose="020B0603020202020204" pitchFamily="34" charset="0"/>
                <a:ea typeface="DM Sans"/>
                <a:cs typeface="DM Sans"/>
                <a:sym typeface="DM Sans"/>
              </a:rPr>
              <a:t>Evidenciamos que los días con más accidentes son Lunes y Domingo.</a:t>
            </a:r>
            <a:endParaRPr lang="es-AR" dirty="0">
              <a:solidFill>
                <a:schemeClr val="dk1"/>
              </a:solidFill>
              <a:latin typeface="Trebuchet MS" panose="020B0603020202020204" pitchFamily="34" charset="0"/>
              <a:ea typeface="DM Sans"/>
              <a:cs typeface="DM Sans"/>
              <a:sym typeface="DM Sans"/>
            </a:endParaRPr>
          </a:p>
        </p:txBody>
      </p:sp>
      <p:pic>
        <p:nvPicPr>
          <p:cNvPr id="3" name="Imagen 2" descr="Gráfico, Gráfico de líneas&#10;&#10;Descripción generada automáticamente">
            <a:extLst>
              <a:ext uri="{FF2B5EF4-FFF2-40B4-BE49-F238E27FC236}">
                <a16:creationId xmlns:a16="http://schemas.microsoft.com/office/drawing/2014/main" id="{1EDAB2B4-8A14-A694-A163-2C3DC97E1882}"/>
              </a:ext>
            </a:extLst>
          </p:cNvPr>
          <p:cNvPicPr>
            <a:picLocks noChangeAspect="1"/>
          </p:cNvPicPr>
          <p:nvPr/>
        </p:nvPicPr>
        <p:blipFill rotWithShape="1">
          <a:blip r:embed="rId3"/>
          <a:srcRect l="11601" b="4663"/>
          <a:stretch/>
        </p:blipFill>
        <p:spPr>
          <a:xfrm>
            <a:off x="3402250" y="2299680"/>
            <a:ext cx="4761022" cy="4219329"/>
          </a:xfrm>
          <a:prstGeom prst="rect">
            <a:avLst/>
          </a:prstGeom>
        </p:spPr>
      </p:pic>
    </p:spTree>
    <p:extLst>
      <p:ext uri="{BB962C8B-B14F-4D97-AF65-F5344CB8AC3E}">
        <p14:creationId xmlns:p14="http://schemas.microsoft.com/office/powerpoint/2010/main" val="207655934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13</a:t>
            </a:fld>
            <a:endParaRPr sz="1050" b="0" i="0" u="none" strike="noStrike" cap="none" dirty="0">
              <a:solidFill>
                <a:srgbClr val="000000"/>
              </a:solidFill>
              <a:latin typeface="Arial"/>
              <a:ea typeface="Arial"/>
              <a:cs typeface="Arial"/>
              <a:sym typeface="Arial"/>
            </a:endParaRPr>
          </a:p>
        </p:txBody>
      </p:sp>
      <p:sp>
        <p:nvSpPr>
          <p:cNvPr id="233" name="Google Shape;233;p33"/>
          <p:cNvSpPr txBox="1"/>
          <p:nvPr/>
        </p:nvSpPr>
        <p:spPr>
          <a:xfrm>
            <a:off x="480873" y="506701"/>
            <a:ext cx="271800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dirty="0">
                <a:latin typeface="Trebuchet MS" panose="020B0603020202020204" pitchFamily="34" charset="0"/>
              </a:rPr>
              <a:t>GRAVEDAD DE ACCIDENTES</a:t>
            </a:r>
            <a:endParaRPr dirty="0">
              <a:latin typeface="Trebuchet MS" panose="020B0603020202020204" pitchFamily="34" charset="0"/>
            </a:endParaRPr>
          </a:p>
        </p:txBody>
      </p:sp>
      <p:sp>
        <p:nvSpPr>
          <p:cNvPr id="234" name="Google Shape;234;p33"/>
          <p:cNvSpPr/>
          <p:nvPr/>
        </p:nvSpPr>
        <p:spPr>
          <a:xfrm>
            <a:off x="3326050" y="288325"/>
            <a:ext cx="8518200" cy="166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Trebuchet MS" panose="020B0603020202020204" pitchFamily="34" charset="0"/>
                <a:ea typeface="DM Sans"/>
                <a:cs typeface="DM Sans"/>
                <a:sym typeface="DM Sans"/>
              </a:rPr>
              <a:t>¿</a:t>
            </a:r>
            <a:r>
              <a:rPr lang="en-US" sz="2000" b="1" dirty="0" err="1">
                <a:solidFill>
                  <a:schemeClr val="dk1"/>
                </a:solidFill>
                <a:latin typeface="Trebuchet MS" panose="020B0603020202020204" pitchFamily="34" charset="0"/>
                <a:ea typeface="DM Sans"/>
                <a:cs typeface="DM Sans"/>
                <a:sym typeface="DM Sans"/>
              </a:rPr>
              <a:t>Cuáles</a:t>
            </a:r>
            <a:r>
              <a:rPr lang="en-US" sz="2000" b="1" dirty="0">
                <a:solidFill>
                  <a:schemeClr val="dk1"/>
                </a:solidFill>
                <a:latin typeface="Trebuchet MS" panose="020B0603020202020204" pitchFamily="34" charset="0"/>
                <a:ea typeface="DM Sans"/>
                <a:cs typeface="DM Sans"/>
                <a:sym typeface="DM Sans"/>
              </a:rPr>
              <a:t> son los </a:t>
            </a:r>
            <a:r>
              <a:rPr lang="en-US" sz="2000" b="1" dirty="0" err="1">
                <a:solidFill>
                  <a:schemeClr val="dk1"/>
                </a:solidFill>
                <a:latin typeface="Trebuchet MS" panose="020B0603020202020204" pitchFamily="34" charset="0"/>
                <a:ea typeface="DM Sans"/>
                <a:cs typeface="DM Sans"/>
                <a:sym typeface="DM Sans"/>
              </a:rPr>
              <a:t>tipos</a:t>
            </a:r>
            <a:r>
              <a:rPr lang="en-US" sz="2000" b="1" dirty="0">
                <a:solidFill>
                  <a:schemeClr val="dk1"/>
                </a:solidFill>
                <a:latin typeface="Trebuchet MS" panose="020B0603020202020204" pitchFamily="34" charset="0"/>
                <a:ea typeface="DM Sans"/>
                <a:cs typeface="DM Sans"/>
                <a:sym typeface="DM Sans"/>
              </a:rPr>
              <a:t> de </a:t>
            </a:r>
            <a:r>
              <a:rPr lang="en-US" sz="2000" b="1" dirty="0" err="1">
                <a:solidFill>
                  <a:schemeClr val="dk1"/>
                </a:solidFill>
                <a:latin typeface="Trebuchet MS" panose="020B0603020202020204" pitchFamily="34" charset="0"/>
                <a:ea typeface="DM Sans"/>
                <a:cs typeface="DM Sans"/>
                <a:sym typeface="DM Sans"/>
              </a:rPr>
              <a:t>gravedades</a:t>
            </a:r>
            <a:r>
              <a:rPr lang="en-US" sz="2000" b="1" dirty="0">
                <a:solidFill>
                  <a:schemeClr val="dk1"/>
                </a:solidFill>
                <a:latin typeface="Trebuchet MS" panose="020B0603020202020204" pitchFamily="34" charset="0"/>
                <a:ea typeface="DM Sans"/>
                <a:cs typeface="DM Sans"/>
                <a:sym typeface="DM Sans"/>
              </a:rPr>
              <a:t> de los accidentes?</a:t>
            </a:r>
          </a:p>
          <a:p>
            <a:pPr marL="0" marR="0" lvl="0" indent="0" algn="l" rtl="0">
              <a:spcBef>
                <a:spcPts val="0"/>
              </a:spcBef>
              <a:spcAft>
                <a:spcPts val="0"/>
              </a:spcAft>
              <a:buNone/>
            </a:pPr>
            <a:endParaRPr lang="es-ES" dirty="0">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ES" dirty="0">
                <a:latin typeface="Trebuchet MS" panose="020B0603020202020204" pitchFamily="34" charset="0"/>
                <a:ea typeface="DM Sans"/>
                <a:cs typeface="DM Sans"/>
                <a:sym typeface="DM Sans"/>
              </a:rPr>
              <a:t>En el </a:t>
            </a:r>
            <a:r>
              <a:rPr lang="es-ES" dirty="0" err="1">
                <a:latin typeface="Trebuchet MS" panose="020B0603020202020204" pitchFamily="34" charset="0"/>
                <a:ea typeface="DM Sans"/>
                <a:cs typeface="DM Sans"/>
                <a:sym typeface="DM Sans"/>
              </a:rPr>
              <a:t>dataset</a:t>
            </a:r>
            <a:r>
              <a:rPr lang="es-ES" dirty="0">
                <a:latin typeface="Trebuchet MS" panose="020B0603020202020204" pitchFamily="34" charset="0"/>
                <a:ea typeface="DM Sans"/>
                <a:cs typeface="DM Sans"/>
                <a:sym typeface="DM Sans"/>
              </a:rPr>
              <a:t> de estudio proporcionado, hemos encontrado que de todos los accidentes que han ocurrido entre el 2016 al 2021, el tipo de gravedad sucedido es del nivel 2, el cual es el segundo menos grave, teniendo en cuenta que 1 es el menos grave y el 4 es el más grave.</a:t>
            </a:r>
            <a:endParaRPr dirty="0">
              <a:latin typeface="Trebuchet MS" panose="020B0603020202020204" pitchFamily="34" charset="0"/>
              <a:ea typeface="DM Sans"/>
              <a:cs typeface="DM Sans"/>
              <a:sym typeface="DM Sans"/>
            </a:endParaRPr>
          </a:p>
        </p:txBody>
      </p:sp>
      <p:sp>
        <p:nvSpPr>
          <p:cNvPr id="237" name="Google Shape;237;p33"/>
          <p:cNvSpPr txBox="1"/>
          <p:nvPr/>
        </p:nvSpPr>
        <p:spPr>
          <a:xfrm>
            <a:off x="3936809" y="2244693"/>
            <a:ext cx="3468900"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latin typeface="Trebuchet MS" panose="020B0603020202020204" pitchFamily="34" charset="0"/>
              </a:rPr>
              <a:t>Tipos</a:t>
            </a:r>
            <a:r>
              <a:rPr lang="en-US" sz="1500" b="1" dirty="0">
                <a:solidFill>
                  <a:schemeClr val="dk1"/>
                </a:solidFill>
                <a:latin typeface="Trebuchet MS" panose="020B0603020202020204" pitchFamily="34" charset="0"/>
              </a:rPr>
              <a:t> de </a:t>
            </a:r>
            <a:r>
              <a:rPr lang="en-US" sz="1500" b="1" dirty="0" err="1">
                <a:solidFill>
                  <a:schemeClr val="dk1"/>
                </a:solidFill>
                <a:latin typeface="Trebuchet MS" panose="020B0603020202020204" pitchFamily="34" charset="0"/>
              </a:rPr>
              <a:t>Gravedades</a:t>
            </a:r>
            <a:endParaRPr lang="en-US" sz="1500" b="1" dirty="0">
              <a:solidFill>
                <a:schemeClr val="dk1"/>
              </a:solidFill>
              <a:latin typeface="Trebuchet MS" panose="020B0603020202020204" pitchFamily="34" charset="0"/>
            </a:endParaRPr>
          </a:p>
        </p:txBody>
      </p:sp>
      <p:pic>
        <p:nvPicPr>
          <p:cNvPr id="3" name="Imagen 2" descr="Gráfico, Histograma&#10;&#10;Descripción generada automáticamente">
            <a:extLst>
              <a:ext uri="{FF2B5EF4-FFF2-40B4-BE49-F238E27FC236}">
                <a16:creationId xmlns:a16="http://schemas.microsoft.com/office/drawing/2014/main" id="{C0FF4DC7-E711-47DB-4C78-BBB625F7EF6B}"/>
              </a:ext>
            </a:extLst>
          </p:cNvPr>
          <p:cNvPicPr>
            <a:picLocks noChangeAspect="1"/>
          </p:cNvPicPr>
          <p:nvPr/>
        </p:nvPicPr>
        <p:blipFill rotWithShape="1">
          <a:blip r:embed="rId3"/>
          <a:srcRect l="9466" t="4222"/>
          <a:stretch/>
        </p:blipFill>
        <p:spPr>
          <a:xfrm>
            <a:off x="3049810" y="2475525"/>
            <a:ext cx="5242899" cy="4382475"/>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7" y="1561408"/>
            <a:ext cx="2976270"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¿Qué condición climática está presente en los accidentes?</a:t>
            </a:r>
            <a:endParaRPr lang="es-AR" dirty="0">
              <a:latin typeface="Trebuchet MS" panose="020B0603020202020204" pitchFamily="34" charset="0"/>
              <a:ea typeface="DM Sans"/>
              <a:cs typeface="DM Sans"/>
              <a:sym typeface="DM Sans"/>
            </a:endParaRPr>
          </a:p>
          <a:p>
            <a:pPr marL="0" marR="0" lvl="0" indent="0" algn="l" rtl="0">
              <a:spcBef>
                <a:spcPts val="0"/>
              </a:spcBef>
              <a:spcAft>
                <a:spcPts val="0"/>
              </a:spcAft>
              <a:buNone/>
            </a:pPr>
            <a:endParaRPr lang="es-AR" sz="2000" b="1"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AR" dirty="0">
                <a:solidFill>
                  <a:schemeClr val="dk1"/>
                </a:solidFill>
                <a:latin typeface="Trebuchet MS" panose="020B0603020202020204" pitchFamily="34" charset="0"/>
                <a:ea typeface="DM Sans"/>
                <a:cs typeface="DM Sans"/>
                <a:sym typeface="DM Sans"/>
              </a:rPr>
              <a:t>La dispersión para esta variable es bastante equilibrada, salvo para la condición “Despejado” (</a:t>
            </a:r>
            <a:r>
              <a:rPr lang="es-AR" dirty="0" err="1">
                <a:solidFill>
                  <a:schemeClr val="dk1"/>
                </a:solidFill>
                <a:latin typeface="Trebuchet MS" panose="020B0603020202020204" pitchFamily="34" charset="0"/>
                <a:ea typeface="DM Sans"/>
                <a:cs typeface="DM Sans"/>
                <a:sym typeface="DM Sans"/>
              </a:rPr>
              <a:t>Fair</a:t>
            </a:r>
            <a:r>
              <a:rPr lang="es-AR" dirty="0">
                <a:solidFill>
                  <a:schemeClr val="dk1"/>
                </a:solidFill>
                <a:latin typeface="Trebuchet MS" panose="020B0603020202020204" pitchFamily="34" charset="0"/>
                <a:ea typeface="DM Sans"/>
                <a:cs typeface="DM Sans"/>
                <a:sym typeface="DM Sans"/>
              </a:rPr>
              <a:t>), lo cual sorprende que así sea, ya que en cuestiones de condiciones climáticas adversas aumentarían la probabilidad de tener un incidente de tránsito.</a:t>
            </a: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b="0" i="0" u="none" strike="noStrike" cap="none" smtClean="0">
                <a:solidFill>
                  <a:srgbClr val="000000"/>
                </a:solidFill>
                <a:latin typeface="Arial"/>
                <a:ea typeface="Arial"/>
                <a:cs typeface="Arial"/>
                <a:sym typeface="Arial"/>
              </a:rPr>
              <a:t>14</a:t>
            </a:fld>
            <a:endParaRPr lang="es-AR" sz="1050" b="0" i="0" u="none" strike="noStrike" cap="none" dirty="0">
              <a:solidFill>
                <a:srgbClr val="000000"/>
              </a:solidFill>
              <a:latin typeface="Arial"/>
              <a:ea typeface="Arial"/>
              <a:cs typeface="Arial"/>
              <a:sym typeface="Arial"/>
            </a:endParaRPr>
          </a:p>
        </p:txBody>
      </p:sp>
      <p:sp>
        <p:nvSpPr>
          <p:cNvPr id="248" name="Google Shape;248;p34"/>
          <p:cNvSpPr txBox="1"/>
          <p:nvPr/>
        </p:nvSpPr>
        <p:spPr>
          <a:xfrm>
            <a:off x="480873" y="506701"/>
            <a:ext cx="72990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latin typeface="Trebuchet MS" panose="020B0603020202020204" pitchFamily="34" charset="0"/>
              </a:rPr>
              <a:t>CONDICIONES CLIMÁTICAS</a:t>
            </a:r>
            <a:endParaRPr lang="es-AR" dirty="0">
              <a:latin typeface="Trebuchet MS" panose="020B0603020202020204" pitchFamily="34" charset="0"/>
            </a:endParaRPr>
          </a:p>
        </p:txBody>
      </p:sp>
      <p:pic>
        <p:nvPicPr>
          <p:cNvPr id="4" name="Imagen 3">
            <a:extLst>
              <a:ext uri="{FF2B5EF4-FFF2-40B4-BE49-F238E27FC236}">
                <a16:creationId xmlns:a16="http://schemas.microsoft.com/office/drawing/2014/main" id="{8FCEFDD9-F20B-A6DD-4BEE-6D499E5A9A65}"/>
              </a:ext>
            </a:extLst>
          </p:cNvPr>
          <p:cNvPicPr>
            <a:picLocks noChangeAspect="1"/>
          </p:cNvPicPr>
          <p:nvPr/>
        </p:nvPicPr>
        <p:blipFill>
          <a:blip r:embed="rId3"/>
          <a:stretch>
            <a:fillRect/>
          </a:stretch>
        </p:blipFill>
        <p:spPr>
          <a:xfrm>
            <a:off x="3884039" y="1094448"/>
            <a:ext cx="8046745" cy="5159689"/>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6" y="1561408"/>
            <a:ext cx="3291063"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¿Qué día de la semana presenta más accidentes?</a:t>
            </a:r>
            <a:endParaRPr lang="es-AR" dirty="0">
              <a:latin typeface="Trebuchet MS" panose="020B0603020202020204" pitchFamily="34" charset="0"/>
              <a:ea typeface="DM Sans"/>
              <a:cs typeface="DM Sans"/>
              <a:sym typeface="DM Sans"/>
            </a:endParaRPr>
          </a:p>
          <a:p>
            <a:pPr marL="0" marR="0" lvl="0" indent="0" algn="l" rtl="0">
              <a:spcBef>
                <a:spcPts val="0"/>
              </a:spcBef>
              <a:spcAft>
                <a:spcPts val="0"/>
              </a:spcAft>
              <a:buNone/>
            </a:pPr>
            <a:endParaRPr lang="es-AR" sz="2000" b="1"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AR" dirty="0">
                <a:solidFill>
                  <a:schemeClr val="dk1"/>
                </a:solidFill>
                <a:latin typeface="Trebuchet MS" panose="020B0603020202020204" pitchFamily="34" charset="0"/>
                <a:ea typeface="DM Sans"/>
                <a:cs typeface="DM Sans"/>
                <a:sym typeface="DM Sans"/>
              </a:rPr>
              <a:t>La dispersión para esta variable es bastante equilibrada, salvo para los días </a:t>
            </a:r>
            <a:r>
              <a:rPr lang="es-AR" dirty="0" err="1">
                <a:solidFill>
                  <a:schemeClr val="dk1"/>
                </a:solidFill>
                <a:latin typeface="Trebuchet MS" panose="020B0603020202020204" pitchFamily="34" charset="0"/>
                <a:ea typeface="DM Sans"/>
                <a:cs typeface="DM Sans"/>
                <a:sym typeface="DM Sans"/>
              </a:rPr>
              <a:t>Sabados</a:t>
            </a:r>
            <a:r>
              <a:rPr lang="es-AR" dirty="0">
                <a:solidFill>
                  <a:schemeClr val="dk1"/>
                </a:solidFill>
                <a:latin typeface="Trebuchet MS" panose="020B0603020202020204" pitchFamily="34" charset="0"/>
                <a:ea typeface="DM Sans"/>
                <a:cs typeface="DM Sans"/>
                <a:sym typeface="DM Sans"/>
              </a:rPr>
              <a:t> y Domingo. Lo cual es razonable por la menor frecuencia de tráfico durante los fines de semana.</a:t>
            </a: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b="0" i="0" u="none" strike="noStrike" cap="none" smtClean="0">
                <a:solidFill>
                  <a:srgbClr val="000000"/>
                </a:solidFill>
                <a:latin typeface="Arial"/>
                <a:ea typeface="Arial"/>
                <a:cs typeface="Arial"/>
                <a:sym typeface="Arial"/>
              </a:rPr>
              <a:t>15</a:t>
            </a:fld>
            <a:endParaRPr lang="es-AR" sz="1050" b="0" i="0" u="none" strike="noStrike" cap="none" dirty="0">
              <a:solidFill>
                <a:srgbClr val="000000"/>
              </a:solidFill>
              <a:latin typeface="Arial"/>
              <a:ea typeface="Arial"/>
              <a:cs typeface="Arial"/>
              <a:sym typeface="Arial"/>
            </a:endParaRPr>
          </a:p>
        </p:txBody>
      </p:sp>
      <p:sp>
        <p:nvSpPr>
          <p:cNvPr id="248" name="Google Shape;248;p34"/>
          <p:cNvSpPr txBox="1"/>
          <p:nvPr/>
        </p:nvSpPr>
        <p:spPr>
          <a:xfrm>
            <a:off x="480873" y="506701"/>
            <a:ext cx="72990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latin typeface="Trebuchet MS" panose="020B0603020202020204" pitchFamily="34" charset="0"/>
              </a:rPr>
              <a:t>DIA DE LA SEMANA</a:t>
            </a:r>
            <a:endParaRPr lang="es-AR" dirty="0">
              <a:latin typeface="Trebuchet MS" panose="020B0603020202020204" pitchFamily="34" charset="0"/>
            </a:endParaRPr>
          </a:p>
        </p:txBody>
      </p:sp>
      <p:pic>
        <p:nvPicPr>
          <p:cNvPr id="3" name="Imagen 2">
            <a:extLst>
              <a:ext uri="{FF2B5EF4-FFF2-40B4-BE49-F238E27FC236}">
                <a16:creationId xmlns:a16="http://schemas.microsoft.com/office/drawing/2014/main" id="{570BF6AB-6D81-5145-E993-B977619E1053}"/>
              </a:ext>
            </a:extLst>
          </p:cNvPr>
          <p:cNvPicPr>
            <a:picLocks noChangeAspect="1"/>
          </p:cNvPicPr>
          <p:nvPr/>
        </p:nvPicPr>
        <p:blipFill>
          <a:blip r:embed="rId3"/>
          <a:stretch>
            <a:fillRect/>
          </a:stretch>
        </p:blipFill>
        <p:spPr>
          <a:xfrm>
            <a:off x="4130734" y="851411"/>
            <a:ext cx="7904856" cy="4368289"/>
          </a:xfrm>
          <a:prstGeom prst="rect">
            <a:avLst/>
          </a:prstGeom>
        </p:spPr>
      </p:pic>
    </p:spTree>
    <p:extLst>
      <p:ext uri="{BB962C8B-B14F-4D97-AF65-F5344CB8AC3E}">
        <p14:creationId xmlns:p14="http://schemas.microsoft.com/office/powerpoint/2010/main" val="388493141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6" y="1561408"/>
            <a:ext cx="3291063"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¿En que Horarios ocurren los accidentes?</a:t>
            </a:r>
            <a:endParaRPr lang="es-AR" dirty="0">
              <a:latin typeface="Trebuchet MS" panose="020B0603020202020204" pitchFamily="34" charset="0"/>
              <a:ea typeface="DM Sans"/>
              <a:cs typeface="DM Sans"/>
              <a:sym typeface="DM Sans"/>
            </a:endParaRPr>
          </a:p>
          <a:p>
            <a:pPr marL="0" marR="0" lvl="0" indent="0" algn="l" rtl="0">
              <a:spcBef>
                <a:spcPts val="0"/>
              </a:spcBef>
              <a:spcAft>
                <a:spcPts val="0"/>
              </a:spcAft>
              <a:buNone/>
            </a:pPr>
            <a:endParaRPr lang="es-AR" sz="2000" b="1"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AR" dirty="0">
                <a:solidFill>
                  <a:schemeClr val="dk1"/>
                </a:solidFill>
                <a:latin typeface="Trebuchet MS" panose="020B0603020202020204" pitchFamily="34" charset="0"/>
                <a:ea typeface="DM Sans"/>
                <a:cs typeface="DM Sans"/>
                <a:sym typeface="DM Sans"/>
              </a:rPr>
              <a:t>La mayor concentración se </a:t>
            </a:r>
            <a:r>
              <a:rPr lang="es-AR" dirty="0" err="1">
                <a:solidFill>
                  <a:schemeClr val="dk1"/>
                </a:solidFill>
                <a:latin typeface="Trebuchet MS" panose="020B0603020202020204" pitchFamily="34" charset="0"/>
                <a:ea typeface="DM Sans"/>
                <a:cs typeface="DM Sans"/>
                <a:sym typeface="DM Sans"/>
              </a:rPr>
              <a:t>dá</a:t>
            </a:r>
            <a:r>
              <a:rPr lang="es-AR" dirty="0">
                <a:solidFill>
                  <a:schemeClr val="dk1"/>
                </a:solidFill>
                <a:latin typeface="Trebuchet MS" panose="020B0603020202020204" pitchFamily="34" charset="0"/>
                <a:ea typeface="DM Sans"/>
                <a:cs typeface="DM Sans"/>
                <a:sym typeface="DM Sans"/>
              </a:rPr>
              <a:t> en las horas de la tarde de 15 a 17hs. </a:t>
            </a:r>
          </a:p>
          <a:p>
            <a:pPr marL="0" marR="0" lvl="0" indent="0" algn="l" rtl="0">
              <a:spcBef>
                <a:spcPts val="0"/>
              </a:spcBef>
              <a:spcAft>
                <a:spcPts val="0"/>
              </a:spcAft>
              <a:buNone/>
            </a:pPr>
            <a:endParaRPr lang="es-AR"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AR" dirty="0">
                <a:solidFill>
                  <a:schemeClr val="dk1"/>
                </a:solidFill>
                <a:latin typeface="Trebuchet MS" panose="020B0603020202020204" pitchFamily="34" charset="0"/>
                <a:ea typeface="DM Sans"/>
                <a:cs typeface="DM Sans"/>
                <a:sym typeface="DM Sans"/>
              </a:rPr>
              <a:t>Entiendo que es antes de finalizar su jornada  laborar, ya que creo que el horario habitual en USA es de 9 a 17.</a:t>
            </a: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b="0" i="0" u="none" strike="noStrike" cap="none" smtClean="0">
                <a:solidFill>
                  <a:srgbClr val="000000"/>
                </a:solidFill>
                <a:latin typeface="Arial"/>
                <a:ea typeface="Arial"/>
                <a:cs typeface="Arial"/>
                <a:sym typeface="Arial"/>
              </a:rPr>
              <a:t>16</a:t>
            </a:fld>
            <a:endParaRPr lang="es-AR" sz="1050" b="0" i="0" u="none" strike="noStrike" cap="none" dirty="0">
              <a:solidFill>
                <a:srgbClr val="000000"/>
              </a:solidFill>
              <a:latin typeface="Arial"/>
              <a:ea typeface="Arial"/>
              <a:cs typeface="Arial"/>
              <a:sym typeface="Arial"/>
            </a:endParaRPr>
          </a:p>
        </p:txBody>
      </p:sp>
      <p:sp>
        <p:nvSpPr>
          <p:cNvPr id="248" name="Google Shape;248;p34"/>
          <p:cNvSpPr txBox="1"/>
          <p:nvPr/>
        </p:nvSpPr>
        <p:spPr>
          <a:xfrm>
            <a:off x="481234" y="506701"/>
            <a:ext cx="72990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latin typeface="Trebuchet MS" panose="020B0603020202020204" pitchFamily="34" charset="0"/>
              </a:rPr>
              <a:t>HORA DEL DIA</a:t>
            </a:r>
            <a:endParaRPr lang="es-AR" dirty="0">
              <a:latin typeface="Trebuchet MS" panose="020B0603020202020204" pitchFamily="34" charset="0"/>
            </a:endParaRPr>
          </a:p>
        </p:txBody>
      </p:sp>
      <p:pic>
        <p:nvPicPr>
          <p:cNvPr id="4" name="Imagen 3">
            <a:extLst>
              <a:ext uri="{FF2B5EF4-FFF2-40B4-BE49-F238E27FC236}">
                <a16:creationId xmlns:a16="http://schemas.microsoft.com/office/drawing/2014/main" id="{DA6EA251-3965-392E-737A-E0BDAEECF9BB}"/>
              </a:ext>
            </a:extLst>
          </p:cNvPr>
          <p:cNvPicPr>
            <a:picLocks noChangeAspect="1"/>
          </p:cNvPicPr>
          <p:nvPr/>
        </p:nvPicPr>
        <p:blipFill>
          <a:blip r:embed="rId3"/>
          <a:stretch>
            <a:fillRect/>
          </a:stretch>
        </p:blipFill>
        <p:spPr>
          <a:xfrm>
            <a:off x="3657599" y="851411"/>
            <a:ext cx="8420853" cy="5106113"/>
          </a:xfrm>
          <a:prstGeom prst="rect">
            <a:avLst/>
          </a:prstGeom>
        </p:spPr>
      </p:pic>
    </p:spTree>
    <p:extLst>
      <p:ext uri="{BB962C8B-B14F-4D97-AF65-F5344CB8AC3E}">
        <p14:creationId xmlns:p14="http://schemas.microsoft.com/office/powerpoint/2010/main" val="119209565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b="0" i="0" u="none" strike="noStrike" cap="none" smtClean="0">
                <a:solidFill>
                  <a:srgbClr val="000000"/>
                </a:solidFill>
                <a:latin typeface="Trebuchet MS" panose="020B0603020202020204" pitchFamily="34" charset="0"/>
                <a:sym typeface="Arial"/>
              </a:rPr>
              <a:t>17</a:t>
            </a:fld>
            <a:endParaRPr lang="es-AR" sz="1050" b="0" i="0" u="none" strike="noStrike" cap="none" dirty="0">
              <a:solidFill>
                <a:srgbClr val="000000"/>
              </a:solidFill>
              <a:latin typeface="Trebuchet MS" panose="020B0603020202020204" pitchFamily="34" charset="0"/>
              <a:sym typeface="Arial"/>
            </a:endParaRPr>
          </a:p>
        </p:txBody>
      </p:sp>
      <p:sp>
        <p:nvSpPr>
          <p:cNvPr id="257" name="Google Shape;257;p35"/>
          <p:cNvSpPr/>
          <p:nvPr/>
        </p:nvSpPr>
        <p:spPr>
          <a:xfrm>
            <a:off x="3100200" y="351774"/>
            <a:ext cx="8406000" cy="14818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Estados de EEUU, y sus accidentes de tráfico.</a:t>
            </a:r>
            <a:endParaRPr lang="es-AR" dirty="0">
              <a:latin typeface="Trebuchet MS" panose="020B0603020202020204" pitchFamily="34" charset="0"/>
              <a:ea typeface="DM Sans"/>
              <a:cs typeface="DM Sans"/>
              <a:sym typeface="DM Sans"/>
            </a:endParaRPr>
          </a:p>
          <a:p>
            <a:pPr marL="0" marR="0" lvl="0" indent="0" algn="l" rtl="0">
              <a:spcBef>
                <a:spcPts val="0"/>
              </a:spcBef>
              <a:spcAft>
                <a:spcPts val="0"/>
              </a:spcAft>
              <a:buNone/>
            </a:pPr>
            <a:endParaRPr lang="es-AR" sz="1300"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r>
              <a:rPr lang="es-AR" sz="1300" dirty="0">
                <a:solidFill>
                  <a:schemeClr val="dk1"/>
                </a:solidFill>
                <a:latin typeface="Trebuchet MS" panose="020B0603020202020204" pitchFamily="34" charset="0"/>
                <a:ea typeface="DM Sans"/>
                <a:cs typeface="DM Sans"/>
                <a:sym typeface="DM Sans"/>
              </a:rPr>
              <a:t>El Estado con más accidentes es California, seguido por Florida y Texas. </a:t>
            </a:r>
          </a:p>
        </p:txBody>
      </p:sp>
      <p:sp>
        <p:nvSpPr>
          <p:cNvPr id="258" name="Google Shape;258;p35"/>
          <p:cNvSpPr txBox="1"/>
          <p:nvPr/>
        </p:nvSpPr>
        <p:spPr>
          <a:xfrm>
            <a:off x="480873" y="506701"/>
            <a:ext cx="22473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latin typeface="Trebuchet MS" panose="020B0603020202020204" pitchFamily="34" charset="0"/>
              </a:rPr>
              <a:t>ESTADOS Y ACCIDENTES SUCEDIDOS</a:t>
            </a:r>
            <a:endParaRPr lang="es-AR" dirty="0">
              <a:latin typeface="Trebuchet MS" panose="020B0603020202020204" pitchFamily="34" charset="0"/>
            </a:endParaRPr>
          </a:p>
        </p:txBody>
      </p:sp>
      <p:pic>
        <p:nvPicPr>
          <p:cNvPr id="3" name="Imagen 2" descr="Word&#10;&#10;Descripción generada automáticamente con confianza baja">
            <a:extLst>
              <a:ext uri="{FF2B5EF4-FFF2-40B4-BE49-F238E27FC236}">
                <a16:creationId xmlns:a16="http://schemas.microsoft.com/office/drawing/2014/main" id="{D4950A96-E3D3-30C7-138E-3CD919BDF12E}"/>
              </a:ext>
            </a:extLst>
          </p:cNvPr>
          <p:cNvPicPr>
            <a:picLocks noChangeAspect="1"/>
          </p:cNvPicPr>
          <p:nvPr/>
        </p:nvPicPr>
        <p:blipFill>
          <a:blip r:embed="rId3"/>
          <a:stretch>
            <a:fillRect/>
          </a:stretch>
        </p:blipFill>
        <p:spPr>
          <a:xfrm>
            <a:off x="480873" y="1676346"/>
            <a:ext cx="11711127" cy="4178414"/>
          </a:xfrm>
          <a:prstGeom prst="rect">
            <a:avLst/>
          </a:prstGeom>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18</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dirty="0">
                <a:latin typeface="Trebuchet MS" panose="020B0603020202020204" pitchFamily="34" charset="0"/>
              </a:rPr>
              <a:t>INSIGHTS y</a:t>
            </a:r>
            <a:endParaRPr sz="6000" dirty="0">
              <a:latin typeface="Trebuchet MS" panose="020B0603020202020204" pitchFamily="34" charset="0"/>
            </a:endParaRPr>
          </a:p>
          <a:p>
            <a:pPr marL="0" marR="0" lvl="0" indent="0" algn="ctr" rtl="0">
              <a:lnSpc>
                <a:spcPct val="80000"/>
              </a:lnSpc>
              <a:spcBef>
                <a:spcPts val="0"/>
              </a:spcBef>
              <a:spcAft>
                <a:spcPts val="0"/>
              </a:spcAft>
              <a:buClr>
                <a:schemeClr val="lt1"/>
              </a:buClr>
              <a:buSzPts val="6000"/>
              <a:buFont typeface="Arial"/>
              <a:buNone/>
            </a:pPr>
            <a:r>
              <a:rPr lang="en-US" sz="6000" b="1" cap="none" dirty="0">
                <a:solidFill>
                  <a:srgbClr val="000000"/>
                </a:solidFill>
                <a:latin typeface="Trebuchet MS" panose="020B0603020202020204" pitchFamily="34" charset="0"/>
                <a:sym typeface="Arial"/>
              </a:rPr>
              <a:t>RECOMENDA</a:t>
            </a:r>
            <a:r>
              <a:rPr lang="en-US" sz="6000" b="1" dirty="0">
                <a:latin typeface="Trebuchet MS" panose="020B0603020202020204" pitchFamily="34" charset="0"/>
              </a:rPr>
              <a:t>CIONES</a:t>
            </a:r>
            <a:endParaRPr sz="6000" b="1" i="0" u="none" strike="noStrike" cap="none" dirty="0">
              <a:solidFill>
                <a:srgbClr val="000000"/>
              </a:solidFill>
              <a:latin typeface="Trebuchet MS" panose="020B0603020202020204" pitchFamily="34" charset="0"/>
              <a:sym typeface="Arial"/>
            </a:endParaRPr>
          </a:p>
        </p:txBody>
      </p:sp>
      <p:pic>
        <p:nvPicPr>
          <p:cNvPr id="3" name="Imagen 2" descr="Icono&#10;&#10;Descripción generada automáticamente">
            <a:extLst>
              <a:ext uri="{FF2B5EF4-FFF2-40B4-BE49-F238E27FC236}">
                <a16:creationId xmlns:a16="http://schemas.microsoft.com/office/drawing/2014/main" id="{C1909859-9803-92B5-8EE0-FB21AAD8358E}"/>
              </a:ext>
            </a:extLst>
          </p:cNvPr>
          <p:cNvPicPr>
            <a:picLocks noChangeAspect="1"/>
          </p:cNvPicPr>
          <p:nvPr/>
        </p:nvPicPr>
        <p:blipFill>
          <a:blip r:embed="rId3"/>
          <a:stretch>
            <a:fillRect/>
          </a:stretch>
        </p:blipFill>
        <p:spPr>
          <a:xfrm>
            <a:off x="429592" y="193346"/>
            <a:ext cx="2700000" cy="2700000"/>
          </a:xfrm>
          <a:prstGeom prst="rect">
            <a:avLst/>
          </a:prstGeom>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i="0" u="none" strike="noStrike" cap="none" smtClean="0">
                <a:solidFill>
                  <a:srgbClr val="000000"/>
                </a:solidFill>
                <a:latin typeface="Trebuchet MS" panose="020B0603020202020204" pitchFamily="34" charset="0"/>
                <a:ea typeface="DM Sans"/>
                <a:cs typeface="DM Sans"/>
                <a:sym typeface="DM Sans"/>
              </a:rPr>
              <a:t>19</a:t>
            </a:fld>
            <a:endParaRPr lang="es-AR" sz="1050" i="0" u="none" strike="noStrike" cap="none" dirty="0">
              <a:solidFill>
                <a:srgbClr val="000000"/>
              </a:solidFill>
              <a:latin typeface="Trebuchet MS" panose="020B0603020202020204" pitchFamily="34" charset="0"/>
              <a:ea typeface="DM Sans"/>
              <a:cs typeface="DM Sans"/>
              <a:sym typeface="DM Sans"/>
            </a:endParaRPr>
          </a:p>
        </p:txBody>
      </p:sp>
      <p:sp>
        <p:nvSpPr>
          <p:cNvPr id="283" name="Google Shape;283;p37"/>
          <p:cNvSpPr txBox="1"/>
          <p:nvPr/>
        </p:nvSpPr>
        <p:spPr>
          <a:xfrm>
            <a:off x="0" y="2625524"/>
            <a:ext cx="3397698"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i="0" u="none" strike="noStrike" cap="none" dirty="0">
                <a:solidFill>
                  <a:srgbClr val="000000"/>
                </a:solidFill>
                <a:latin typeface="Trebuchet MS" panose="020B0603020202020204" pitchFamily="34" charset="0"/>
                <a:sym typeface="Arial"/>
              </a:rPr>
              <a:t>INSIGHTS y </a:t>
            </a:r>
            <a:r>
              <a:rPr lang="es-AR" sz="2800" b="1" dirty="0">
                <a:latin typeface="Trebuchet MS" panose="020B0603020202020204" pitchFamily="34" charset="0"/>
              </a:rPr>
              <a:t>RECOMENDACIONES</a:t>
            </a:r>
            <a:endParaRPr lang="es-AR" sz="2800" b="1" i="0" u="none" strike="noStrike" cap="none" dirty="0">
              <a:solidFill>
                <a:srgbClr val="000000"/>
              </a:solidFill>
              <a:latin typeface="Trebuchet MS" panose="020B0603020202020204" pitchFamily="34" charset="0"/>
              <a:sym typeface="Arial"/>
            </a:endParaRPr>
          </a:p>
        </p:txBody>
      </p:sp>
      <p:sp>
        <p:nvSpPr>
          <p:cNvPr id="284" name="Google Shape;284;p37"/>
          <p:cNvSpPr/>
          <p:nvPr/>
        </p:nvSpPr>
        <p:spPr>
          <a:xfrm>
            <a:off x="3397698" y="263244"/>
            <a:ext cx="8697121" cy="28794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b="1" dirty="0" err="1">
                <a:solidFill>
                  <a:schemeClr val="dk1"/>
                </a:solidFill>
                <a:latin typeface="Trebuchet MS" panose="020B0603020202020204" pitchFamily="34" charset="0"/>
                <a:ea typeface="DM Sans"/>
                <a:cs typeface="DM Sans"/>
                <a:sym typeface="DM Sans"/>
              </a:rPr>
              <a:t>Insights</a:t>
            </a:r>
            <a:endParaRPr lang="es-AR" b="1" dirty="0">
              <a:solidFill>
                <a:schemeClr val="dk1"/>
              </a:solidFill>
              <a:latin typeface="Trebuchet MS" panose="020B0603020202020204" pitchFamily="34" charset="0"/>
              <a:ea typeface="DM Sans"/>
              <a:cs typeface="DM Sans"/>
              <a:sym typeface="DM Sans"/>
            </a:endParaRPr>
          </a:p>
          <a:p>
            <a:pPr marL="0" marR="0" lvl="0" indent="0" algn="l" rtl="0">
              <a:spcBef>
                <a:spcPts val="0"/>
              </a:spcBef>
              <a:spcAft>
                <a:spcPts val="0"/>
              </a:spcAft>
              <a:buNone/>
            </a:pPr>
            <a:endParaRPr lang="es-AR" sz="1300" dirty="0">
              <a:latin typeface="Trebuchet MS" panose="020B0603020202020204" pitchFamily="34" charset="0"/>
              <a:ea typeface="DM Sans"/>
              <a:cs typeface="DM Sans"/>
              <a:sym typeface="DM Sans"/>
            </a:endParaRPr>
          </a:p>
          <a:p>
            <a:pPr marL="171450" indent="-171450">
              <a:spcAft>
                <a:spcPts val="600"/>
              </a:spcAft>
              <a:buFont typeface="Wingdings" panose="05000000000000000000" pitchFamily="2" charset="2"/>
              <a:buChar char="q"/>
            </a:pPr>
            <a:r>
              <a:rPr lang="es-AR" b="0" dirty="0">
                <a:solidFill>
                  <a:srgbClr val="000000"/>
                </a:solidFill>
                <a:effectLst/>
                <a:latin typeface="Trebuchet MS" panose="020B0603020202020204" pitchFamily="34" charset="0"/>
              </a:rPr>
              <a:t>La gravedad que mayor cantidad de accidentes vemos es del tipo 2.</a:t>
            </a:r>
          </a:p>
          <a:p>
            <a:pPr marL="171450" indent="-171450">
              <a:spcAft>
                <a:spcPts val="600"/>
              </a:spcAft>
              <a:buFont typeface="Wingdings" panose="05000000000000000000" pitchFamily="2" charset="2"/>
              <a:buChar char="q"/>
            </a:pPr>
            <a:r>
              <a:rPr lang="es-AR" b="0" dirty="0">
                <a:solidFill>
                  <a:srgbClr val="000000"/>
                </a:solidFill>
                <a:effectLst/>
                <a:latin typeface="Trebuchet MS" panose="020B0603020202020204" pitchFamily="34" charset="0"/>
              </a:rPr>
              <a:t>La franja horaria en la que más cantidad de accidentes podemos encontrar informado en nuestro dataset de trabajo va desde las 15:00 </a:t>
            </a:r>
            <a:r>
              <a:rPr lang="es-AR" b="0" dirty="0" err="1">
                <a:solidFill>
                  <a:srgbClr val="000000"/>
                </a:solidFill>
                <a:effectLst/>
                <a:latin typeface="Trebuchet MS" panose="020B0603020202020204" pitchFamily="34" charset="0"/>
              </a:rPr>
              <a:t>hs</a:t>
            </a:r>
            <a:r>
              <a:rPr lang="es-AR" b="0" dirty="0">
                <a:solidFill>
                  <a:srgbClr val="000000"/>
                </a:solidFill>
                <a:effectLst/>
                <a:latin typeface="Trebuchet MS" panose="020B0603020202020204" pitchFamily="34" charset="0"/>
              </a:rPr>
              <a:t> a las 17:00 </a:t>
            </a:r>
            <a:r>
              <a:rPr lang="es-AR" b="0" dirty="0" err="1">
                <a:solidFill>
                  <a:srgbClr val="000000"/>
                </a:solidFill>
                <a:effectLst/>
                <a:latin typeface="Trebuchet MS" panose="020B0603020202020204" pitchFamily="34" charset="0"/>
              </a:rPr>
              <a:t>hs</a:t>
            </a:r>
            <a:r>
              <a:rPr lang="es-AR" b="0" dirty="0">
                <a:solidFill>
                  <a:srgbClr val="000000"/>
                </a:solidFill>
                <a:effectLst/>
                <a:latin typeface="Trebuchet MS" panose="020B0603020202020204" pitchFamily="34" charset="0"/>
              </a:rPr>
              <a:t>.</a:t>
            </a:r>
          </a:p>
          <a:p>
            <a:pPr marL="171450" indent="-171450">
              <a:spcAft>
                <a:spcPts val="600"/>
              </a:spcAft>
              <a:buFont typeface="Wingdings" panose="05000000000000000000" pitchFamily="2" charset="2"/>
              <a:buChar char="q"/>
            </a:pPr>
            <a:r>
              <a:rPr lang="es-AR" b="0" dirty="0">
                <a:solidFill>
                  <a:srgbClr val="000000"/>
                </a:solidFill>
                <a:effectLst/>
                <a:latin typeface="Trebuchet MS" panose="020B0603020202020204" pitchFamily="34" charset="0"/>
              </a:rPr>
              <a:t>El estado que mayor cantidad de accidentes tiene es California.</a:t>
            </a:r>
          </a:p>
          <a:p>
            <a:pPr marL="171450" indent="-171450">
              <a:spcAft>
                <a:spcPts val="600"/>
              </a:spcAft>
              <a:buFont typeface="Wingdings" panose="05000000000000000000" pitchFamily="2" charset="2"/>
              <a:buChar char="q"/>
            </a:pPr>
            <a:r>
              <a:rPr lang="es-AR" b="0" dirty="0">
                <a:solidFill>
                  <a:srgbClr val="000000"/>
                </a:solidFill>
                <a:effectLst/>
                <a:latin typeface="Trebuchet MS" panose="020B0603020202020204" pitchFamily="34" charset="0"/>
              </a:rPr>
              <a:t>La condición climática que más aparece en los accidentes es despejada.</a:t>
            </a:r>
          </a:p>
          <a:p>
            <a:pPr marL="171450" indent="-171450">
              <a:spcAft>
                <a:spcPts val="600"/>
              </a:spcAft>
              <a:buFont typeface="Wingdings" panose="05000000000000000000" pitchFamily="2" charset="2"/>
              <a:buChar char="q"/>
            </a:pPr>
            <a:r>
              <a:rPr lang="es-AR" b="0" dirty="0">
                <a:solidFill>
                  <a:srgbClr val="000000"/>
                </a:solidFill>
                <a:effectLst/>
                <a:latin typeface="Trebuchet MS" panose="020B0603020202020204" pitchFamily="34" charset="0"/>
              </a:rPr>
              <a:t>En donde podemos observar más accidentes son los días Jueves y Viernes, observándose un mínimo en los Domingos.</a:t>
            </a:r>
          </a:p>
          <a:p>
            <a:pPr algn="ctr"/>
            <a:br>
              <a:rPr lang="es-AR" sz="1200" b="0" dirty="0">
                <a:solidFill>
                  <a:srgbClr val="000000"/>
                </a:solidFill>
                <a:effectLst/>
                <a:latin typeface="Trebuchet MS" panose="020B0603020202020204" pitchFamily="34" charset="0"/>
              </a:rPr>
            </a:br>
            <a:endParaRPr lang="es-AR" sz="1200" b="0" dirty="0">
              <a:solidFill>
                <a:srgbClr val="000000"/>
              </a:solidFill>
              <a:effectLst/>
              <a:latin typeface="Trebuchet MS" panose="020B0603020202020204" pitchFamily="34" charset="0"/>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Trebuchet MS" panose="020B0603020202020204" pitchFamily="34" charset="0"/>
              <a:ea typeface="DM Sans"/>
              <a:cs typeface="DM Sans"/>
              <a:sym typeface="DM Sans"/>
            </a:endParaRPr>
          </a:p>
        </p:txBody>
      </p:sp>
      <p:sp>
        <p:nvSpPr>
          <p:cNvPr id="286" name="Google Shape;286;p37"/>
          <p:cNvSpPr/>
          <p:nvPr/>
        </p:nvSpPr>
        <p:spPr>
          <a:xfrm>
            <a:off x="3397700" y="3429000"/>
            <a:ext cx="8655600" cy="2915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b="1" dirty="0">
                <a:solidFill>
                  <a:schemeClr val="dk1"/>
                </a:solidFill>
                <a:latin typeface="Trebuchet MS" panose="020B0603020202020204" pitchFamily="34" charset="0"/>
                <a:ea typeface="DM Sans"/>
                <a:cs typeface="DM Sans"/>
                <a:sym typeface="DM Sans"/>
              </a:rPr>
              <a:t>Recomendaciones</a:t>
            </a:r>
          </a:p>
          <a:p>
            <a:pPr marL="0" marR="0" lvl="0" indent="0" algn="l" rtl="0">
              <a:spcBef>
                <a:spcPts val="0"/>
              </a:spcBef>
              <a:spcAft>
                <a:spcPts val="0"/>
              </a:spcAft>
              <a:buNone/>
            </a:pPr>
            <a:endParaRPr lang="es-AR" sz="1300" b="1" dirty="0">
              <a:solidFill>
                <a:schemeClr val="dk1"/>
              </a:solidFill>
              <a:latin typeface="Trebuchet MS" panose="020B0603020202020204" pitchFamily="34" charset="0"/>
              <a:ea typeface="DM Sans"/>
              <a:cs typeface="DM Sans"/>
              <a:sym typeface="DM Sans"/>
            </a:endParaRPr>
          </a:p>
          <a:p>
            <a:pPr marL="171450" marR="0" lvl="0" indent="-171450">
              <a:spcBef>
                <a:spcPts val="0"/>
              </a:spcBef>
              <a:spcAft>
                <a:spcPts val="600"/>
              </a:spcAft>
              <a:buFont typeface="Wingdings" panose="05000000000000000000" pitchFamily="2" charset="2"/>
              <a:buChar char="q"/>
            </a:pPr>
            <a:r>
              <a:rPr lang="es-AR" dirty="0">
                <a:solidFill>
                  <a:srgbClr val="000000"/>
                </a:solidFill>
                <a:latin typeface="Trebuchet MS" panose="020B0603020202020204" pitchFamily="34" charset="0"/>
                <a:sym typeface="DM Sans"/>
              </a:rPr>
              <a:t>Se sugiere enfocarse en los Estados en el top 10.</a:t>
            </a:r>
          </a:p>
          <a:p>
            <a:pPr marL="171450" marR="0" lvl="0" indent="-171450">
              <a:spcBef>
                <a:spcPts val="0"/>
              </a:spcBef>
              <a:spcAft>
                <a:spcPts val="600"/>
              </a:spcAft>
              <a:buFont typeface="Wingdings" panose="05000000000000000000" pitchFamily="2" charset="2"/>
              <a:buChar char="q"/>
            </a:pPr>
            <a:r>
              <a:rPr lang="es-AR" dirty="0">
                <a:solidFill>
                  <a:srgbClr val="000000"/>
                </a:solidFill>
                <a:latin typeface="Trebuchet MS" panose="020B0603020202020204" pitchFamily="34" charset="0"/>
                <a:sym typeface="DM Sans"/>
              </a:rPr>
              <a:t>En los horarios mencionados implementando controles de tránsito.</a:t>
            </a:r>
          </a:p>
          <a:p>
            <a:pPr marL="171450" marR="0" lvl="0" indent="-171450">
              <a:spcBef>
                <a:spcPts val="0"/>
              </a:spcBef>
              <a:spcAft>
                <a:spcPts val="600"/>
              </a:spcAft>
              <a:buFont typeface="Wingdings" panose="05000000000000000000" pitchFamily="2" charset="2"/>
              <a:buChar char="q"/>
            </a:pPr>
            <a:r>
              <a:rPr lang="es-AR" dirty="0">
                <a:solidFill>
                  <a:srgbClr val="000000"/>
                </a:solidFill>
                <a:latin typeface="Trebuchet MS" panose="020B0603020202020204" pitchFamily="34" charset="0"/>
                <a:sym typeface="DM Sans"/>
              </a:rPr>
              <a:t>Reforzar campañas de concientización sobre la seguridad vial.</a:t>
            </a:r>
          </a:p>
          <a:p>
            <a:pPr marL="171450" marR="0" lvl="0" indent="-171450">
              <a:spcBef>
                <a:spcPts val="0"/>
              </a:spcBef>
              <a:spcAft>
                <a:spcPts val="600"/>
              </a:spcAft>
              <a:buFont typeface="Wingdings" panose="05000000000000000000" pitchFamily="2" charset="2"/>
              <a:buChar char="q"/>
            </a:pPr>
            <a:r>
              <a:rPr lang="es-AR" dirty="0">
                <a:solidFill>
                  <a:srgbClr val="000000"/>
                </a:solidFill>
                <a:latin typeface="Trebuchet MS" panose="020B0603020202020204" pitchFamily="34" charset="0"/>
                <a:sym typeface="DM Sans"/>
              </a:rPr>
              <a:t>Endurecer sanciones a los automovilistas infractores como así también las penas tanto civiles como penales, en el caso de que existieran víctimas fatales.</a:t>
            </a:r>
          </a:p>
          <a:p>
            <a:pPr marL="0" marR="0" lvl="0" indent="0" algn="l" rtl="0">
              <a:spcBef>
                <a:spcPts val="0"/>
              </a:spcBef>
              <a:spcAft>
                <a:spcPts val="0"/>
              </a:spcAft>
              <a:buNone/>
            </a:pPr>
            <a:endParaRPr lang="es-AR" sz="1300" dirty="0">
              <a:latin typeface="Trebuchet MS" panose="020B0603020202020204" pitchFamily="34" charset="0"/>
              <a:ea typeface="DM Sans"/>
              <a:cs typeface="DM Sans"/>
              <a:sym typeface="DM Sans"/>
            </a:endParaRPr>
          </a:p>
        </p:txBody>
      </p:sp>
      <p:cxnSp>
        <p:nvCxnSpPr>
          <p:cNvPr id="2" name="Google Shape;157;p27">
            <a:extLst>
              <a:ext uri="{FF2B5EF4-FFF2-40B4-BE49-F238E27FC236}">
                <a16:creationId xmlns:a16="http://schemas.microsoft.com/office/drawing/2014/main" id="{1AE71BD6-39DF-62EC-B9BD-AFA0D341B9AE}"/>
              </a:ext>
            </a:extLst>
          </p:cNvPr>
          <p:cNvCxnSpPr/>
          <p:nvPr/>
        </p:nvCxnSpPr>
        <p:spPr>
          <a:xfrm>
            <a:off x="3383815" y="288837"/>
            <a:ext cx="13883" cy="623148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chemeClr val="tx1"/>
              </a:buClr>
              <a:buSzPts val="4000"/>
              <a:buFont typeface="Anton"/>
              <a:buChar char="•"/>
            </a:pPr>
            <a:r>
              <a:rPr lang="es-AR" sz="4000" dirty="0">
                <a:solidFill>
                  <a:schemeClr val="accent6">
                    <a:lumMod val="75000"/>
                  </a:schemeClr>
                </a:solidFill>
                <a:latin typeface="Trebuchet MS" panose="020B0603020202020204" pitchFamily="34" charset="0"/>
                <a:ea typeface="Anton"/>
                <a:cs typeface="Anton"/>
                <a:sym typeface="Anton"/>
              </a:rPr>
              <a:t> </a:t>
            </a:r>
            <a:r>
              <a:rPr lang="es-AR" sz="4000" i="0" u="none" strike="noStrike" cap="none" dirty="0">
                <a:solidFill>
                  <a:schemeClr val="accent6">
                    <a:lumMod val="75000"/>
                  </a:schemeClr>
                </a:solidFill>
                <a:latin typeface="Trebuchet MS" panose="020B0603020202020204" pitchFamily="34" charset="0"/>
                <a:ea typeface="Anton"/>
                <a:cs typeface="Anton"/>
                <a:sym typeface="Anton"/>
              </a:rPr>
              <a:t>01</a:t>
            </a:r>
            <a:endParaRPr lang="es-AR" dirty="0">
              <a:solidFill>
                <a:schemeClr val="accent6">
                  <a:lumMod val="75000"/>
                </a:schemeClr>
              </a:solidFill>
              <a:latin typeface="Trebuchet MS" panose="020B0603020202020204" pitchFamily="34" charset="0"/>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s-AR" sz="2400" i="0" u="none" strike="noStrike" cap="none" dirty="0">
                <a:solidFill>
                  <a:schemeClr val="dk1"/>
                </a:solidFill>
                <a:latin typeface="Trebuchet MS" panose="020B0603020202020204" pitchFamily="34" charset="0"/>
                <a:ea typeface="Helvetica Neue Light"/>
                <a:cs typeface="Helvetica Neue Light"/>
                <a:sym typeface="Helvetica Neue Light"/>
              </a:rPr>
              <a:t>Contexto y Audiencia</a:t>
            </a:r>
            <a:endParaRPr lang="es-AR" sz="2400" i="0" u="none" strike="noStrike" cap="none" dirty="0">
              <a:solidFill>
                <a:srgbClr val="000000"/>
              </a:solidFill>
              <a:latin typeface="Trebuchet MS" panose="020B0603020202020204" pitchFamily="34" charset="0"/>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chemeClr val="tx1"/>
              </a:buClr>
              <a:buSzPts val="4000"/>
              <a:buFont typeface="Anton"/>
              <a:buChar char="•"/>
            </a:pPr>
            <a:r>
              <a:rPr lang="es-AR" sz="4000" dirty="0">
                <a:solidFill>
                  <a:schemeClr val="accent6">
                    <a:lumMod val="75000"/>
                  </a:schemeClr>
                </a:solidFill>
                <a:latin typeface="Trebuchet MS" panose="020B0603020202020204" pitchFamily="34" charset="0"/>
                <a:ea typeface="Anton"/>
                <a:cs typeface="Anton"/>
                <a:sym typeface="Anton"/>
              </a:rPr>
              <a:t> </a:t>
            </a:r>
            <a:r>
              <a:rPr lang="es-AR" sz="4000" i="0" u="none" strike="noStrike" cap="none" dirty="0">
                <a:solidFill>
                  <a:schemeClr val="accent6">
                    <a:lumMod val="75000"/>
                  </a:schemeClr>
                </a:solidFill>
                <a:latin typeface="Trebuchet MS" panose="020B0603020202020204" pitchFamily="34" charset="0"/>
                <a:ea typeface="Anton"/>
                <a:cs typeface="Anton"/>
                <a:sym typeface="Anton"/>
              </a:rPr>
              <a:t>02</a:t>
            </a:r>
            <a:endParaRPr lang="es-AR" dirty="0">
              <a:solidFill>
                <a:schemeClr val="accent6">
                  <a:lumMod val="75000"/>
                </a:schemeClr>
              </a:solidFill>
              <a:latin typeface="Trebuchet MS" panose="020B0603020202020204" pitchFamily="34" charset="0"/>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s-AR" sz="2400" i="0" u="none" strike="noStrike" cap="none" dirty="0" err="1">
                <a:solidFill>
                  <a:srgbClr val="000000"/>
                </a:solidFill>
                <a:latin typeface="Trebuchet MS" panose="020B0603020202020204" pitchFamily="34" charset="0"/>
                <a:ea typeface="Helvetica Neue Light"/>
                <a:cs typeface="Helvetica Neue Light"/>
                <a:sym typeface="Helvetica Neue Light"/>
              </a:rPr>
              <a:t>Metadata</a:t>
            </a:r>
            <a:endParaRPr lang="es-AR" sz="2400" i="0" u="none" strike="noStrike" cap="none" dirty="0">
              <a:solidFill>
                <a:srgbClr val="000000"/>
              </a:solidFill>
              <a:latin typeface="Trebuchet MS" panose="020B0603020202020204" pitchFamily="34" charset="0"/>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chemeClr val="tx1"/>
              </a:buClr>
              <a:buSzPts val="4000"/>
              <a:buFont typeface="Anton"/>
              <a:buChar char="•"/>
            </a:pPr>
            <a:r>
              <a:rPr lang="es-AR" sz="4000" dirty="0">
                <a:solidFill>
                  <a:schemeClr val="accent6">
                    <a:lumMod val="75000"/>
                  </a:schemeClr>
                </a:solidFill>
                <a:latin typeface="Trebuchet MS" panose="020B0603020202020204" pitchFamily="34" charset="0"/>
                <a:ea typeface="Anton"/>
                <a:cs typeface="Anton"/>
                <a:sym typeface="Anton"/>
              </a:rPr>
              <a:t> </a:t>
            </a:r>
            <a:r>
              <a:rPr lang="es-AR" sz="4000" i="0" u="none" strike="noStrike" cap="none" dirty="0">
                <a:solidFill>
                  <a:schemeClr val="accent6">
                    <a:lumMod val="75000"/>
                  </a:schemeClr>
                </a:solidFill>
                <a:latin typeface="Trebuchet MS" panose="020B0603020202020204" pitchFamily="34" charset="0"/>
                <a:ea typeface="Anton"/>
                <a:cs typeface="Anton"/>
                <a:sym typeface="Anton"/>
              </a:rPr>
              <a:t>03</a:t>
            </a:r>
            <a:endParaRPr lang="es-AR" dirty="0">
              <a:solidFill>
                <a:schemeClr val="accent6">
                  <a:lumMod val="75000"/>
                </a:schemeClr>
              </a:solidFill>
              <a:latin typeface="Trebuchet MS" panose="020B0603020202020204" pitchFamily="34" charset="0"/>
              <a:ea typeface="Anton"/>
              <a:cs typeface="Anton"/>
              <a:sym typeface="Anton"/>
            </a:endParaRPr>
          </a:p>
        </p:txBody>
      </p:sp>
      <p:cxnSp>
        <p:nvCxnSpPr>
          <p:cNvPr id="142" name="Google Shape;142;p26"/>
          <p:cNvCxnSpPr/>
          <p:nvPr/>
        </p:nvCxnSpPr>
        <p:spPr>
          <a:xfrm>
            <a:off x="1680082" y="3399067"/>
            <a:ext cx="0" cy="60326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s-AR" sz="3600" b="1" i="0" u="none" strike="noStrike" cap="none" dirty="0">
                <a:solidFill>
                  <a:srgbClr val="000000"/>
                </a:solidFill>
                <a:latin typeface="Trebuchet MS" panose="020B0603020202020204" pitchFamily="34" charset="0"/>
                <a:ea typeface="Anton"/>
                <a:cs typeface="Anton"/>
                <a:sym typeface="Anton"/>
              </a:rPr>
              <a:t>AGENDA</a:t>
            </a:r>
            <a:endParaRPr lang="es-AR" dirty="0">
              <a:latin typeface="Trebuchet MS" panose="020B0603020202020204" pitchFamily="34" charset="0"/>
              <a:ea typeface="Anton"/>
              <a:cs typeface="Anton"/>
              <a:sym typeface="Anton"/>
            </a:endParaRPr>
          </a:p>
        </p:txBody>
      </p:sp>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s-AR" sz="2400" i="0" u="none" strike="noStrike" cap="none" dirty="0">
                <a:solidFill>
                  <a:schemeClr val="dk1"/>
                </a:solidFill>
                <a:latin typeface="Trebuchet MS" panose="020B0603020202020204" pitchFamily="34" charset="0"/>
                <a:ea typeface="Helvetica Neue Light"/>
                <a:cs typeface="Helvetica Neue Light"/>
                <a:sym typeface="Helvetica Neue Light"/>
              </a:rPr>
              <a:t>Análisis Exploratorio</a:t>
            </a:r>
            <a:endParaRPr lang="es-AR" sz="2800" i="0" u="none" strike="noStrike" cap="none" dirty="0">
              <a:solidFill>
                <a:schemeClr val="dk1"/>
              </a:solidFill>
              <a:latin typeface="Trebuchet MS" panose="020B0603020202020204" pitchFamily="34" charset="0"/>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chemeClr val="tx1"/>
              </a:buClr>
              <a:buSzPts val="4000"/>
              <a:buFont typeface="Anton"/>
              <a:buChar char="•"/>
            </a:pPr>
            <a:r>
              <a:rPr lang="es-AR" sz="4000" dirty="0">
                <a:solidFill>
                  <a:schemeClr val="accent6">
                    <a:lumMod val="75000"/>
                  </a:schemeClr>
                </a:solidFill>
                <a:latin typeface="Trebuchet MS" panose="020B0603020202020204" pitchFamily="34" charset="0"/>
                <a:ea typeface="Anton"/>
                <a:cs typeface="Anton"/>
                <a:sym typeface="Anton"/>
              </a:rPr>
              <a:t> </a:t>
            </a:r>
            <a:r>
              <a:rPr lang="es-AR" sz="4000" i="0" u="none" strike="noStrike" cap="none" dirty="0">
                <a:solidFill>
                  <a:schemeClr val="accent6">
                    <a:lumMod val="75000"/>
                  </a:schemeClr>
                </a:solidFill>
                <a:latin typeface="Trebuchet MS" panose="020B0603020202020204" pitchFamily="34" charset="0"/>
                <a:ea typeface="Anton"/>
                <a:cs typeface="Anton"/>
                <a:sym typeface="Anton"/>
              </a:rPr>
              <a:t>04</a:t>
            </a:r>
            <a:endParaRPr lang="es-AR" dirty="0">
              <a:solidFill>
                <a:schemeClr val="accent6">
                  <a:lumMod val="75000"/>
                </a:schemeClr>
              </a:solidFill>
              <a:latin typeface="Trebuchet MS" panose="020B0603020202020204" pitchFamily="34" charset="0"/>
              <a:ea typeface="Anton"/>
              <a:cs typeface="Anton"/>
              <a:sym typeface="Anton"/>
            </a:endParaRPr>
          </a:p>
        </p:txBody>
      </p:sp>
      <p:cxnSp>
        <p:nvCxnSpPr>
          <p:cNvPr id="147" name="Google Shape;147;p26"/>
          <p:cNvCxnSpPr/>
          <p:nvPr/>
        </p:nvCxnSpPr>
        <p:spPr>
          <a:xfrm>
            <a:off x="1680082" y="4414712"/>
            <a:ext cx="0" cy="60326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s-AR" sz="2400" i="0" u="none" strike="noStrike" cap="none" dirty="0">
                <a:solidFill>
                  <a:schemeClr val="dk1"/>
                </a:solidFill>
                <a:latin typeface="Trebuchet MS" panose="020B0603020202020204" pitchFamily="34" charset="0"/>
                <a:ea typeface="Helvetica Neue Light"/>
                <a:cs typeface="Helvetica Neue Light"/>
                <a:sym typeface="Helvetica Neue Light"/>
              </a:rPr>
              <a:t>Hipótesis/Preguntas de </a:t>
            </a:r>
            <a:r>
              <a:rPr lang="es-AR" sz="2400" dirty="0">
                <a:solidFill>
                  <a:schemeClr val="dk1"/>
                </a:solidFill>
                <a:latin typeface="Trebuchet MS" panose="020B0603020202020204" pitchFamily="34" charset="0"/>
                <a:ea typeface="Helvetica Neue Light"/>
                <a:cs typeface="Helvetica Neue Light"/>
                <a:sym typeface="Helvetica Neue Light"/>
              </a:rPr>
              <a:t>Interés</a:t>
            </a:r>
            <a:endParaRPr lang="es-AR" dirty="0">
              <a:latin typeface="Trebuchet MS" panose="020B0603020202020204" pitchFamily="34" charset="0"/>
              <a:ea typeface="Helvetica Neue Light"/>
              <a:cs typeface="Helvetica Neue Light"/>
              <a:sym typeface="Helvetica Neue Light"/>
            </a:endParaRPr>
          </a:p>
        </p:txBody>
      </p:sp>
      <p:sp>
        <p:nvSpPr>
          <p:cNvPr id="149" name="Google Shape;149;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s-AR" sz="2400" dirty="0" err="1">
                <a:solidFill>
                  <a:schemeClr val="dk1"/>
                </a:solidFill>
                <a:latin typeface="Trebuchet MS" panose="020B0603020202020204" pitchFamily="34" charset="0"/>
                <a:ea typeface="Helvetica Neue Light"/>
                <a:cs typeface="Helvetica Neue Light"/>
                <a:sym typeface="Helvetica Neue Light"/>
              </a:rPr>
              <a:t>Insights</a:t>
            </a:r>
            <a:r>
              <a:rPr lang="es-AR" sz="2400" i="0" u="none" strike="noStrike" cap="none" dirty="0">
                <a:solidFill>
                  <a:schemeClr val="dk1"/>
                </a:solidFill>
                <a:latin typeface="Trebuchet MS" panose="020B0603020202020204" pitchFamily="34" charset="0"/>
                <a:ea typeface="Helvetica Neue Light"/>
                <a:cs typeface="Helvetica Neue Light"/>
                <a:sym typeface="Helvetica Neue Light"/>
              </a:rPr>
              <a:t> y Recomendaciones</a:t>
            </a:r>
          </a:p>
        </p:txBody>
      </p:sp>
      <p:sp>
        <p:nvSpPr>
          <p:cNvPr id="150" name="Google Shape;150;p26"/>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chemeClr val="tx1"/>
              </a:buClr>
              <a:buSzPts val="4000"/>
              <a:buFont typeface="Anton"/>
              <a:buChar char="•"/>
            </a:pPr>
            <a:r>
              <a:rPr lang="es-AR" sz="4000" dirty="0">
                <a:solidFill>
                  <a:schemeClr val="accent6">
                    <a:lumMod val="75000"/>
                  </a:schemeClr>
                </a:solidFill>
                <a:latin typeface="Trebuchet MS" panose="020B0603020202020204" pitchFamily="34" charset="0"/>
                <a:ea typeface="Anton"/>
                <a:cs typeface="Anton"/>
                <a:sym typeface="Anton"/>
              </a:rPr>
              <a:t> </a:t>
            </a:r>
            <a:r>
              <a:rPr lang="es-AR" sz="4000" i="0" u="none" strike="noStrike" cap="none" dirty="0">
                <a:solidFill>
                  <a:schemeClr val="accent6">
                    <a:lumMod val="75000"/>
                  </a:schemeClr>
                </a:solidFill>
                <a:latin typeface="Trebuchet MS" panose="020B0603020202020204" pitchFamily="34" charset="0"/>
                <a:ea typeface="Anton"/>
                <a:cs typeface="Anton"/>
                <a:sym typeface="Anton"/>
              </a:rPr>
              <a:t>05</a:t>
            </a:r>
            <a:endParaRPr lang="es-AR" dirty="0">
              <a:solidFill>
                <a:schemeClr val="accent6">
                  <a:lumMod val="75000"/>
                </a:schemeClr>
              </a:solidFill>
              <a:latin typeface="Trebuchet MS" panose="020B0603020202020204" pitchFamily="34" charset="0"/>
              <a:ea typeface="Anton"/>
              <a:cs typeface="Anton"/>
              <a:sym typeface="Anton"/>
            </a:endParaRPr>
          </a:p>
        </p:txBody>
      </p:sp>
      <p:cxnSp>
        <p:nvCxnSpPr>
          <p:cNvPr id="151" name="Google Shape;151;p26"/>
          <p:cNvCxnSpPr/>
          <p:nvPr/>
        </p:nvCxnSpPr>
        <p:spPr>
          <a:xfrm>
            <a:off x="1680081" y="5454710"/>
            <a:ext cx="0" cy="60326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pic>
        <p:nvPicPr>
          <p:cNvPr id="3" name="Imagen 2" descr="Tabla&#10;&#10;Descripción generada automáticamente">
            <a:extLst>
              <a:ext uri="{FF2B5EF4-FFF2-40B4-BE49-F238E27FC236}">
                <a16:creationId xmlns:a16="http://schemas.microsoft.com/office/drawing/2014/main" id="{D071EE7A-33BF-51B1-FB9C-A24D95FAD8ED}"/>
              </a:ext>
            </a:extLst>
          </p:cNvPr>
          <p:cNvPicPr>
            <a:picLocks noChangeAspect="1"/>
          </p:cNvPicPr>
          <p:nvPr/>
        </p:nvPicPr>
        <p:blipFill>
          <a:blip r:embed="rId3">
            <a:extLst>
              <a:ext uri="{BEBA8EAE-BF5A-486C-A8C5-ECC9F3942E4B}">
                <a14:imgProps xmlns:a14="http://schemas.microsoft.com/office/drawing/2010/main">
                  <a14:imgLayer r:embed="rId4">
                    <a14:imgEffect>
                      <a14:artisticPastelsSmooth/>
                    </a14:imgEffect>
                  </a14:imgLayer>
                </a14:imgProps>
              </a:ext>
            </a:extLst>
          </a:blip>
          <a:stretch>
            <a:fillRect/>
          </a:stretch>
        </p:blipFill>
        <p:spPr>
          <a:xfrm rot="1020000">
            <a:off x="7609443" y="1030683"/>
            <a:ext cx="3472336" cy="4514037"/>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Trebuchet MS" panose="020B0603020202020204" pitchFamily="34" charset="0"/>
                <a:sym typeface="Arial"/>
              </a:rPr>
              <a:t>3</a:t>
            </a:fld>
            <a:endParaRPr sz="1050" b="0" i="0" u="none" strike="noStrike" cap="none">
              <a:solidFill>
                <a:srgbClr val="000000"/>
              </a:solidFill>
              <a:latin typeface="Trebuchet MS" panose="020B0603020202020204" pitchFamily="34" charset="0"/>
              <a:sym typeface="Arial"/>
            </a:endParaRPr>
          </a:p>
        </p:txBody>
      </p:sp>
      <p:sp>
        <p:nvSpPr>
          <p:cNvPr id="196" name="Google Shape;196;p30"/>
          <p:cNvSpPr txBox="1"/>
          <p:nvPr/>
        </p:nvSpPr>
        <p:spPr>
          <a:xfrm>
            <a:off x="429592" y="2505670"/>
            <a:ext cx="10857900" cy="2215991"/>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CONTEXTO </a:t>
            </a:r>
          </a:p>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Y </a:t>
            </a:r>
          </a:p>
          <a:p>
            <a:pPr marL="0" marR="0" lvl="0" indent="0" algn="ctr" rtl="0">
              <a:lnSpc>
                <a:spcPct val="80000"/>
              </a:lnSpc>
              <a:spcBef>
                <a:spcPts val="0"/>
              </a:spcBef>
              <a:spcAft>
                <a:spcPts val="0"/>
              </a:spcAft>
              <a:buClr>
                <a:srgbClr val="000000"/>
              </a:buClr>
              <a:buSzPts val="6000"/>
              <a:buFont typeface="Arial"/>
              <a:buNone/>
            </a:pPr>
            <a:r>
              <a:rPr lang="en-US" sz="6000" b="1" i="0" u="none" strike="noStrike" cap="none" dirty="0">
                <a:solidFill>
                  <a:srgbClr val="000000"/>
                </a:solidFill>
                <a:latin typeface="Trebuchet MS" panose="020B0603020202020204" pitchFamily="34" charset="0"/>
                <a:sym typeface="Arial"/>
              </a:rPr>
              <a:t>AUDIENCIA</a:t>
            </a:r>
            <a:endParaRPr sz="6000" b="1" i="0" u="none" strike="noStrike" cap="none" dirty="0">
              <a:solidFill>
                <a:srgbClr val="000000"/>
              </a:solidFill>
              <a:latin typeface="Trebuchet MS" panose="020B0603020202020204" pitchFamily="34" charset="0"/>
              <a:sym typeface="Arial"/>
            </a:endParaRPr>
          </a:p>
        </p:txBody>
      </p:sp>
      <p:pic>
        <p:nvPicPr>
          <p:cNvPr id="3" name="Imagen 2" descr="Imagen que contiene dibujo&#10;&#10;Descripción generada automáticamente">
            <a:extLst>
              <a:ext uri="{FF2B5EF4-FFF2-40B4-BE49-F238E27FC236}">
                <a16:creationId xmlns:a16="http://schemas.microsoft.com/office/drawing/2014/main" id="{A0A5AABF-C21A-8953-41BC-EB1F3253B231}"/>
              </a:ext>
            </a:extLst>
          </p:cNvPr>
          <p:cNvPicPr>
            <a:picLocks noChangeAspect="1"/>
          </p:cNvPicPr>
          <p:nvPr/>
        </p:nvPicPr>
        <p:blipFill>
          <a:blip r:embed="rId3"/>
          <a:stretch>
            <a:fillRect/>
          </a:stretch>
        </p:blipFill>
        <p:spPr>
          <a:xfrm>
            <a:off x="310272" y="231487"/>
            <a:ext cx="2700000" cy="2700000"/>
          </a:xfrm>
          <a:prstGeom prst="rect">
            <a:avLst/>
          </a:prstGeom>
        </p:spPr>
      </p:pic>
    </p:spTree>
    <p:extLst>
      <p:ext uri="{BB962C8B-B14F-4D97-AF65-F5344CB8AC3E}">
        <p14:creationId xmlns:p14="http://schemas.microsoft.com/office/powerpoint/2010/main" val="397139522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2569032" y="287523"/>
            <a:ext cx="13883" cy="623148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s-AR" sz="1050" b="0" i="0" u="none" strike="noStrike" cap="none" smtClean="0">
                <a:solidFill>
                  <a:srgbClr val="000000"/>
                </a:solidFill>
                <a:latin typeface="Trebuchet MS" panose="020B0603020202020204" pitchFamily="34" charset="0"/>
                <a:sym typeface="Arial"/>
              </a:rPr>
              <a:t>4</a:t>
            </a:fld>
            <a:endParaRPr lang="es-AR" sz="1050" b="0" i="0" u="none" strike="noStrike" cap="none" dirty="0">
              <a:solidFill>
                <a:srgbClr val="000000"/>
              </a:solidFill>
              <a:latin typeface="Trebuchet MS" panose="020B0603020202020204" pitchFamily="34" charset="0"/>
              <a:sym typeface="Arial"/>
            </a:endParaRPr>
          </a:p>
        </p:txBody>
      </p:sp>
      <p:sp>
        <p:nvSpPr>
          <p:cNvPr id="159" name="Google Shape;159;p27"/>
          <p:cNvSpPr txBox="1"/>
          <p:nvPr/>
        </p:nvSpPr>
        <p:spPr>
          <a:xfrm>
            <a:off x="0" y="2886200"/>
            <a:ext cx="2000335" cy="1034129"/>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s-AR" sz="2800" b="0" i="0" u="none" strike="noStrike" cap="none" dirty="0">
                <a:solidFill>
                  <a:srgbClr val="000000"/>
                </a:solidFill>
                <a:latin typeface="Trebuchet MS" panose="020B0603020202020204" pitchFamily="34" charset="0"/>
                <a:sym typeface="Arial"/>
              </a:rPr>
              <a:t>CONTEXTO </a:t>
            </a:r>
          </a:p>
          <a:p>
            <a:pPr marL="0" marR="0" lvl="0" indent="0" algn="ctr" rtl="0">
              <a:lnSpc>
                <a:spcPct val="80000"/>
              </a:lnSpc>
              <a:spcBef>
                <a:spcPts val="0"/>
              </a:spcBef>
              <a:spcAft>
                <a:spcPts val="0"/>
              </a:spcAft>
              <a:buNone/>
            </a:pPr>
            <a:r>
              <a:rPr lang="es-AR" sz="2800" b="0" i="0" u="none" strike="noStrike" cap="none" dirty="0">
                <a:solidFill>
                  <a:srgbClr val="000000"/>
                </a:solidFill>
                <a:latin typeface="Trebuchet MS" panose="020B0603020202020204" pitchFamily="34" charset="0"/>
                <a:sym typeface="Arial"/>
              </a:rPr>
              <a:t>Y </a:t>
            </a:r>
          </a:p>
          <a:p>
            <a:pPr marL="0" marR="0" lvl="0" indent="0" algn="ctr" rtl="0">
              <a:lnSpc>
                <a:spcPct val="80000"/>
              </a:lnSpc>
              <a:spcBef>
                <a:spcPts val="0"/>
              </a:spcBef>
              <a:spcAft>
                <a:spcPts val="0"/>
              </a:spcAft>
              <a:buClr>
                <a:srgbClr val="000000"/>
              </a:buClr>
              <a:buSzPts val="2800"/>
              <a:buFont typeface="Arial"/>
              <a:buNone/>
            </a:pPr>
            <a:r>
              <a:rPr lang="es-AR" sz="2800" b="1" i="0" u="none" strike="noStrike" cap="none" dirty="0">
                <a:solidFill>
                  <a:srgbClr val="000000"/>
                </a:solidFill>
                <a:latin typeface="Trebuchet MS" panose="020B0603020202020204" pitchFamily="34" charset="0"/>
                <a:sym typeface="Arial"/>
              </a:rPr>
              <a:t>AUDIENCIA</a:t>
            </a:r>
          </a:p>
        </p:txBody>
      </p:sp>
      <p:sp>
        <p:nvSpPr>
          <p:cNvPr id="160" name="Google Shape;160;p27"/>
          <p:cNvSpPr/>
          <p:nvPr/>
        </p:nvSpPr>
        <p:spPr>
          <a:xfrm>
            <a:off x="2665532" y="86764"/>
            <a:ext cx="8955593" cy="620468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1600" b="1" i="0" u="none" strike="noStrike" cap="none" dirty="0">
                <a:solidFill>
                  <a:schemeClr val="dk1"/>
                </a:solidFill>
                <a:latin typeface="Trebuchet MS" panose="020B0603020202020204" pitchFamily="34" charset="0"/>
                <a:ea typeface="Helvetica Neue"/>
                <a:cs typeface="Helvetica Neue"/>
                <a:sym typeface="Helvetica Neue"/>
              </a:rPr>
              <a:t>Contexto comercial</a:t>
            </a:r>
            <a:endParaRPr lang="es-AR" sz="1600" b="1" dirty="0">
              <a:solidFill>
                <a:schemeClr val="dk1"/>
              </a:solidFill>
              <a:latin typeface="Trebuchet MS" panose="020B0603020202020204" pitchFamily="34" charset="0"/>
              <a:ea typeface="Helvetica Neue"/>
              <a:cs typeface="Helvetica Neue"/>
              <a:sym typeface="Helvetica Neue"/>
            </a:endParaRPr>
          </a:p>
          <a:p>
            <a:pPr algn="just"/>
            <a:r>
              <a:rPr lang="es-AR" sz="1600" b="0" i="0" dirty="0">
                <a:solidFill>
                  <a:srgbClr val="212121"/>
                </a:solidFill>
                <a:effectLst/>
                <a:latin typeface="Trebuchet MS" panose="020B0603020202020204" pitchFamily="34" charset="0"/>
              </a:rPr>
              <a:t>Estados Unidos ha experimentado un aumento en el número de accidentes en las carreteras.  El Ministerio de Transporte quieren saber si el número de accidentes ha aumentado en los últimos meses. Para todos los accidentes reportados, han recopilado detalles para cada accidente y han estado manteniendo registros durante los últimos 5 años(desde 2016 hasta 2021).</a:t>
            </a:r>
          </a:p>
          <a:p>
            <a:pPr algn="just"/>
            <a:r>
              <a:rPr lang="es-AR" sz="1600" b="0" i="0" dirty="0">
                <a:solidFill>
                  <a:srgbClr val="212121"/>
                </a:solidFill>
                <a:effectLst/>
                <a:latin typeface="Trebuchet MS" panose="020B0603020202020204" pitchFamily="34" charset="0"/>
              </a:rPr>
              <a:t>El cliente nos ha contratado para que construyas visualizaciones que les ayuden a identificar patrones en accidentes, lo que les ayudaría a tomar acciones preventivas para reducir la cantidad de accidentes en el futuro. Tienen ciertos parámetros como geolocalización, hora del día, condiciones climáticas, gravedad del accidente, etc. De los que se preocupan y de los que les gustaría obtener información específica.</a:t>
            </a:r>
          </a:p>
          <a:p>
            <a:pPr algn="just"/>
            <a:endParaRPr lang="es-AR" sz="700" dirty="0">
              <a:solidFill>
                <a:srgbClr val="212121"/>
              </a:solidFill>
              <a:latin typeface="Trebuchet MS" panose="020B0603020202020204" pitchFamily="34" charset="0"/>
              <a:ea typeface="Helvetica Neue Light"/>
              <a:cs typeface="Helvetica Neue Light"/>
              <a:sym typeface="Helvetica Neue Light"/>
            </a:endParaRPr>
          </a:p>
          <a:p>
            <a:pPr algn="l"/>
            <a:r>
              <a:rPr lang="es-AR" sz="1600" b="1" dirty="0">
                <a:solidFill>
                  <a:schemeClr val="dk1"/>
                </a:solidFill>
                <a:latin typeface="Trebuchet MS" panose="020B0603020202020204" pitchFamily="34" charset="0"/>
              </a:rPr>
              <a:t>Contexto analítico</a:t>
            </a:r>
          </a:p>
          <a:p>
            <a:pPr algn="l"/>
            <a:r>
              <a:rPr lang="es-AR" sz="1600" dirty="0">
                <a:solidFill>
                  <a:srgbClr val="212121"/>
                </a:solidFill>
                <a:latin typeface="Trebuchet MS" panose="020B0603020202020204" pitchFamily="34" charset="0"/>
              </a:rPr>
              <a:t>Se le proporciona un archivo CSV que contiene detalles sobre cada accidente, como fecha, hora, ubicación del accidente, gravedad del accidente, etc. </a:t>
            </a:r>
          </a:p>
          <a:p>
            <a:pPr algn="l"/>
            <a:r>
              <a:rPr lang="es-AR" sz="1600" u="sng" dirty="0">
                <a:solidFill>
                  <a:srgbClr val="212121"/>
                </a:solidFill>
                <a:latin typeface="Trebuchet MS" panose="020B0603020202020204" pitchFamily="34" charset="0"/>
              </a:rPr>
              <a:t>Realizará las siguientes tareas con los datos</a:t>
            </a:r>
            <a:r>
              <a:rPr lang="es-AR" sz="1600" dirty="0">
                <a:solidFill>
                  <a:srgbClr val="212121"/>
                </a:solidFill>
                <a:latin typeface="Trebuchet MS" panose="020B0603020202020204" pitchFamily="34" charset="0"/>
              </a:rPr>
              <a:t>:</a:t>
            </a:r>
          </a:p>
          <a:p>
            <a:pPr marL="285750" indent="-285750" algn="l">
              <a:buFont typeface="Wingdings" panose="05000000000000000000" pitchFamily="2" charset="2"/>
              <a:buChar char="v"/>
            </a:pPr>
            <a:r>
              <a:rPr lang="es-AR" sz="1600" dirty="0">
                <a:solidFill>
                  <a:srgbClr val="212121"/>
                </a:solidFill>
                <a:latin typeface="Trebuchet MS" panose="020B0603020202020204" pitchFamily="34" charset="0"/>
              </a:rPr>
              <a:t>Extraer datos adicionales complementarios</a:t>
            </a:r>
          </a:p>
          <a:p>
            <a:pPr marL="285750" indent="-285750" algn="l">
              <a:buFont typeface="Wingdings" panose="05000000000000000000" pitchFamily="2" charset="2"/>
              <a:buChar char="v"/>
            </a:pPr>
            <a:r>
              <a:rPr lang="es-AR" sz="1600" dirty="0">
                <a:solidFill>
                  <a:srgbClr val="212121"/>
                </a:solidFill>
                <a:latin typeface="Trebuchet MS" panose="020B0603020202020204" pitchFamily="34" charset="0"/>
              </a:rPr>
              <a:t>Leer, transformar y preparar datos para su visualización</a:t>
            </a:r>
          </a:p>
          <a:p>
            <a:pPr marL="285750" indent="-285750" algn="l">
              <a:buFont typeface="Wingdings" panose="05000000000000000000" pitchFamily="2" charset="2"/>
              <a:buChar char="v"/>
            </a:pPr>
            <a:r>
              <a:rPr lang="es-AR" sz="1600" dirty="0">
                <a:solidFill>
                  <a:srgbClr val="212121"/>
                </a:solidFill>
                <a:latin typeface="Trebuchet MS" panose="020B0603020202020204" pitchFamily="34" charset="0"/>
              </a:rPr>
              <a:t>Realizar análisis y construir visualizaciones de los datos para identificar patrones en el conjunto de datos.</a:t>
            </a:r>
          </a:p>
          <a:p>
            <a:pPr algn="just"/>
            <a:endParaRPr lang="es-AR" sz="700" dirty="0">
              <a:solidFill>
                <a:schemeClr val="dk1"/>
              </a:solidFill>
              <a:latin typeface="Trebuchet MS" panose="020B0603020202020204" pitchFamily="34" charset="0"/>
              <a:ea typeface="Helvetica Neue Light"/>
              <a:cs typeface="Helvetica Neue Light"/>
              <a:sym typeface="Helvetica Neue Light"/>
            </a:endParaRPr>
          </a:p>
          <a:p>
            <a:pPr marL="0" marR="0" lvl="0" indent="0" algn="just" rtl="0">
              <a:spcBef>
                <a:spcPts val="0"/>
              </a:spcBef>
              <a:spcAft>
                <a:spcPts val="0"/>
              </a:spcAft>
              <a:buNone/>
            </a:pPr>
            <a:r>
              <a:rPr lang="es-AR" sz="1600" b="1" dirty="0">
                <a:solidFill>
                  <a:schemeClr val="dk1"/>
                </a:solidFill>
                <a:latin typeface="Trebuchet MS" panose="020B0603020202020204" pitchFamily="34" charset="0"/>
                <a:ea typeface="Helvetica Neue"/>
                <a:cs typeface="Helvetica Neue"/>
                <a:sym typeface="Helvetica Neue"/>
              </a:rPr>
              <a:t>Audiencia</a:t>
            </a:r>
          </a:p>
          <a:p>
            <a:pPr marL="0" marR="0" lvl="0" indent="0" algn="just" rtl="0">
              <a:spcBef>
                <a:spcPts val="0"/>
              </a:spcBef>
              <a:spcAft>
                <a:spcPts val="0"/>
              </a:spcAft>
              <a:buNone/>
            </a:pPr>
            <a:r>
              <a:rPr lang="es-AR" sz="1600" dirty="0">
                <a:solidFill>
                  <a:schemeClr val="dk1"/>
                </a:solidFill>
                <a:latin typeface="Trebuchet MS" panose="020B0603020202020204" pitchFamily="34" charset="0"/>
                <a:ea typeface="Helvetica Neue Light"/>
                <a:cs typeface="Helvetica Neue Light"/>
                <a:sym typeface="Helvetica Neue Light"/>
              </a:rPr>
              <a:t>Este análisis intenta contestar, con evidencia, las preguntas del párrafo anterior por lo cuál será de utilidad para el personal del gobierno de EEUU los cuales tomarán está información y los </a:t>
            </a:r>
            <a:r>
              <a:rPr lang="es-AR" sz="1600" dirty="0" err="1">
                <a:solidFill>
                  <a:schemeClr val="dk1"/>
                </a:solidFill>
                <a:latin typeface="Trebuchet MS" panose="020B0603020202020204" pitchFamily="34" charset="0"/>
                <a:ea typeface="Helvetica Neue Light"/>
                <a:cs typeface="Helvetica Neue Light"/>
                <a:sym typeface="Helvetica Neue Light"/>
              </a:rPr>
              <a:t>insight</a:t>
            </a:r>
            <a:r>
              <a:rPr lang="es-AR" sz="1600" dirty="0">
                <a:solidFill>
                  <a:schemeClr val="dk1"/>
                </a:solidFill>
                <a:latin typeface="Trebuchet MS" panose="020B0603020202020204" pitchFamily="34" charset="0"/>
                <a:ea typeface="Helvetica Neue Light"/>
                <a:cs typeface="Helvetica Neue Light"/>
                <a:sym typeface="Helvetica Neue Light"/>
              </a:rPr>
              <a:t> sugeridos y tomar las </a:t>
            </a:r>
            <a:r>
              <a:rPr lang="es-AR" sz="1600" dirty="0" err="1">
                <a:solidFill>
                  <a:schemeClr val="dk1"/>
                </a:solidFill>
                <a:latin typeface="Trebuchet MS" panose="020B0603020202020204" pitchFamily="34" charset="0"/>
                <a:ea typeface="Helvetica Neue Light"/>
                <a:cs typeface="Helvetica Neue Light"/>
                <a:sym typeface="Helvetica Neue Light"/>
              </a:rPr>
              <a:t>desiciones</a:t>
            </a:r>
            <a:r>
              <a:rPr lang="es-AR" sz="1600" dirty="0">
                <a:solidFill>
                  <a:schemeClr val="dk1"/>
                </a:solidFill>
                <a:latin typeface="Trebuchet MS" panose="020B0603020202020204" pitchFamily="34" charset="0"/>
                <a:ea typeface="Helvetica Neue Light"/>
                <a:cs typeface="Helvetica Neue Light"/>
                <a:sym typeface="Helvetica Neue Light"/>
              </a:rPr>
              <a:t> que conlleven a disminuir los </a:t>
            </a:r>
            <a:r>
              <a:rPr lang="es-AR" sz="1600" dirty="0" err="1">
                <a:solidFill>
                  <a:schemeClr val="dk1"/>
                </a:solidFill>
                <a:latin typeface="Trebuchet MS" panose="020B0603020202020204" pitchFamily="34" charset="0"/>
                <a:ea typeface="Helvetica Neue Light"/>
                <a:cs typeface="Helvetica Neue Light"/>
                <a:sym typeface="Helvetica Neue Light"/>
              </a:rPr>
              <a:t>accidents</a:t>
            </a:r>
            <a:r>
              <a:rPr lang="es-AR" sz="1600" dirty="0">
                <a:solidFill>
                  <a:schemeClr val="dk1"/>
                </a:solidFill>
                <a:latin typeface="Trebuchet MS" panose="020B0603020202020204" pitchFamily="34" charset="0"/>
                <a:ea typeface="Helvetica Neue Light"/>
                <a:cs typeface="Helvetica Neue Light"/>
                <a:sym typeface="Helvetica Neue Light"/>
              </a:rPr>
              <a:t> de tránsito.</a:t>
            </a:r>
          </a:p>
          <a:p>
            <a:pPr marL="285750" marR="0" lvl="0" indent="-171450" algn="just" rtl="0">
              <a:spcBef>
                <a:spcPts val="0"/>
              </a:spcBef>
              <a:spcAft>
                <a:spcPts val="0"/>
              </a:spcAft>
              <a:buClr>
                <a:schemeClr val="dk1"/>
              </a:buClr>
              <a:buSzPts val="1800"/>
              <a:buFont typeface="Noto Sans Symbols"/>
              <a:buNone/>
            </a:pPr>
            <a:endParaRPr lang="es-AR" sz="600" dirty="0">
              <a:solidFill>
                <a:schemeClr val="dk1"/>
              </a:solidFill>
              <a:latin typeface="Trebuchet MS" panose="020B0603020202020204" pitchFamily="34" charset="0"/>
              <a:ea typeface="Helvetica Neue Light"/>
              <a:cs typeface="Helvetica Neue Light"/>
              <a:sym typeface="Helvetica Neue Light"/>
            </a:endParaRPr>
          </a:p>
          <a:p>
            <a:pPr marL="0" lvl="0" indent="0" algn="just" rtl="0">
              <a:spcBef>
                <a:spcPts val="0"/>
              </a:spcBef>
              <a:spcAft>
                <a:spcPts val="0"/>
              </a:spcAft>
              <a:buClr>
                <a:schemeClr val="dk1"/>
              </a:buClr>
              <a:buFont typeface="Arial"/>
              <a:buNone/>
            </a:pPr>
            <a:r>
              <a:rPr lang="es-AR" sz="1600" b="1" dirty="0">
                <a:solidFill>
                  <a:schemeClr val="dk1"/>
                </a:solidFill>
                <a:latin typeface="Trebuchet MS" panose="020B0603020202020204" pitchFamily="34" charset="0"/>
                <a:ea typeface="Helvetica Neue"/>
                <a:cs typeface="Helvetica Neue"/>
                <a:sym typeface="Helvetica Neue"/>
              </a:rPr>
              <a:t>Limitaciones</a:t>
            </a:r>
          </a:p>
          <a:p>
            <a:pPr rtl="0">
              <a:spcBef>
                <a:spcPts val="0"/>
              </a:spcBef>
              <a:spcAft>
                <a:spcPts val="0"/>
              </a:spcAft>
            </a:pPr>
            <a:r>
              <a:rPr lang="es-AR" sz="1600" dirty="0">
                <a:solidFill>
                  <a:schemeClr val="dk1"/>
                </a:solidFill>
                <a:latin typeface="Trebuchet MS" panose="020B0603020202020204" pitchFamily="34" charset="0"/>
              </a:rPr>
              <a:t>El material está en inglés por lo que se requiere de al menos un nivel de inglés intermedio para interpretar su contenido.</a:t>
            </a:r>
          </a:p>
        </p:txBody>
      </p:sp>
      <p:pic>
        <p:nvPicPr>
          <p:cNvPr id="3" name="Imagen 2" descr="Imagen que contiene camioneta, coche&#10;&#10;Descripción generada automáticamente">
            <a:extLst>
              <a:ext uri="{FF2B5EF4-FFF2-40B4-BE49-F238E27FC236}">
                <a16:creationId xmlns:a16="http://schemas.microsoft.com/office/drawing/2014/main" id="{91C2C9D8-E3E3-E906-C8CB-0CBC85110BCD}"/>
              </a:ext>
            </a:extLst>
          </p:cNvPr>
          <p:cNvPicPr>
            <a:picLocks noChangeAspect="1"/>
          </p:cNvPicPr>
          <p:nvPr/>
        </p:nvPicPr>
        <p:blipFill>
          <a:blip r:embed="rId3"/>
          <a:stretch>
            <a:fillRect/>
          </a:stretch>
        </p:blipFill>
        <p:spPr>
          <a:xfrm rot="19422996">
            <a:off x="29467" y="5360612"/>
            <a:ext cx="2263338" cy="707293"/>
          </a:xfrm>
          <a:prstGeom prst="rect">
            <a:avLst/>
          </a:prstGeom>
        </p:spPr>
      </p:pic>
      <p:pic>
        <p:nvPicPr>
          <p:cNvPr id="5" name="Imagen 4" descr="Icono&#10;&#10;Descripción generada automáticamente">
            <a:extLst>
              <a:ext uri="{FF2B5EF4-FFF2-40B4-BE49-F238E27FC236}">
                <a16:creationId xmlns:a16="http://schemas.microsoft.com/office/drawing/2014/main" id="{FE4A0F72-9DD5-79E5-828A-44C7353C365B}"/>
              </a:ext>
            </a:extLst>
          </p:cNvPr>
          <p:cNvPicPr>
            <a:picLocks noChangeAspect="1"/>
          </p:cNvPicPr>
          <p:nvPr/>
        </p:nvPicPr>
        <p:blipFill>
          <a:blip r:embed="rId4"/>
          <a:stretch>
            <a:fillRect/>
          </a:stretch>
        </p:blipFill>
        <p:spPr>
          <a:xfrm>
            <a:off x="724256" y="967044"/>
            <a:ext cx="1080000" cy="1080000"/>
          </a:xfrm>
          <a:prstGeom prst="rect">
            <a:avLst/>
          </a:prstGeom>
        </p:spPr>
      </p:pic>
    </p:spTree>
    <p:extLst>
      <p:ext uri="{BB962C8B-B14F-4D97-AF65-F5344CB8AC3E}">
        <p14:creationId xmlns:p14="http://schemas.microsoft.com/office/powerpoint/2010/main" val="156474471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Trebuchet MS" panose="020B0603020202020204" pitchFamily="34" charset="0"/>
                <a:sym typeface="Arial"/>
              </a:rPr>
              <a:t>5</a:t>
            </a:fld>
            <a:endParaRPr sz="1050" b="0" i="0" u="none" strike="noStrike" cap="none">
              <a:solidFill>
                <a:srgbClr val="000000"/>
              </a:solidFill>
              <a:latin typeface="Trebuchet MS" panose="020B0603020202020204" pitchFamily="34" charset="0"/>
              <a:sym typeface="Arial"/>
            </a:endParaRPr>
          </a:p>
        </p:txBody>
      </p:sp>
      <p:sp>
        <p:nvSpPr>
          <p:cNvPr id="196" name="Google Shape;196;p30"/>
          <p:cNvSpPr txBox="1"/>
          <p:nvPr/>
        </p:nvSpPr>
        <p:spPr>
          <a:xfrm>
            <a:off x="429592" y="2505670"/>
            <a:ext cx="10857900" cy="2215991"/>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PREGUNTAS </a:t>
            </a:r>
          </a:p>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DE </a:t>
            </a:r>
          </a:p>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INTERES</a:t>
            </a:r>
            <a:endParaRPr sz="6000" b="1" i="0" u="none" strike="noStrike" cap="none" dirty="0">
              <a:solidFill>
                <a:srgbClr val="000000"/>
              </a:solidFill>
              <a:latin typeface="Trebuchet MS" panose="020B0603020202020204" pitchFamily="34" charset="0"/>
              <a:sym typeface="Arial"/>
            </a:endParaRPr>
          </a:p>
        </p:txBody>
      </p:sp>
      <p:pic>
        <p:nvPicPr>
          <p:cNvPr id="3" name="Imagen 2" descr="Icono&#10;&#10;Descripción generada automáticamente">
            <a:extLst>
              <a:ext uri="{FF2B5EF4-FFF2-40B4-BE49-F238E27FC236}">
                <a16:creationId xmlns:a16="http://schemas.microsoft.com/office/drawing/2014/main" id="{A9E31FA7-EDDC-CA73-C348-DA93C4C2808F}"/>
              </a:ext>
            </a:extLst>
          </p:cNvPr>
          <p:cNvPicPr>
            <a:picLocks noChangeAspect="1"/>
          </p:cNvPicPr>
          <p:nvPr/>
        </p:nvPicPr>
        <p:blipFill>
          <a:blip r:embed="rId3"/>
          <a:stretch>
            <a:fillRect/>
          </a:stretch>
        </p:blipFill>
        <p:spPr>
          <a:xfrm>
            <a:off x="263776" y="0"/>
            <a:ext cx="2700000" cy="2700000"/>
          </a:xfrm>
          <a:prstGeom prst="rect">
            <a:avLst/>
          </a:prstGeom>
        </p:spPr>
      </p:pic>
    </p:spTree>
    <p:extLst>
      <p:ext uri="{BB962C8B-B14F-4D97-AF65-F5344CB8AC3E}">
        <p14:creationId xmlns:p14="http://schemas.microsoft.com/office/powerpoint/2010/main" val="285595492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Trebuchet MS" panose="020B0603020202020204" pitchFamily="34" charset="0"/>
                <a:sym typeface="Arial"/>
              </a:rPr>
              <a:t>6</a:t>
            </a:fld>
            <a:endParaRPr sz="1050" b="0" i="0" u="none" strike="noStrike" cap="none">
              <a:solidFill>
                <a:srgbClr val="000000"/>
              </a:solidFill>
              <a:latin typeface="Trebuchet MS" panose="020B0603020202020204" pitchFamily="34" charset="0"/>
              <a:sym typeface="Arial"/>
            </a:endParaRPr>
          </a:p>
        </p:txBody>
      </p:sp>
      <p:sp>
        <p:nvSpPr>
          <p:cNvPr id="168" name="Google Shape;168;p28"/>
          <p:cNvSpPr txBox="1"/>
          <p:nvPr/>
        </p:nvSpPr>
        <p:spPr>
          <a:xfrm>
            <a:off x="170482" y="2911935"/>
            <a:ext cx="2210451" cy="1034129"/>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latin typeface="Trebuchet MS" panose="020B0603020202020204" pitchFamily="34" charset="0"/>
              </a:rPr>
              <a:t>PREGUNTAS </a:t>
            </a:r>
          </a:p>
          <a:p>
            <a:pPr marL="0" marR="0" lvl="0" indent="0" algn="ctr" rtl="0">
              <a:lnSpc>
                <a:spcPct val="80000"/>
              </a:lnSpc>
              <a:spcBef>
                <a:spcPts val="0"/>
              </a:spcBef>
              <a:spcAft>
                <a:spcPts val="0"/>
              </a:spcAft>
              <a:buClr>
                <a:srgbClr val="000000"/>
              </a:buClr>
              <a:buSzPts val="2800"/>
              <a:buFont typeface="Arial"/>
              <a:buNone/>
            </a:pPr>
            <a:r>
              <a:rPr lang="en-US" sz="2800" dirty="0">
                <a:latin typeface="Trebuchet MS" panose="020B0603020202020204" pitchFamily="34" charset="0"/>
              </a:rPr>
              <a:t>DE</a:t>
            </a:r>
            <a:endParaRPr sz="2800" b="0" i="0" u="none" strike="noStrike" cap="none" dirty="0">
              <a:solidFill>
                <a:srgbClr val="000000"/>
              </a:solidFill>
              <a:latin typeface="Trebuchet MS" panose="020B0603020202020204" pitchFamily="34" charset="0"/>
              <a:sym typeface="Arial"/>
            </a:endParaRPr>
          </a:p>
          <a:p>
            <a:pPr marL="0" marR="0" lvl="0" indent="0" algn="ctr" rtl="0">
              <a:lnSpc>
                <a:spcPct val="80000"/>
              </a:lnSpc>
              <a:spcBef>
                <a:spcPts val="0"/>
              </a:spcBef>
              <a:spcAft>
                <a:spcPts val="0"/>
              </a:spcAft>
              <a:buClr>
                <a:srgbClr val="000000"/>
              </a:buClr>
              <a:buSzPts val="2800"/>
              <a:buFont typeface="Arial"/>
              <a:buNone/>
            </a:pPr>
            <a:r>
              <a:rPr lang="en-US" sz="2800" b="1" dirty="0">
                <a:latin typeface="Trebuchet MS" panose="020B0603020202020204" pitchFamily="34" charset="0"/>
              </a:rPr>
              <a:t>INTERÉS</a:t>
            </a:r>
            <a:endParaRPr sz="2800" b="1" i="0" u="none" strike="noStrike" cap="none" dirty="0">
              <a:solidFill>
                <a:srgbClr val="000000"/>
              </a:solidFill>
              <a:latin typeface="Trebuchet MS" panose="020B0603020202020204" pitchFamily="34" charset="0"/>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1800" b="1" dirty="0">
                <a:solidFill>
                  <a:schemeClr val="dk1"/>
                </a:solidFill>
                <a:latin typeface="Trebuchet MS" panose="020B0603020202020204" pitchFamily="34" charset="0"/>
                <a:ea typeface="Helvetica Neue"/>
                <a:cs typeface="Helvetica Neue"/>
                <a:sym typeface="Helvetica Neue"/>
              </a:rPr>
              <a:t>Preguntas</a:t>
            </a:r>
          </a:p>
          <a:p>
            <a:pPr marL="114300" lvl="0" algn="l" rtl="0">
              <a:spcBef>
                <a:spcPts val="0"/>
              </a:spcBef>
              <a:spcAft>
                <a:spcPts val="0"/>
              </a:spcAft>
              <a:buClr>
                <a:schemeClr val="dk1"/>
              </a:buClr>
              <a:buSzPts val="1800"/>
            </a:pPr>
            <a:endParaRPr lang="en-US" sz="1800" dirty="0">
              <a:solidFill>
                <a:schemeClr val="dk1"/>
              </a:solidFill>
              <a:latin typeface="Trebuchet MS" panose="020B0603020202020204" pitchFamily="34" charset="0"/>
              <a:ea typeface="Helvetica Neue Light"/>
              <a:cs typeface="Helvetica Neue Light"/>
              <a:sym typeface="Helvetica Neue Light"/>
            </a:endParaRPr>
          </a:p>
          <a:p>
            <a:pPr algn="l"/>
            <a:r>
              <a:rPr lang="es-ES" dirty="0">
                <a:solidFill>
                  <a:srgbClr val="212121"/>
                </a:solidFill>
                <a:latin typeface="Trebuchet MS" panose="020B0603020202020204" pitchFamily="34" charset="0"/>
              </a:rPr>
              <a:t>El cliente tiene un conjunto específico de preguntas a las que le gustaría obtener respuestas. Deberá proporcionar visualizaciones para acompañar estos:</a:t>
            </a:r>
          </a:p>
          <a:p>
            <a:pPr algn="l"/>
            <a:r>
              <a:rPr lang="es-ES" dirty="0">
                <a:solidFill>
                  <a:srgbClr val="212121"/>
                </a:solidFill>
                <a:latin typeface="Trebuchet MS" panose="020B0603020202020204" pitchFamily="34" charset="0"/>
              </a:rPr>
              <a:t>1- ¿Cómo ha fluctuado el número de accidentes durante el último año y medio? ¿Han aumentado con el tiempo?.</a:t>
            </a:r>
          </a:p>
          <a:p>
            <a:pPr algn="l"/>
            <a:r>
              <a:rPr lang="es-ES" dirty="0">
                <a:solidFill>
                  <a:srgbClr val="212121"/>
                </a:solidFill>
                <a:latin typeface="Trebuchet MS" panose="020B0603020202020204" pitchFamily="34" charset="0"/>
              </a:rPr>
              <a:t>2- Para un día en particular, ¿durante qué horas es más probable que ocurran accidentes?.</a:t>
            </a:r>
          </a:p>
          <a:p>
            <a:pPr algn="l"/>
            <a:r>
              <a:rPr lang="es-ES" dirty="0">
                <a:solidFill>
                  <a:srgbClr val="212121"/>
                </a:solidFill>
                <a:latin typeface="Trebuchet MS" panose="020B0603020202020204" pitchFamily="34" charset="0"/>
              </a:rPr>
              <a:t>3- ¿Hay más accidentes entre semana que durante los fines de semana?.</a:t>
            </a:r>
          </a:p>
          <a:p>
            <a:pPr algn="l"/>
            <a:r>
              <a:rPr lang="es-ES" dirty="0">
                <a:solidFill>
                  <a:srgbClr val="212121"/>
                </a:solidFill>
                <a:latin typeface="Trebuchet MS" panose="020B0603020202020204" pitchFamily="34" charset="0"/>
              </a:rPr>
              <a:t>4- ¿Cuál es la proporción de recuento de accidentes por estado o cuidad?</a:t>
            </a:r>
          </a:p>
          <a:p>
            <a:pPr algn="l"/>
            <a:r>
              <a:rPr lang="es-ES" dirty="0">
                <a:solidFill>
                  <a:srgbClr val="212121"/>
                </a:solidFill>
                <a:latin typeface="Trebuchet MS" panose="020B0603020202020204" pitchFamily="34" charset="0"/>
              </a:rPr>
              <a:t>5- ¿Qué distritos tienen un número desproporcionadamente grande de accidentes para su tamaño?</a:t>
            </a:r>
          </a:p>
          <a:p>
            <a:pPr algn="l"/>
            <a:r>
              <a:rPr lang="es-ES" dirty="0">
                <a:solidFill>
                  <a:srgbClr val="212121"/>
                </a:solidFill>
                <a:latin typeface="Trebuchet MS" panose="020B0603020202020204" pitchFamily="34" charset="0"/>
              </a:rPr>
              <a:t>6- Para cada municipio, ¿durante qué horas es más probable que ocurran accidentes?</a:t>
            </a:r>
          </a:p>
          <a:p>
            <a:pPr marL="457200" lvl="0" indent="-342900" algn="l" rtl="0">
              <a:spcBef>
                <a:spcPts val="0"/>
              </a:spcBef>
              <a:spcAft>
                <a:spcPts val="0"/>
              </a:spcAft>
              <a:buClr>
                <a:schemeClr val="dk1"/>
              </a:buClr>
              <a:buSzPts val="1800"/>
              <a:buFont typeface="Helvetica Neue Light"/>
              <a:buChar char="▪"/>
            </a:pPr>
            <a:endParaRPr sz="1800" dirty="0">
              <a:solidFill>
                <a:schemeClr val="dk1"/>
              </a:solidFill>
              <a:latin typeface="Trebuchet MS" panose="020B0603020202020204" pitchFamily="34" charset="0"/>
              <a:ea typeface="Helvetica Neue Light"/>
              <a:cs typeface="Helvetica Neue Light"/>
              <a:sym typeface="Helvetica Neue Light"/>
            </a:endParaRPr>
          </a:p>
        </p:txBody>
      </p:sp>
      <p:cxnSp>
        <p:nvCxnSpPr>
          <p:cNvPr id="2" name="Google Shape;157;p27">
            <a:extLst>
              <a:ext uri="{FF2B5EF4-FFF2-40B4-BE49-F238E27FC236}">
                <a16:creationId xmlns:a16="http://schemas.microsoft.com/office/drawing/2014/main" id="{BBE890AA-390C-3773-2E32-D9F1221EDB14}"/>
              </a:ext>
            </a:extLst>
          </p:cNvPr>
          <p:cNvCxnSpPr/>
          <p:nvPr/>
        </p:nvCxnSpPr>
        <p:spPr>
          <a:xfrm>
            <a:off x="2569032" y="287523"/>
            <a:ext cx="13883" cy="6231485"/>
          </a:xfrm>
          <a:prstGeom prst="straightConnector1">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cxnSp>
      <p:pic>
        <p:nvPicPr>
          <p:cNvPr id="4" name="Imagen 3" descr="Icono&#10;&#10;Descripción generada automáticamente">
            <a:extLst>
              <a:ext uri="{FF2B5EF4-FFF2-40B4-BE49-F238E27FC236}">
                <a16:creationId xmlns:a16="http://schemas.microsoft.com/office/drawing/2014/main" id="{5343A380-33B4-35F5-C8BB-5F9A4B41D096}"/>
              </a:ext>
            </a:extLst>
          </p:cNvPr>
          <p:cNvPicPr>
            <a:picLocks noChangeAspect="1"/>
          </p:cNvPicPr>
          <p:nvPr/>
        </p:nvPicPr>
        <p:blipFill>
          <a:blip r:embed="rId3"/>
          <a:stretch>
            <a:fillRect/>
          </a:stretch>
        </p:blipFill>
        <p:spPr>
          <a:xfrm>
            <a:off x="735707" y="1005522"/>
            <a:ext cx="1080000" cy="108000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Trebuchet MS" panose="020B0603020202020204" pitchFamily="34" charset="0"/>
                <a:sym typeface="Arial"/>
              </a:rPr>
              <a:t>7</a:t>
            </a:fld>
            <a:endParaRPr sz="1050" b="0" i="0" u="none" strike="noStrike" cap="none">
              <a:solidFill>
                <a:srgbClr val="000000"/>
              </a:solidFill>
              <a:latin typeface="Trebuchet MS" panose="020B0603020202020204" pitchFamily="34" charset="0"/>
              <a:sym typeface="Arial"/>
            </a:endParaRPr>
          </a:p>
        </p:txBody>
      </p:sp>
      <p:sp>
        <p:nvSpPr>
          <p:cNvPr id="196" name="Google Shape;196;p30"/>
          <p:cNvSpPr txBox="1"/>
          <p:nvPr/>
        </p:nvSpPr>
        <p:spPr>
          <a:xfrm>
            <a:off x="429592" y="2505670"/>
            <a:ext cx="10857900" cy="738664"/>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METADATA</a:t>
            </a:r>
            <a:endParaRPr sz="6000" b="1" i="0" u="none" strike="noStrike" cap="none" dirty="0">
              <a:solidFill>
                <a:srgbClr val="000000"/>
              </a:solidFill>
              <a:latin typeface="Trebuchet MS" panose="020B0603020202020204" pitchFamily="34" charset="0"/>
              <a:sym typeface="Arial"/>
            </a:endParaRPr>
          </a:p>
        </p:txBody>
      </p:sp>
      <p:pic>
        <p:nvPicPr>
          <p:cNvPr id="3" name="Imagen 2" descr="Icono&#10;&#10;Descripción generada automáticamente">
            <a:extLst>
              <a:ext uri="{FF2B5EF4-FFF2-40B4-BE49-F238E27FC236}">
                <a16:creationId xmlns:a16="http://schemas.microsoft.com/office/drawing/2014/main" id="{1E8C4D31-D14B-17DC-DC9B-1DDA128EA640}"/>
              </a:ext>
            </a:extLst>
          </p:cNvPr>
          <p:cNvPicPr>
            <a:picLocks noChangeAspect="1"/>
          </p:cNvPicPr>
          <p:nvPr/>
        </p:nvPicPr>
        <p:blipFill>
          <a:blip r:embed="rId3"/>
          <a:stretch>
            <a:fillRect/>
          </a:stretch>
        </p:blipFill>
        <p:spPr>
          <a:xfrm>
            <a:off x="429592" y="175002"/>
            <a:ext cx="2700000" cy="2700000"/>
          </a:xfrm>
          <a:prstGeom prst="rect">
            <a:avLst/>
          </a:prstGeom>
        </p:spPr>
      </p:pic>
    </p:spTree>
    <p:extLst>
      <p:ext uri="{BB962C8B-B14F-4D97-AF65-F5344CB8AC3E}">
        <p14:creationId xmlns:p14="http://schemas.microsoft.com/office/powerpoint/2010/main" val="338739392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2271546" y="1168501"/>
            <a:ext cx="3929636"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Cantidad de accidentes por año</a:t>
            </a:r>
            <a:endParaRPr lang="es-AR" sz="2000" b="1" dirty="0">
              <a:latin typeface="Trebuchet MS" panose="020B0603020202020204" pitchFamily="34" charset="0"/>
              <a:ea typeface="DM Sans"/>
              <a:cs typeface="DM Sans"/>
              <a:sym typeface="DM Sans"/>
            </a:endParaRPr>
          </a:p>
        </p:txBody>
      </p:sp>
      <p:sp>
        <p:nvSpPr>
          <p:cNvPr id="176" name="Google Shape;176;p29"/>
          <p:cNvSpPr txBox="1"/>
          <p:nvPr/>
        </p:nvSpPr>
        <p:spPr>
          <a:xfrm>
            <a:off x="471475" y="593926"/>
            <a:ext cx="2565294"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2.6 M. registros</a:t>
            </a:r>
            <a:endParaRPr lang="es-AR" sz="2000" b="1" dirty="0">
              <a:latin typeface="Trebuchet MS" panose="020B0603020202020204" pitchFamily="34" charset="0"/>
              <a:ea typeface="DM Sans"/>
              <a:cs typeface="DM Sans"/>
              <a:sym typeface="DM Sans"/>
            </a:endParaRPr>
          </a:p>
        </p:txBody>
      </p:sp>
      <p:sp>
        <p:nvSpPr>
          <p:cNvPr id="178" name="Google Shape;178;p29"/>
          <p:cNvSpPr txBox="1"/>
          <p:nvPr/>
        </p:nvSpPr>
        <p:spPr>
          <a:xfrm>
            <a:off x="8463975" y="517526"/>
            <a:ext cx="3468900" cy="61555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Ciudad con mayor cantidad de accidentes</a:t>
            </a:r>
            <a:endParaRPr lang="es-AR" b="1" dirty="0">
              <a:latin typeface="Trebuchet MS" panose="020B0603020202020204" pitchFamily="34" charset="0"/>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s-AR" sz="2800" b="1" i="1" u="sng" dirty="0">
                <a:latin typeface="Trebuchet MS" panose="020B0603020202020204" pitchFamily="34" charset="0"/>
                <a:ea typeface="DM Sans"/>
                <a:cs typeface="DM Sans"/>
                <a:sym typeface="DM Sans"/>
              </a:rPr>
              <a:t>RESUMEN</a:t>
            </a:r>
            <a:r>
              <a:rPr lang="es-AR" sz="2800" b="1" i="1" u="sng" strike="noStrike" cap="none" dirty="0">
                <a:solidFill>
                  <a:srgbClr val="000000"/>
                </a:solidFill>
                <a:latin typeface="Trebuchet MS" panose="020B0603020202020204" pitchFamily="34" charset="0"/>
                <a:ea typeface="DM Sans"/>
                <a:cs typeface="DM Sans"/>
                <a:sym typeface="DM Sans"/>
              </a:rPr>
              <a:t> </a:t>
            </a:r>
            <a:r>
              <a:rPr lang="es-AR" sz="2800" b="1" i="1" u="sng" dirty="0">
                <a:latin typeface="Trebuchet MS" panose="020B0603020202020204" pitchFamily="34" charset="0"/>
                <a:ea typeface="DM Sans"/>
                <a:cs typeface="DM Sans"/>
                <a:sym typeface="DM Sans"/>
              </a:rPr>
              <a:t>METADATA</a:t>
            </a:r>
            <a:endParaRPr lang="es-AR" b="1" i="1" u="sng" dirty="0">
              <a:latin typeface="Trebuchet MS" panose="020B0603020202020204" pitchFamily="34" charset="0"/>
              <a:ea typeface="DM Sans"/>
              <a:cs typeface="DM Sans"/>
              <a:sym typeface="DM Sans"/>
            </a:endParaRPr>
          </a:p>
        </p:txBody>
      </p:sp>
      <p:sp>
        <p:nvSpPr>
          <p:cNvPr id="4" name="Google Shape;176;p29">
            <a:extLst>
              <a:ext uri="{FF2B5EF4-FFF2-40B4-BE49-F238E27FC236}">
                <a16:creationId xmlns:a16="http://schemas.microsoft.com/office/drawing/2014/main" id="{A2833874-E7DB-7A24-D03D-E1A5119D2634}"/>
              </a:ext>
            </a:extLst>
          </p:cNvPr>
          <p:cNvSpPr txBox="1"/>
          <p:nvPr/>
        </p:nvSpPr>
        <p:spPr>
          <a:xfrm>
            <a:off x="3019898" y="575631"/>
            <a:ext cx="1654209"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50 estados </a:t>
            </a:r>
            <a:endParaRPr lang="es-AR" sz="2000" b="1" dirty="0">
              <a:latin typeface="Trebuchet MS" panose="020B0603020202020204" pitchFamily="34" charset="0"/>
              <a:ea typeface="DM Sans"/>
              <a:cs typeface="DM Sans"/>
              <a:sym typeface="DM Sans"/>
            </a:endParaRPr>
          </a:p>
        </p:txBody>
      </p:sp>
      <p:sp>
        <p:nvSpPr>
          <p:cNvPr id="5" name="Google Shape;176;p29">
            <a:extLst>
              <a:ext uri="{FF2B5EF4-FFF2-40B4-BE49-F238E27FC236}">
                <a16:creationId xmlns:a16="http://schemas.microsoft.com/office/drawing/2014/main" id="{FF4F4685-216C-CDDC-72A5-91DD5E606719}"/>
              </a:ext>
            </a:extLst>
          </p:cNvPr>
          <p:cNvSpPr txBox="1"/>
          <p:nvPr/>
        </p:nvSpPr>
        <p:spPr>
          <a:xfrm>
            <a:off x="5226905" y="572033"/>
            <a:ext cx="2565294"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4 tipos de gravedad</a:t>
            </a:r>
            <a:endParaRPr lang="es-AR" sz="2000" b="1" dirty="0">
              <a:latin typeface="Trebuchet MS" panose="020B0603020202020204" pitchFamily="34" charset="0"/>
              <a:ea typeface="DM Sans"/>
              <a:cs typeface="DM Sans"/>
              <a:sym typeface="DM Sans"/>
            </a:endParaRPr>
          </a:p>
        </p:txBody>
      </p:sp>
      <p:pic>
        <p:nvPicPr>
          <p:cNvPr id="7" name="Imagen 6">
            <a:extLst>
              <a:ext uri="{FF2B5EF4-FFF2-40B4-BE49-F238E27FC236}">
                <a16:creationId xmlns:a16="http://schemas.microsoft.com/office/drawing/2014/main" id="{75B329FD-1833-71A8-FE85-D5187EF1FD2C}"/>
              </a:ext>
            </a:extLst>
          </p:cNvPr>
          <p:cNvPicPr>
            <a:picLocks noChangeAspect="1"/>
          </p:cNvPicPr>
          <p:nvPr/>
        </p:nvPicPr>
        <p:blipFill>
          <a:blip r:embed="rId3"/>
          <a:stretch>
            <a:fillRect/>
          </a:stretch>
        </p:blipFill>
        <p:spPr>
          <a:xfrm>
            <a:off x="8524058" y="1133079"/>
            <a:ext cx="3643341" cy="2849985"/>
          </a:xfrm>
          <a:prstGeom prst="rect">
            <a:avLst/>
          </a:prstGeom>
        </p:spPr>
      </p:pic>
      <p:pic>
        <p:nvPicPr>
          <p:cNvPr id="6" name="Imagen 5">
            <a:extLst>
              <a:ext uri="{FF2B5EF4-FFF2-40B4-BE49-F238E27FC236}">
                <a16:creationId xmlns:a16="http://schemas.microsoft.com/office/drawing/2014/main" id="{727D6126-7C38-05D8-0248-B865AAA40E20}"/>
              </a:ext>
            </a:extLst>
          </p:cNvPr>
          <p:cNvPicPr>
            <a:picLocks noChangeAspect="1"/>
          </p:cNvPicPr>
          <p:nvPr/>
        </p:nvPicPr>
        <p:blipFill>
          <a:blip r:embed="rId4"/>
          <a:stretch>
            <a:fillRect/>
          </a:stretch>
        </p:blipFill>
        <p:spPr>
          <a:xfrm>
            <a:off x="136879" y="1546060"/>
            <a:ext cx="8096728" cy="2336838"/>
          </a:xfrm>
          <a:prstGeom prst="rect">
            <a:avLst/>
          </a:prstGeom>
        </p:spPr>
      </p:pic>
      <p:pic>
        <p:nvPicPr>
          <p:cNvPr id="10" name="Imagen 9">
            <a:extLst>
              <a:ext uri="{FF2B5EF4-FFF2-40B4-BE49-F238E27FC236}">
                <a16:creationId xmlns:a16="http://schemas.microsoft.com/office/drawing/2014/main" id="{F9D952EC-A610-8F4B-8B92-5A28DFD82506}"/>
              </a:ext>
            </a:extLst>
          </p:cNvPr>
          <p:cNvPicPr>
            <a:picLocks noChangeAspect="1"/>
          </p:cNvPicPr>
          <p:nvPr/>
        </p:nvPicPr>
        <p:blipFill>
          <a:blip r:embed="rId5"/>
          <a:stretch>
            <a:fillRect/>
          </a:stretch>
        </p:blipFill>
        <p:spPr>
          <a:xfrm>
            <a:off x="6201182" y="4328487"/>
            <a:ext cx="3881892" cy="2488571"/>
          </a:xfrm>
          <a:prstGeom prst="rect">
            <a:avLst/>
          </a:prstGeom>
        </p:spPr>
      </p:pic>
      <p:pic>
        <p:nvPicPr>
          <p:cNvPr id="12" name="Imagen 11">
            <a:extLst>
              <a:ext uri="{FF2B5EF4-FFF2-40B4-BE49-F238E27FC236}">
                <a16:creationId xmlns:a16="http://schemas.microsoft.com/office/drawing/2014/main" id="{05B2EDE1-6F91-BF5C-D8AF-084742C3A41A}"/>
              </a:ext>
            </a:extLst>
          </p:cNvPr>
          <p:cNvPicPr>
            <a:picLocks noChangeAspect="1"/>
          </p:cNvPicPr>
          <p:nvPr/>
        </p:nvPicPr>
        <p:blipFill rotWithShape="1">
          <a:blip r:embed="rId6"/>
          <a:srcRect t="7111"/>
          <a:stretch/>
        </p:blipFill>
        <p:spPr>
          <a:xfrm>
            <a:off x="266301" y="4604166"/>
            <a:ext cx="5105945" cy="2170665"/>
          </a:xfrm>
          <a:prstGeom prst="rect">
            <a:avLst/>
          </a:prstGeom>
        </p:spPr>
      </p:pic>
      <p:sp>
        <p:nvSpPr>
          <p:cNvPr id="13" name="Google Shape;175;p29">
            <a:extLst>
              <a:ext uri="{FF2B5EF4-FFF2-40B4-BE49-F238E27FC236}">
                <a16:creationId xmlns:a16="http://schemas.microsoft.com/office/drawing/2014/main" id="{94FEB9F3-F837-E882-5023-7CEB08323EED}"/>
              </a:ext>
            </a:extLst>
          </p:cNvPr>
          <p:cNvSpPr txBox="1"/>
          <p:nvPr/>
        </p:nvSpPr>
        <p:spPr>
          <a:xfrm>
            <a:off x="5972906" y="4058882"/>
            <a:ext cx="3929636"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Cantidad de accidentes por día</a:t>
            </a:r>
            <a:endParaRPr lang="es-AR" sz="2000" b="1" dirty="0">
              <a:latin typeface="Trebuchet MS" panose="020B0603020202020204" pitchFamily="34" charset="0"/>
              <a:ea typeface="DM Sans"/>
              <a:cs typeface="DM Sans"/>
              <a:sym typeface="DM Sans"/>
            </a:endParaRPr>
          </a:p>
        </p:txBody>
      </p:sp>
      <p:sp>
        <p:nvSpPr>
          <p:cNvPr id="14" name="Google Shape;175;p29">
            <a:extLst>
              <a:ext uri="{FF2B5EF4-FFF2-40B4-BE49-F238E27FC236}">
                <a16:creationId xmlns:a16="http://schemas.microsoft.com/office/drawing/2014/main" id="{78347922-CB1E-7D0D-55B3-DB169D3B42E1}"/>
              </a:ext>
            </a:extLst>
          </p:cNvPr>
          <p:cNvSpPr txBox="1"/>
          <p:nvPr/>
        </p:nvSpPr>
        <p:spPr>
          <a:xfrm>
            <a:off x="854455" y="4192247"/>
            <a:ext cx="3929636"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Trebuchet MS" panose="020B0603020202020204" pitchFamily="34" charset="0"/>
                <a:ea typeface="DM Sans"/>
                <a:cs typeface="DM Sans"/>
                <a:sym typeface="DM Sans"/>
              </a:rPr>
              <a:t>Condiciones Climáticas</a:t>
            </a:r>
            <a:endParaRPr lang="es-AR" sz="2000" b="1" dirty="0">
              <a:latin typeface="Trebuchet MS" panose="020B0603020202020204" pitchFamily="34" charset="0"/>
              <a:ea typeface="DM Sans"/>
              <a:cs typeface="DM Sans"/>
              <a:sym typeface="DM Sans"/>
            </a:endParaRPr>
          </a:p>
        </p:txBody>
      </p:sp>
    </p:spTree>
    <p:extLst>
      <p:ext uri="{BB962C8B-B14F-4D97-AF65-F5344CB8AC3E}">
        <p14:creationId xmlns:p14="http://schemas.microsoft.com/office/powerpoint/2010/main" val="105467133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Trebuchet MS" panose="020B0603020202020204" pitchFamily="34" charset="0"/>
                <a:sym typeface="Arial"/>
              </a:rPr>
              <a:t>9</a:t>
            </a:fld>
            <a:endParaRPr sz="1050" b="0" i="0" u="none" strike="noStrike" cap="none">
              <a:solidFill>
                <a:srgbClr val="000000"/>
              </a:solidFill>
              <a:latin typeface="Trebuchet MS" panose="020B0603020202020204" pitchFamily="34" charset="0"/>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ANÁLISIS</a:t>
            </a:r>
            <a:r>
              <a:rPr lang="en-US" sz="6000" b="1" i="0" u="none" strike="noStrike" cap="none" dirty="0">
                <a:solidFill>
                  <a:srgbClr val="000000"/>
                </a:solidFill>
                <a:latin typeface="Trebuchet MS" panose="020B0603020202020204" pitchFamily="34" charset="0"/>
                <a:sym typeface="Arial"/>
              </a:rPr>
              <a:t> </a:t>
            </a:r>
            <a:endParaRPr b="1" dirty="0">
              <a:latin typeface="Trebuchet MS" panose="020B0603020202020204" pitchFamily="34" charset="0"/>
            </a:endParaRPr>
          </a:p>
          <a:p>
            <a:pPr marL="0" marR="0" lvl="0" indent="0" algn="ctr" rtl="0">
              <a:lnSpc>
                <a:spcPct val="80000"/>
              </a:lnSpc>
              <a:spcBef>
                <a:spcPts val="0"/>
              </a:spcBef>
              <a:spcAft>
                <a:spcPts val="0"/>
              </a:spcAft>
              <a:buClr>
                <a:srgbClr val="000000"/>
              </a:buClr>
              <a:buSzPts val="6000"/>
              <a:buFont typeface="Arial"/>
              <a:buNone/>
            </a:pPr>
            <a:r>
              <a:rPr lang="en-US" sz="6000" b="1" dirty="0">
                <a:latin typeface="Trebuchet MS" panose="020B0603020202020204" pitchFamily="34" charset="0"/>
              </a:rPr>
              <a:t>EXPLORATORIO</a:t>
            </a:r>
            <a:endParaRPr sz="6000" b="1" i="0" u="none" strike="noStrike" cap="none" dirty="0">
              <a:solidFill>
                <a:srgbClr val="000000"/>
              </a:solidFill>
              <a:latin typeface="Trebuchet MS" panose="020B0603020202020204" pitchFamily="34" charset="0"/>
              <a:sym typeface="Arial"/>
            </a:endParaRPr>
          </a:p>
        </p:txBody>
      </p:sp>
      <p:pic>
        <p:nvPicPr>
          <p:cNvPr id="3" name="Imagen 2" descr="Icono&#10;&#10;Descripción generada automáticamente">
            <a:extLst>
              <a:ext uri="{FF2B5EF4-FFF2-40B4-BE49-F238E27FC236}">
                <a16:creationId xmlns:a16="http://schemas.microsoft.com/office/drawing/2014/main" id="{DB32BC20-EB55-53B0-9F32-5B8EAFCB7600}"/>
              </a:ext>
            </a:extLst>
          </p:cNvPr>
          <p:cNvPicPr>
            <a:picLocks noChangeAspect="1"/>
          </p:cNvPicPr>
          <p:nvPr/>
        </p:nvPicPr>
        <p:blipFill>
          <a:blip r:embed="rId3"/>
          <a:stretch>
            <a:fillRect/>
          </a:stretch>
        </p:blipFill>
        <p:spPr>
          <a:xfrm>
            <a:off x="0" y="0"/>
            <a:ext cx="2700000" cy="2700000"/>
          </a:xfrm>
          <a:prstGeom prst="rect">
            <a:avLst/>
          </a:prstGeom>
        </p:spPr>
      </p:pic>
    </p:spTree>
  </p:cSld>
  <p:clrMapOvr>
    <a:masterClrMapping/>
  </p:clrMapOvr>
  <p:transition spd="slow">
    <p:push/>
  </p:transition>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506</TotalTime>
  <Words>1185</Words>
  <Application>Microsoft Office PowerPoint</Application>
  <PresentationFormat>Panorámica</PresentationFormat>
  <Paragraphs>165</Paragraphs>
  <Slides>19</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19</vt:i4>
      </vt:variant>
    </vt:vector>
  </HeadingPairs>
  <TitlesOfParts>
    <vt:vector size="31" baseType="lpstr">
      <vt:lpstr>DM Sans</vt:lpstr>
      <vt:lpstr>Roboto</vt:lpstr>
      <vt:lpstr>Wingdings</vt:lpstr>
      <vt:lpstr>Noto Sans Symbols</vt:lpstr>
      <vt:lpstr>Wingdings 3</vt:lpstr>
      <vt:lpstr>Helvetica Neue Light</vt:lpstr>
      <vt:lpstr>Trebuchet MS</vt:lpstr>
      <vt:lpstr>Anton</vt:lpstr>
      <vt:lpstr>Arial</vt:lpstr>
      <vt:lpstr>Century Gothic</vt:lpstr>
      <vt:lpstr>Calibri</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Eduardo Walter Ettlin</cp:lastModifiedBy>
  <cp:revision>16</cp:revision>
  <dcterms:modified xsi:type="dcterms:W3CDTF">2023-08-15T21:22:48Z</dcterms:modified>
</cp:coreProperties>
</file>