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6" r:id="rId4"/>
    <p:sldId id="26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06" autoAdjust="0"/>
  </p:normalViewPr>
  <p:slideViewPr>
    <p:cSldViewPr snapToGrid="0" showGuides="1">
      <p:cViewPr varScale="1">
        <p:scale>
          <a:sx n="111" d="100"/>
          <a:sy n="111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BB0D6-6D06-4BD3-AB31-E8869D874B0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DED2-DCCF-4B97-AD20-2724CDB6C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8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409EA-C7DB-44FA-89E8-1410E2A9549A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91F2-10CE-41A6-AD49-30D4CB69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9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603346" cy="1828800"/>
          </a:xfrm>
        </p:spPr>
        <p:txBody>
          <a:bodyPr anchor="b"/>
          <a:lstStyle>
            <a:lvl1pPr algn="r">
              <a:lnSpc>
                <a:spcPct val="100000"/>
              </a:lnSpc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92" y="1981083"/>
            <a:ext cx="4417453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057327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427"/>
            <a:ext cx="2628900" cy="5584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427"/>
            <a:ext cx="7734300" cy="5584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026650" cy="2862262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02665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632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086" y="1825625"/>
            <a:ext cx="484632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755057"/>
            <a:ext cx="4846320" cy="596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418735"/>
            <a:ext cx="4846320" cy="375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1247" y="1755057"/>
            <a:ext cx="4846320" cy="5965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1247" y="2418735"/>
            <a:ext cx="4846320" cy="37534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1826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83834"/>
            <a:ext cx="5675312" cy="44002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00761"/>
            <a:ext cx="3932237" cy="27833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9462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1594624"/>
            <a:ext cx="5675312" cy="45006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323062"/>
            <a:ext cx="3932237" cy="26762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A8E-2924-46CB-8A3D-E6C838C23300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CFBD-2225-44FB-8E2E-7BC9B9D5C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3492" y="6498019"/>
            <a:ext cx="2891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33B2A8E-2924-46CB-8A3D-E6C838C23300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980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498019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42CFBD-2225-44FB-8E2E-7BC9B9D5CD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0" y="0"/>
            <a:ext cx="9104236" cy="1531620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</a:rPr>
              <a:t>Greenhouse Gasses, Climate Change</a:t>
            </a:r>
            <a:br>
              <a:rPr lang="en-US" sz="4400" b="1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</a:rPr>
            </a:br>
            <a:r>
              <a:rPr lang="en-US" sz="4400" b="1" i="0" dirty="0">
                <a:solidFill>
                  <a:srgbClr val="201F1E"/>
                </a:solidFill>
                <a:effectLst/>
                <a:latin typeface="Times New Roman" panose="02020603050405020304" pitchFamily="18" charset="0"/>
              </a:rPr>
              <a:t>and Mitigation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3660" y="1954529"/>
            <a:ext cx="4566525" cy="1343025"/>
          </a:xfrm>
        </p:spPr>
        <p:txBody>
          <a:bodyPr>
            <a:normAutofit/>
          </a:bodyPr>
          <a:lstStyle/>
          <a:p>
            <a:r>
              <a:rPr lang="en-US" sz="3400" dirty="0"/>
              <a:t>Prof McCoy</a:t>
            </a:r>
          </a:p>
          <a:p>
            <a:r>
              <a:rPr lang="en-US" sz="3400" dirty="0"/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3977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Effect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777815" y="1643263"/>
            <a:ext cx="5571226" cy="4567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Earth’s atmosphere is transparent to the wavelengths of solar radiation which passes through, is partially absorbed at Earth’s surface, the partially reflected back into space.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Absorbed radiation warms Earth’s surface which then re-radiates the excess energy at longer wavelengths in order to achieve thermal equilibrium.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small amount of greenhouse gasses makes our atmosphere nearly opaque to the longer-wavelength, re-radiated energy.  This energy is absorbed and re-radiated by greenhouse gasses preventing that energy from escaping to space, resulting in a warming of the planet.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naturally occurring greenhouse effect, keeps Earth’s average temp at ~60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instead of ~ 5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o.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Increases in human-caused greenhouse gasses trap more energy causing Earth’s surface to grow warmer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(“global warming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”).  This additional energy is responsible for climate change.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041" y="1751162"/>
            <a:ext cx="4928154" cy="41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Change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777815" y="2329132"/>
            <a:ext cx="5571226" cy="388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have been previous periods of climate change, but current changes are significantly more rapid and not due to natural causes.  Instead, they are due to greenhouse-gas emissions.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climate change is due to greenhouse-gas emission resulting from burning fossil fuels for energy.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Temperatures on land have risen about twice as fast as the global average.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846" y="1630392"/>
            <a:ext cx="2732166" cy="24600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468" y="4090408"/>
            <a:ext cx="2746967" cy="20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Impacts of Climate Change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717431" y="1496682"/>
            <a:ext cx="4901240" cy="449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Expansion of deserts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frequency of heat waves and wild fires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Melting permafrost, glacial retreat, sea-ice loss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storm intensity and weather extremes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Species relocation to avoid extinction</a:t>
            </a:r>
          </a:p>
          <a:p>
            <a:r>
              <a:rPr lang="en-US" sz="20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Humans:</a:t>
            </a:r>
          </a:p>
          <a:p>
            <a:pPr lvl="1"/>
            <a:r>
              <a:rPr lang="en-US" sz="16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and water scarcity</a:t>
            </a:r>
          </a:p>
          <a:p>
            <a:pPr lvl="1"/>
            <a:r>
              <a:rPr lang="en-US" sz="16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flooding, extreme heat</a:t>
            </a:r>
          </a:p>
          <a:p>
            <a:pPr lvl="1"/>
            <a:r>
              <a:rPr lang="en-US" sz="16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Increased disease</a:t>
            </a:r>
          </a:p>
          <a:p>
            <a:pPr lvl="1"/>
            <a:r>
              <a:rPr lang="en-US" sz="16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loss</a:t>
            </a:r>
          </a:p>
          <a:p>
            <a:pPr lvl="1"/>
            <a:r>
              <a:rPr lang="en-US" sz="1600" dirty="0" smtClean="0">
                <a:solidFill>
                  <a:srgbClr val="201F1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migration</a:t>
            </a:r>
          </a:p>
          <a:p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259" y="1798967"/>
            <a:ext cx="2790825" cy="1638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59592" y="3746019"/>
            <a:ext cx="430458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rgbClr val="222222"/>
                </a:solidFill>
                <a:latin typeface="Arial" panose="020B0604020202020204" pitchFamily="34" charset="0"/>
              </a:rPr>
              <a:t>"Climate change is the greatest threat to global health in the 21st century</a:t>
            </a:r>
            <a:r>
              <a:rPr lang="en-US" sz="2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66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Gasses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24577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greenhouse gas is any gas that absorbs and re-radiates energy within the infrared (thermal) range of wavelengths.</a:t>
            </a:r>
          </a:p>
          <a:p>
            <a:r>
              <a:rPr lang="en-US" sz="2000" dirty="0" smtClean="0"/>
              <a:t>Greenhouse gasses include (ranked by direct contribution to the greenhouse effect):</a:t>
            </a:r>
          </a:p>
          <a:p>
            <a:pPr lvl="1"/>
            <a:r>
              <a:rPr lang="en-US" sz="1600" dirty="0" smtClean="0"/>
              <a:t>Water vapor and clouds (H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O): 36 – 72%</a:t>
            </a:r>
          </a:p>
          <a:p>
            <a:pPr lvl="1"/>
            <a:r>
              <a:rPr lang="en-US" sz="1600" dirty="0" smtClean="0"/>
              <a:t>Carbon dioxide (CO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):  9 – 26%</a:t>
            </a:r>
          </a:p>
          <a:p>
            <a:pPr lvl="1"/>
            <a:r>
              <a:rPr lang="en-US" sz="1600" dirty="0" smtClean="0"/>
              <a:t>Methane </a:t>
            </a:r>
            <a:r>
              <a:rPr lang="en-US" sz="1600" dirty="0"/>
              <a:t>(</a:t>
            </a:r>
            <a:r>
              <a:rPr lang="en-US" sz="1600" dirty="0" smtClean="0"/>
              <a:t>CH</a:t>
            </a:r>
            <a:r>
              <a:rPr lang="en-US" sz="1600" baseline="-25000" dirty="0"/>
              <a:t>4</a:t>
            </a:r>
            <a:r>
              <a:rPr lang="en-US" sz="1600" dirty="0" smtClean="0"/>
              <a:t>):  4 – 9%</a:t>
            </a:r>
          </a:p>
          <a:p>
            <a:pPr lvl="1"/>
            <a:r>
              <a:rPr lang="en-US" sz="1600" dirty="0" smtClean="0"/>
              <a:t>Ozone O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:  3 – 7%</a:t>
            </a:r>
          </a:p>
          <a:p>
            <a:r>
              <a:rPr lang="en-US" sz="2000" dirty="0" smtClean="0"/>
              <a:t>The direct radiative effect of a mass of methane is about 84 times stronger than the same mass of </a:t>
            </a:r>
            <a:r>
              <a:rPr lang="en-US" sz="2000" dirty="0"/>
              <a:t>CO</a:t>
            </a:r>
            <a:r>
              <a:rPr lang="en-US" sz="2000" baseline="-25000" dirty="0"/>
              <a:t>2</a:t>
            </a:r>
            <a:r>
              <a:rPr lang="en-US" sz="2000" dirty="0" smtClean="0"/>
              <a:t> over a 20-year interval.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04" y="2001327"/>
            <a:ext cx="5000096" cy="32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8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Methane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Over the last two centuries, methane concentrations in the atmosphere have more than doubled, largely due to human-related </a:t>
            </a:r>
            <a:r>
              <a:rPr lang="en-US" sz="2000" dirty="0" smtClean="0"/>
              <a:t>activities.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Because </a:t>
            </a:r>
            <a:r>
              <a:rPr lang="en-US" sz="2000" b="1" dirty="0"/>
              <a:t>methane is both a powerful greenhouse gas and short-lived compared to carbon dioxide, achieving significant reductions would have a rapid and significant effect on atmospheric warming potential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endParaRPr lang="en-US" sz="2000" b="1" dirty="0"/>
          </a:p>
          <a:p>
            <a:r>
              <a:rPr lang="en-US" sz="2000" dirty="0" smtClean="0"/>
              <a:t>There are 3.2 million abandoned oil and gas wells in the US.  Over 18K </a:t>
            </a:r>
            <a:r>
              <a:rPr lang="en-US" sz="2000" smtClean="0"/>
              <a:t>of these are in OK.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948" y="1989911"/>
            <a:ext cx="3558988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asons in Sage Design Templat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sons in sage design slides.potx" id="{20B2578C-A058-49A0-BF74-1D8EE2CBF7F1}" vid="{6013AC06-0964-4A95-8D65-BA949AA843E2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Seasons in sage design slides</Template>
  <TotalTime>453</TotalTime>
  <Words>452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Seasons in Sage Design Template</vt:lpstr>
      <vt:lpstr>Greenhouse Gasses, Climate Change and Mitigation</vt:lpstr>
      <vt:lpstr>Greenhouse Effect</vt:lpstr>
      <vt:lpstr>Climate Change</vt:lpstr>
      <vt:lpstr>Impacts of Climate Change</vt:lpstr>
      <vt:lpstr>Greenhouse Gasses</vt:lpstr>
      <vt:lpstr>Sources of Methane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Jerry</dc:creator>
  <cp:lastModifiedBy>McCoy, Jerry</cp:lastModifiedBy>
  <cp:revision>30</cp:revision>
  <dcterms:created xsi:type="dcterms:W3CDTF">2022-02-16T09:15:45Z</dcterms:created>
  <dcterms:modified xsi:type="dcterms:W3CDTF">2022-02-16T17:53:07Z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