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3" r:id="rId18"/>
    <p:sldId id="272"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A155F8-7ACD-5146-AE6D-04DADCCE53C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F271574-E088-674E-9324-22243CE620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155F8-7ACD-5146-AE6D-04DADCCE53C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155F8-7ACD-5146-AE6D-04DADCCE53C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155F8-7ACD-5146-AE6D-04DADCCE53C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9A155F8-7ACD-5146-AE6D-04DADCCE53C5}" type="datetimeFigureOut">
              <a:rPr lang="en-US" smtClean="0"/>
              <a:t>1/31/16</a:t>
            </a:fld>
            <a:endParaRPr lang="en-US"/>
          </a:p>
        </p:txBody>
      </p:sp>
      <p:sp>
        <p:nvSpPr>
          <p:cNvPr id="8" name="Slide Number Placeholder 7"/>
          <p:cNvSpPr>
            <a:spLocks noGrp="1"/>
          </p:cNvSpPr>
          <p:nvPr>
            <p:ph type="sldNum" sz="quarter" idx="11"/>
          </p:nvPr>
        </p:nvSpPr>
        <p:spPr/>
        <p:txBody>
          <a:bodyPr/>
          <a:lstStyle/>
          <a:p>
            <a:fld id="{AF271574-E088-674E-9324-22243CE6202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155F8-7ACD-5146-AE6D-04DADCCE53C5}"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A155F8-7ACD-5146-AE6D-04DADCCE53C5}" type="datetimeFigureOut">
              <a:rPr lang="en-US" smtClean="0"/>
              <a:t>1/31/16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155F8-7ACD-5146-AE6D-04DADCCE53C5}" type="datetimeFigureOut">
              <a:rPr lang="en-US" smtClean="0"/>
              <a:t>1/31/16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155F8-7ACD-5146-AE6D-04DADCCE53C5}" type="datetimeFigureOut">
              <a:rPr lang="en-US" smtClean="0"/>
              <a:t>1/31/16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271574-E088-674E-9324-22243CE620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155F8-7ACD-5146-AE6D-04DADCCE53C5}"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71574-E088-674E-9324-22243CE6202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155F8-7ACD-5146-AE6D-04DADCCE53C5}"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F271574-E088-674E-9324-22243CE6202A}"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9A155F8-7ACD-5146-AE6D-04DADCCE53C5}" type="datetimeFigureOut">
              <a:rPr lang="en-US" smtClean="0"/>
              <a:t>1/31/16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F271574-E088-674E-9324-22243CE6202A}"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rinzhorn.github.io/skrollr/" TargetMode="External"/><Relationship Id="rId4" Type="http://schemas.openxmlformats.org/officeDocument/2006/relationships/hyperlink" Target="https://jqueryui.com/tabs/" TargetMode="External"/><Relationship Id="rId5" Type="http://schemas.openxmlformats.org/officeDocument/2006/relationships/hyperlink" Target="http://lokeshdhakar.com/projects/lightbox2/" TargetMode="External"/><Relationship Id="rId1" Type="http://schemas.openxmlformats.org/officeDocument/2006/relationships/slideLayout" Target="../slideLayouts/slideLayout2.xml"/><Relationship Id="rId2" Type="http://schemas.openxmlformats.org/officeDocument/2006/relationships/hyperlink" Target="http://jquery.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mp.info/en/" TargetMode="External"/><Relationship Id="rId3" Type="http://schemas.openxmlformats.org/officeDocument/2006/relationships/hyperlink" Target="http://sourceforge.net/projects/wampserv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js/default.asp" TargetMode="External"/><Relationship Id="rId3" Type="http://schemas.openxmlformats.org/officeDocument/2006/relationships/hyperlink" Target="https://developer.mozilla.org/en-US/Learn/JavaScri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Introduction to Client-Side </a:t>
            </a:r>
            <a:r>
              <a:rPr lang="en-US" sz="6600" dirty="0" err="1" smtClean="0"/>
              <a:t>JAVaScript</a:t>
            </a:r>
            <a:endParaRPr lang="en-US" sz="6600" dirty="0"/>
          </a:p>
        </p:txBody>
      </p:sp>
      <p:sp>
        <p:nvSpPr>
          <p:cNvPr id="3" name="Subtitle 2"/>
          <p:cNvSpPr>
            <a:spLocks noGrp="1"/>
          </p:cNvSpPr>
          <p:nvPr>
            <p:ph type="subTitle" idx="1"/>
          </p:nvPr>
        </p:nvSpPr>
        <p:spPr>
          <a:xfrm>
            <a:off x="457200" y="4800600"/>
            <a:ext cx="8242300" cy="914400"/>
          </a:xfrm>
        </p:spPr>
        <p:txBody>
          <a:bodyPr>
            <a:normAutofit/>
          </a:bodyPr>
          <a:lstStyle/>
          <a:p>
            <a:r>
              <a:rPr lang="en-US" sz="1800" dirty="0" err="1" smtClean="0"/>
              <a:t>Var</a:t>
            </a:r>
            <a:r>
              <a:rPr lang="en-US" sz="1800" dirty="0" smtClean="0"/>
              <a:t> topic= </a:t>
            </a:r>
            <a:r>
              <a:rPr lang="en-US" sz="1800" dirty="0" err="1" smtClean="0"/>
              <a:t>Document.getelementbyid</a:t>
            </a:r>
            <a:r>
              <a:rPr lang="en-US" sz="1800" dirty="0" smtClean="0"/>
              <a:t>(“topic”);</a:t>
            </a:r>
            <a:endParaRPr lang="en-US" sz="1800" dirty="0"/>
          </a:p>
        </p:txBody>
      </p:sp>
    </p:spTree>
    <p:extLst>
      <p:ext uri="{BB962C8B-B14F-4D97-AF65-F5344CB8AC3E}">
        <p14:creationId xmlns:p14="http://schemas.microsoft.com/office/powerpoint/2010/main" val="146301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More examples</a:t>
            </a:r>
            <a:r>
              <a:rPr lang="is-I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&lt;head&gt;</a:t>
            </a:r>
          </a:p>
          <a:p>
            <a:r>
              <a:rPr lang="en-US" dirty="0" smtClean="0"/>
              <a:t>	&lt;script&gt; </a:t>
            </a:r>
          </a:p>
          <a:p>
            <a:r>
              <a:rPr lang="en-US" dirty="0"/>
              <a:t>	</a:t>
            </a:r>
            <a:r>
              <a:rPr lang="en-US" dirty="0" smtClean="0"/>
              <a:t>	function </a:t>
            </a:r>
            <a:r>
              <a:rPr lang="en-US" dirty="0" err="1" smtClean="0"/>
              <a:t>showAlert</a:t>
            </a:r>
            <a:r>
              <a:rPr lang="en-US" dirty="0" smtClean="0"/>
              <a:t>() {</a:t>
            </a:r>
          </a:p>
          <a:p>
            <a:r>
              <a:rPr lang="en-US" dirty="0"/>
              <a:t>	</a:t>
            </a:r>
            <a:r>
              <a:rPr lang="en-US" dirty="0" smtClean="0"/>
              <a:t>		alert(“You clicked on me!”);</a:t>
            </a:r>
          </a:p>
          <a:p>
            <a:r>
              <a:rPr lang="en-US" dirty="0" smtClean="0"/>
              <a:t>		}</a:t>
            </a:r>
          </a:p>
          <a:p>
            <a:r>
              <a:rPr lang="en-US" dirty="0" smtClean="0"/>
              <a:t>	&lt;/script&gt;</a:t>
            </a:r>
          </a:p>
          <a:p>
            <a:r>
              <a:rPr lang="en-US" dirty="0" smtClean="0"/>
              <a:t>&lt;/head&gt;</a:t>
            </a:r>
          </a:p>
          <a:p>
            <a:r>
              <a:rPr lang="en-US" dirty="0" smtClean="0"/>
              <a:t>&lt;body&gt;</a:t>
            </a:r>
          </a:p>
          <a:p>
            <a:r>
              <a:rPr lang="en-US" dirty="0" smtClean="0"/>
              <a:t>	&lt;button </a:t>
            </a:r>
            <a:r>
              <a:rPr lang="en-US" dirty="0" err="1" smtClean="0"/>
              <a:t>onclick</a:t>
            </a:r>
            <a:r>
              <a:rPr lang="en-US" dirty="0" smtClean="0"/>
              <a:t>=“</a:t>
            </a:r>
            <a:r>
              <a:rPr lang="en-US" dirty="0" err="1" smtClean="0"/>
              <a:t>showAlert</a:t>
            </a:r>
            <a:r>
              <a:rPr lang="en-US" dirty="0" smtClean="0"/>
              <a:t>()”&gt;Bet you can’t guess 	what happens when you click on me&lt;/button&gt;</a:t>
            </a:r>
          </a:p>
          <a:p>
            <a:r>
              <a:rPr lang="en-US" dirty="0" smtClean="0"/>
              <a:t>&lt;/body&gt;</a:t>
            </a:r>
          </a:p>
        </p:txBody>
      </p:sp>
    </p:spTree>
    <p:extLst>
      <p:ext uri="{BB962C8B-B14F-4D97-AF65-F5344CB8AC3E}">
        <p14:creationId xmlns:p14="http://schemas.microsoft.com/office/powerpoint/2010/main" val="234905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&lt;head&gt;</a:t>
            </a:r>
          </a:p>
          <a:p>
            <a:r>
              <a:rPr lang="en-US" dirty="0" smtClean="0"/>
              <a:t>    &lt;script&gt;</a:t>
            </a:r>
          </a:p>
          <a:p>
            <a:r>
              <a:rPr lang="en-US" dirty="0"/>
              <a:t>	</a:t>
            </a:r>
            <a:r>
              <a:rPr lang="en-US" dirty="0" err="1" smtClean="0"/>
              <a:t>var</a:t>
            </a:r>
            <a:r>
              <a:rPr lang="en-US" dirty="0" smtClean="0"/>
              <a:t> </a:t>
            </a:r>
            <a:r>
              <a:rPr lang="en-US" dirty="0" err="1" smtClean="0"/>
              <a:t>favBand</a:t>
            </a:r>
            <a:r>
              <a:rPr lang="en-US" dirty="0" smtClean="0"/>
              <a:t> = “Grateful Dead”;</a:t>
            </a:r>
          </a:p>
          <a:p>
            <a:r>
              <a:rPr lang="en-US" dirty="0" smtClean="0"/>
              <a:t>	</a:t>
            </a:r>
            <a:r>
              <a:rPr lang="en-US" dirty="0" err="1" smtClean="0"/>
              <a:t>window.onload</a:t>
            </a:r>
            <a:r>
              <a:rPr lang="en-US" dirty="0" smtClean="0"/>
              <a:t> = function </a:t>
            </a:r>
            <a:r>
              <a:rPr lang="en-US" dirty="0" err="1" smtClean="0"/>
              <a:t>secretMessage</a:t>
            </a:r>
            <a:r>
              <a:rPr lang="en-US" dirty="0" smtClean="0"/>
              <a:t>() {</a:t>
            </a:r>
          </a:p>
          <a:p>
            <a:r>
              <a:rPr lang="en-US" dirty="0"/>
              <a:t>	 </a:t>
            </a:r>
            <a:r>
              <a:rPr lang="en-US" dirty="0" smtClean="0"/>
              <a:t>    </a:t>
            </a:r>
            <a:r>
              <a:rPr lang="en-US" dirty="0" err="1" smtClean="0"/>
              <a:t>console.log</a:t>
            </a:r>
            <a:r>
              <a:rPr lang="en-US" dirty="0" smtClean="0"/>
              <a:t>(“My favorite band is “ + </a:t>
            </a:r>
            <a:r>
              <a:rPr lang="en-US" dirty="0" err="1" smtClean="0"/>
              <a:t>favBand</a:t>
            </a:r>
            <a:r>
              <a:rPr lang="en-US" dirty="0" smtClean="0"/>
              <a:t>”);</a:t>
            </a:r>
          </a:p>
          <a:p>
            <a:r>
              <a:rPr lang="en-US" dirty="0" smtClean="0"/>
              <a:t>	}</a:t>
            </a:r>
            <a:r>
              <a:rPr lang="en-US" dirty="0"/>
              <a:t>	</a:t>
            </a:r>
            <a:endParaRPr lang="en-US" dirty="0" smtClean="0"/>
          </a:p>
          <a:p>
            <a:r>
              <a:rPr lang="en-US" dirty="0"/>
              <a:t> </a:t>
            </a:r>
            <a:r>
              <a:rPr lang="en-US" dirty="0" smtClean="0"/>
              <a:t>  &lt;/script&gt;</a:t>
            </a:r>
          </a:p>
          <a:p>
            <a:r>
              <a:rPr lang="en-US" dirty="0" smtClean="0"/>
              <a:t>&lt;/head&gt;</a:t>
            </a:r>
          </a:p>
          <a:p>
            <a:r>
              <a:rPr lang="en-US" dirty="0" smtClean="0"/>
              <a:t>&lt;body&gt;</a:t>
            </a:r>
          </a:p>
          <a:p>
            <a:r>
              <a:rPr lang="en-US" dirty="0" smtClean="0"/>
              <a:t>&lt;/body&gt;</a:t>
            </a:r>
          </a:p>
          <a:p>
            <a:endParaRPr lang="en-US" dirty="0"/>
          </a:p>
        </p:txBody>
      </p:sp>
    </p:spTree>
    <p:extLst>
      <p:ext uri="{BB962C8B-B14F-4D97-AF65-F5344CB8AC3E}">
        <p14:creationId xmlns:p14="http://schemas.microsoft.com/office/powerpoint/2010/main" val="339442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include a JavaScript File</a:t>
            </a:r>
            <a:endParaRPr lang="en-US" dirty="0"/>
          </a:p>
        </p:txBody>
      </p:sp>
      <p:sp>
        <p:nvSpPr>
          <p:cNvPr id="3" name="Content Placeholder 2"/>
          <p:cNvSpPr>
            <a:spLocks noGrp="1"/>
          </p:cNvSpPr>
          <p:nvPr>
            <p:ph idx="1"/>
          </p:nvPr>
        </p:nvSpPr>
        <p:spPr/>
        <p:txBody>
          <a:bodyPr/>
          <a:lstStyle/>
          <a:p>
            <a:r>
              <a:rPr lang="en-US" dirty="0" smtClean="0"/>
              <a:t>Take what you would put in the script tag, and put it in its own file.</a:t>
            </a:r>
          </a:p>
          <a:p>
            <a:r>
              <a:rPr lang="en-US" dirty="0" smtClean="0"/>
              <a:t>Create a sub-directory with a name that clearly indicates this is where your scripts are located. “</a:t>
            </a:r>
            <a:r>
              <a:rPr lang="en-US" dirty="0" err="1" smtClean="0"/>
              <a:t>js</a:t>
            </a:r>
            <a:r>
              <a:rPr lang="en-US" dirty="0" smtClean="0"/>
              <a:t>” for example.</a:t>
            </a:r>
          </a:p>
          <a:p>
            <a:r>
              <a:rPr lang="en-US" dirty="0" smtClean="0"/>
              <a:t>Place all .</a:t>
            </a:r>
            <a:r>
              <a:rPr lang="en-US" dirty="0" err="1" smtClean="0"/>
              <a:t>js</a:t>
            </a:r>
            <a:r>
              <a:rPr lang="en-US" dirty="0" smtClean="0"/>
              <a:t> files there</a:t>
            </a:r>
          </a:p>
          <a:p>
            <a:r>
              <a:rPr lang="en-US" dirty="0" smtClean="0"/>
              <a:t>Like you would reference CSS by </a:t>
            </a:r>
          </a:p>
          <a:p>
            <a:r>
              <a:rPr lang="en-US" dirty="0" smtClean="0">
                <a:solidFill>
                  <a:schemeClr val="accent5">
                    <a:lumMod val="50000"/>
                  </a:schemeClr>
                </a:solidFill>
              </a:rPr>
              <a:t>&lt;link </a:t>
            </a:r>
            <a:r>
              <a:rPr lang="en-US" dirty="0" err="1" smtClean="0">
                <a:solidFill>
                  <a:schemeClr val="accent5">
                    <a:lumMod val="50000"/>
                  </a:schemeClr>
                </a:solidFill>
              </a:rPr>
              <a:t>rel</a:t>
            </a:r>
            <a:r>
              <a:rPr lang="en-US" dirty="0" smtClean="0">
                <a:solidFill>
                  <a:schemeClr val="accent5">
                    <a:lumMod val="50000"/>
                  </a:schemeClr>
                </a:solidFill>
              </a:rPr>
              <a:t>=“</a:t>
            </a:r>
            <a:r>
              <a:rPr lang="en-US" dirty="0" err="1" smtClean="0">
                <a:solidFill>
                  <a:schemeClr val="accent5">
                    <a:lumMod val="50000"/>
                  </a:schemeClr>
                </a:solidFill>
              </a:rPr>
              <a:t>stylesheet</a:t>
            </a:r>
            <a:r>
              <a:rPr lang="en-US" dirty="0" smtClean="0">
                <a:solidFill>
                  <a:schemeClr val="accent5">
                    <a:lumMod val="50000"/>
                  </a:schemeClr>
                </a:solidFill>
              </a:rPr>
              <a:t>” </a:t>
            </a:r>
            <a:r>
              <a:rPr lang="en-US" dirty="0" err="1" smtClean="0">
                <a:solidFill>
                  <a:schemeClr val="accent5">
                    <a:lumMod val="50000"/>
                  </a:schemeClr>
                </a:solidFill>
              </a:rPr>
              <a:t>href</a:t>
            </a:r>
            <a:r>
              <a:rPr lang="en-US" dirty="0" smtClean="0">
                <a:solidFill>
                  <a:schemeClr val="accent5">
                    <a:lumMod val="50000"/>
                  </a:schemeClr>
                </a:solidFill>
              </a:rPr>
              <a:t>=“</a:t>
            </a:r>
            <a:r>
              <a:rPr lang="en-US" dirty="0" err="1" smtClean="0">
                <a:solidFill>
                  <a:schemeClr val="accent5">
                    <a:lumMod val="50000"/>
                  </a:schemeClr>
                </a:solidFill>
              </a:rPr>
              <a:t>css</a:t>
            </a:r>
            <a:r>
              <a:rPr lang="en-US" dirty="0" smtClean="0">
                <a:solidFill>
                  <a:schemeClr val="accent5">
                    <a:lumMod val="50000"/>
                  </a:schemeClr>
                </a:solidFill>
              </a:rPr>
              <a:t>/</a:t>
            </a:r>
            <a:r>
              <a:rPr lang="en-US" dirty="0" err="1" smtClean="0">
                <a:solidFill>
                  <a:schemeClr val="accent5">
                    <a:lumMod val="50000"/>
                  </a:schemeClr>
                </a:solidFill>
              </a:rPr>
              <a:t>style.css</a:t>
            </a:r>
            <a:r>
              <a:rPr lang="en-US" dirty="0" smtClean="0">
                <a:solidFill>
                  <a:schemeClr val="accent5">
                    <a:lumMod val="50000"/>
                  </a:schemeClr>
                </a:solidFill>
              </a:rPr>
              <a:t>”&gt; </a:t>
            </a:r>
            <a:r>
              <a:rPr lang="en-US" dirty="0" smtClean="0"/>
              <a:t>in &lt;head&gt;</a:t>
            </a:r>
          </a:p>
          <a:p>
            <a:r>
              <a:rPr lang="en-US" dirty="0" smtClean="0"/>
              <a:t>JavaScript is referenced by </a:t>
            </a:r>
          </a:p>
          <a:p>
            <a:r>
              <a:rPr lang="en-US" dirty="0" smtClean="0">
                <a:solidFill>
                  <a:schemeClr val="accent2">
                    <a:lumMod val="50000"/>
                  </a:schemeClr>
                </a:solidFill>
              </a:rPr>
              <a:t>&lt;script </a:t>
            </a:r>
            <a:r>
              <a:rPr lang="en-US" dirty="0" err="1" smtClean="0">
                <a:solidFill>
                  <a:schemeClr val="accent2">
                    <a:lumMod val="50000"/>
                  </a:schemeClr>
                </a:solidFill>
              </a:rPr>
              <a:t>src</a:t>
            </a:r>
            <a:r>
              <a:rPr lang="en-US" dirty="0" smtClean="0">
                <a:solidFill>
                  <a:schemeClr val="accent2">
                    <a:lumMod val="50000"/>
                  </a:schemeClr>
                </a:solidFill>
              </a:rPr>
              <a:t>=“</a:t>
            </a:r>
            <a:r>
              <a:rPr lang="en-US" dirty="0" err="1" smtClean="0">
                <a:solidFill>
                  <a:schemeClr val="accent2">
                    <a:lumMod val="50000"/>
                  </a:schemeClr>
                </a:solidFill>
              </a:rPr>
              <a:t>js</a:t>
            </a:r>
            <a:r>
              <a:rPr lang="en-US" dirty="0" smtClean="0">
                <a:solidFill>
                  <a:schemeClr val="accent2">
                    <a:lumMod val="50000"/>
                  </a:schemeClr>
                </a:solidFill>
              </a:rPr>
              <a:t>/</a:t>
            </a:r>
            <a:r>
              <a:rPr lang="en-US" dirty="0" err="1" smtClean="0">
                <a:solidFill>
                  <a:schemeClr val="accent2">
                    <a:lumMod val="50000"/>
                  </a:schemeClr>
                </a:solidFill>
              </a:rPr>
              <a:t>myjs.js</a:t>
            </a:r>
            <a:r>
              <a:rPr lang="en-US" dirty="0" smtClean="0">
                <a:solidFill>
                  <a:schemeClr val="accent2">
                    <a:lumMod val="50000"/>
                  </a:schemeClr>
                </a:solidFill>
              </a:rPr>
              <a:t>”&gt;&lt;/script&gt; </a:t>
            </a:r>
            <a:r>
              <a:rPr lang="en-US" dirty="0" smtClean="0"/>
              <a:t>in either &lt;head&gt; or &lt;body&gt;</a:t>
            </a:r>
          </a:p>
          <a:p>
            <a:endParaRPr lang="en-US" dirty="0"/>
          </a:p>
        </p:txBody>
      </p:sp>
    </p:spTree>
    <p:extLst>
      <p:ext uri="{BB962C8B-B14F-4D97-AF65-F5344CB8AC3E}">
        <p14:creationId xmlns:p14="http://schemas.microsoft.com/office/powerpoint/2010/main" val="217617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Libraries</a:t>
            </a:r>
            <a:endParaRPr lang="en-US" dirty="0"/>
          </a:p>
        </p:txBody>
      </p:sp>
      <p:sp>
        <p:nvSpPr>
          <p:cNvPr id="3" name="Content Placeholder 2"/>
          <p:cNvSpPr>
            <a:spLocks noGrp="1"/>
          </p:cNvSpPr>
          <p:nvPr>
            <p:ph idx="1"/>
          </p:nvPr>
        </p:nvSpPr>
        <p:spPr/>
        <p:txBody>
          <a:bodyPr/>
          <a:lstStyle/>
          <a:p>
            <a:r>
              <a:rPr lang="en-US" dirty="0" smtClean="0"/>
              <a:t>A library is pre-written JavaScript that allows for easier development because the functions you’ll be using most commonly are already written.</a:t>
            </a:r>
          </a:p>
          <a:p>
            <a:r>
              <a:rPr lang="en-US" dirty="0" smtClean="0"/>
              <a:t>You can download libraries, and reference them in your code. This will effectively move up your baseline for the code that you can write. You can reference the functions in the library in your code.</a:t>
            </a:r>
          </a:p>
          <a:p>
            <a:r>
              <a:rPr lang="en-US" dirty="0" smtClean="0"/>
              <a:t>For example, in </a:t>
            </a:r>
            <a:r>
              <a:rPr lang="en-US" dirty="0" err="1" smtClean="0"/>
              <a:t>libraryA</a:t>
            </a:r>
            <a:r>
              <a:rPr lang="en-US" dirty="0" smtClean="0"/>
              <a:t>, there is a function defined called “bedazzle” and I can call it on elements that fit within its parameters. In my own JavaScript file, I can write “</a:t>
            </a:r>
            <a:r>
              <a:rPr lang="en-US" dirty="0" err="1" smtClean="0"/>
              <a:t>p.bedazzle</a:t>
            </a:r>
            <a:r>
              <a:rPr lang="en-US" dirty="0" smtClean="0"/>
              <a:t>();” and that will apply the function from the library to the p elements (paragraphs).</a:t>
            </a:r>
            <a:endParaRPr lang="en-US" dirty="0"/>
          </a:p>
        </p:txBody>
      </p:sp>
    </p:spTree>
    <p:extLst>
      <p:ext uri="{BB962C8B-B14F-4D97-AF65-F5344CB8AC3E}">
        <p14:creationId xmlns:p14="http://schemas.microsoft.com/office/powerpoint/2010/main" val="93909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err="1" smtClean="0">
                <a:hlinkClick r:id="rId2"/>
              </a:rPr>
              <a:t>jQuery</a:t>
            </a:r>
            <a:r>
              <a:rPr lang="en-US" dirty="0" smtClean="0"/>
              <a:t> is a very popular JavaScript library that aids in DOM manipulation. It includes many functions that will help create a dynamic front-end.</a:t>
            </a:r>
          </a:p>
          <a:p>
            <a:r>
              <a:rPr lang="en-US" dirty="0" smtClean="0"/>
              <a:t>Some examples:</a:t>
            </a:r>
          </a:p>
          <a:p>
            <a:r>
              <a:rPr lang="en-US" dirty="0">
                <a:hlinkClick r:id="rId3"/>
              </a:rPr>
              <a:t>http://prinzhorn.github.io/skrollr</a:t>
            </a:r>
            <a:r>
              <a:rPr lang="en-US" dirty="0" smtClean="0">
                <a:hlinkClick r:id="rId3"/>
              </a:rPr>
              <a:t>/</a:t>
            </a:r>
            <a:endParaRPr lang="en-US" dirty="0" smtClean="0"/>
          </a:p>
          <a:p>
            <a:r>
              <a:rPr lang="en-US" dirty="0">
                <a:hlinkClick r:id="rId4"/>
              </a:rPr>
              <a:t>https://jqueryui.com/tabs</a:t>
            </a:r>
            <a:r>
              <a:rPr lang="en-US" dirty="0" smtClean="0">
                <a:hlinkClick r:id="rId4"/>
              </a:rPr>
              <a:t>/</a:t>
            </a:r>
            <a:endParaRPr lang="en-US" dirty="0" smtClean="0"/>
          </a:p>
          <a:p>
            <a:r>
              <a:rPr lang="en-US" dirty="0">
                <a:hlinkClick r:id="rId5"/>
              </a:rPr>
              <a:t>http://lokeshdhakar.com/projects/lightbox2</a:t>
            </a:r>
            <a:r>
              <a:rPr lang="en-US" dirty="0" smtClean="0">
                <a:hlinkClick r:id="rId5"/>
              </a:rPr>
              <a:t>/</a:t>
            </a:r>
            <a:endParaRPr lang="en-US" dirty="0" smtClean="0"/>
          </a:p>
          <a:p>
            <a:endParaRPr lang="en-US" dirty="0" smtClean="0"/>
          </a:p>
          <a:p>
            <a:endParaRPr lang="en-US" dirty="0"/>
          </a:p>
        </p:txBody>
      </p:sp>
    </p:spTree>
    <p:extLst>
      <p:ext uri="{BB962C8B-B14F-4D97-AF65-F5344CB8AC3E}">
        <p14:creationId xmlns:p14="http://schemas.microsoft.com/office/powerpoint/2010/main" val="197249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a little </a:t>
            </a:r>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When you feel confident about using some JavaScript in your project, try including </a:t>
            </a:r>
            <a:r>
              <a:rPr lang="en-US" dirty="0" err="1" smtClean="0"/>
              <a:t>jQuery</a:t>
            </a:r>
            <a:r>
              <a:rPr lang="en-US" dirty="0" smtClean="0"/>
              <a:t> to see how many possibilities it opens up.</a:t>
            </a:r>
          </a:p>
          <a:p>
            <a:endParaRPr lang="en-US" dirty="0"/>
          </a:p>
          <a:p>
            <a:r>
              <a:rPr lang="en-US" dirty="0" smtClean="0"/>
              <a:t>You can either download </a:t>
            </a:r>
            <a:r>
              <a:rPr lang="en-US" dirty="0" err="1" smtClean="0"/>
              <a:t>jQuery</a:t>
            </a:r>
            <a:r>
              <a:rPr lang="en-US" dirty="0" smtClean="0"/>
              <a:t> as a file, and include it in your JavaScript file and reference it as a script like any other, or you can use their </a:t>
            </a:r>
            <a:r>
              <a:rPr lang="en-US" dirty="0" err="1" smtClean="0"/>
              <a:t>cdn</a:t>
            </a:r>
            <a:r>
              <a:rPr lang="en-US" dirty="0"/>
              <a:t>: http://www.w3schools.com/</a:t>
            </a:r>
            <a:r>
              <a:rPr lang="en-US" dirty="0" err="1"/>
              <a:t>jquery</a:t>
            </a:r>
            <a:r>
              <a:rPr lang="en-US" dirty="0"/>
              <a:t>/</a:t>
            </a:r>
            <a:r>
              <a:rPr lang="en-US" dirty="0" err="1" smtClean="0"/>
              <a:t>jquery_get_started.asp</a:t>
            </a:r>
            <a:r>
              <a:rPr lang="en-US" dirty="0" smtClean="0"/>
              <a:t/>
            </a:r>
            <a:br>
              <a:rPr lang="en-US" dirty="0" smtClean="0"/>
            </a:br>
            <a:r>
              <a:rPr lang="en-US" dirty="0" smtClean="0"/>
              <a:t/>
            </a:r>
            <a:br>
              <a:rPr lang="en-US" dirty="0" smtClean="0"/>
            </a:br>
            <a:r>
              <a:rPr lang="en-US" dirty="0" smtClean="0"/>
              <a:t>It may result in a faster load time for your page to use a Content Distributed Network</a:t>
            </a:r>
            <a:endParaRPr lang="en-US" dirty="0"/>
          </a:p>
        </p:txBody>
      </p:sp>
    </p:spTree>
    <p:extLst>
      <p:ext uri="{BB962C8B-B14F-4D97-AF65-F5344CB8AC3E}">
        <p14:creationId xmlns:p14="http://schemas.microsoft.com/office/powerpoint/2010/main" val="384551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example</a:t>
            </a:r>
            <a:endParaRPr lang="en-US" dirty="0"/>
          </a:p>
        </p:txBody>
      </p:sp>
      <p:sp>
        <p:nvSpPr>
          <p:cNvPr id="3" name="Content Placeholder 2"/>
          <p:cNvSpPr>
            <a:spLocks noGrp="1"/>
          </p:cNvSpPr>
          <p:nvPr>
            <p:ph idx="1"/>
          </p:nvPr>
        </p:nvSpPr>
        <p:spPr>
          <a:xfrm>
            <a:off x="457200" y="1714499"/>
            <a:ext cx="8270874" cy="4714875"/>
          </a:xfrm>
        </p:spPr>
        <p:txBody>
          <a:bodyPr>
            <a:normAutofit fontScale="92500" lnSpcReduction="10000"/>
          </a:bodyPr>
          <a:lstStyle/>
          <a:p>
            <a:r>
              <a:rPr lang="en-US" dirty="0" smtClean="0"/>
              <a:t>&lt;head&gt;</a:t>
            </a:r>
          </a:p>
          <a:p>
            <a:r>
              <a:rPr lang="en-US" dirty="0" smtClean="0"/>
              <a:t>	&lt;script </a:t>
            </a:r>
            <a:r>
              <a:rPr lang="en-US" dirty="0" err="1" smtClean="0"/>
              <a:t>src</a:t>
            </a:r>
            <a:r>
              <a:rPr lang="en-US" dirty="0" smtClean="0"/>
              <a:t>=“</a:t>
            </a:r>
            <a:r>
              <a:rPr lang="en-US" dirty="0" err="1" smtClean="0"/>
              <a:t>js</a:t>
            </a:r>
            <a:r>
              <a:rPr lang="en-US" dirty="0" smtClean="0"/>
              <a:t>/</a:t>
            </a:r>
            <a:r>
              <a:rPr lang="en-US" dirty="0" err="1" smtClean="0"/>
              <a:t>jquery.js</a:t>
            </a:r>
            <a:r>
              <a:rPr lang="en-US" dirty="0" smtClean="0"/>
              <a:t>”&gt;&lt;/script&gt;</a:t>
            </a:r>
          </a:p>
          <a:p>
            <a:r>
              <a:rPr lang="en-US" dirty="0" smtClean="0"/>
              <a:t>	&lt;script&gt;</a:t>
            </a:r>
          </a:p>
          <a:p>
            <a:r>
              <a:rPr lang="en-US" dirty="0" smtClean="0"/>
              <a:t>		$(“#</a:t>
            </a:r>
            <a:r>
              <a:rPr lang="en-US" dirty="0" err="1" smtClean="0"/>
              <a:t>clickme</a:t>
            </a:r>
            <a:r>
              <a:rPr lang="en-US" dirty="0" smtClean="0"/>
              <a:t>”).click(function(){</a:t>
            </a:r>
          </a:p>
          <a:p>
            <a:r>
              <a:rPr lang="en-US" dirty="0" smtClean="0"/>
              <a:t>			$(“#</a:t>
            </a:r>
            <a:r>
              <a:rPr lang="en-US" dirty="0" err="1" smtClean="0"/>
              <a:t>SusanStorm</a:t>
            </a:r>
            <a:r>
              <a:rPr lang="en-US" dirty="0" smtClean="0"/>
              <a:t>”).toggle(); </a:t>
            </a:r>
          </a:p>
          <a:p>
            <a:r>
              <a:rPr lang="en-US" dirty="0" smtClean="0"/>
              <a:t>		});</a:t>
            </a:r>
          </a:p>
          <a:p>
            <a:r>
              <a:rPr lang="en-US" dirty="0" smtClean="0"/>
              <a:t>	&lt;/script&gt;</a:t>
            </a:r>
          </a:p>
          <a:p>
            <a:r>
              <a:rPr lang="en-US" dirty="0" smtClean="0"/>
              <a:t>&lt;/head&gt;</a:t>
            </a:r>
          </a:p>
          <a:p>
            <a:r>
              <a:rPr lang="en-US" dirty="0" smtClean="0"/>
              <a:t>&lt;body&gt;</a:t>
            </a:r>
          </a:p>
          <a:p>
            <a:r>
              <a:rPr lang="en-US" dirty="0" smtClean="0"/>
              <a:t>	&lt;div id=“</a:t>
            </a:r>
            <a:r>
              <a:rPr lang="en-US" dirty="0" err="1" smtClean="0"/>
              <a:t>clickme</a:t>
            </a:r>
            <a:r>
              <a:rPr lang="en-US" dirty="0" smtClean="0"/>
              <a:t>”&gt;Show or Hide&lt;/div&gt;</a:t>
            </a:r>
          </a:p>
          <a:p>
            <a:r>
              <a:rPr lang="en-US" dirty="0" smtClean="0"/>
              <a:t>	&lt;</a:t>
            </a:r>
            <a:r>
              <a:rPr lang="en-US" dirty="0" err="1" smtClean="0"/>
              <a:t>img</a:t>
            </a:r>
            <a:r>
              <a:rPr lang="en-US" dirty="0" smtClean="0"/>
              <a:t> id=“</a:t>
            </a:r>
            <a:r>
              <a:rPr lang="en-US" dirty="0" err="1" smtClean="0"/>
              <a:t>SusanStorm</a:t>
            </a:r>
            <a:r>
              <a:rPr lang="en-US" dirty="0" smtClean="0"/>
              <a:t>” </a:t>
            </a:r>
            <a:r>
              <a:rPr lang="en-US" dirty="0" err="1" smtClean="0"/>
              <a:t>src</a:t>
            </a:r>
            <a:r>
              <a:rPr lang="en-US" dirty="0" smtClean="0"/>
              <a:t>=“</a:t>
            </a:r>
            <a:r>
              <a:rPr lang="en-US" dirty="0" err="1" smtClean="0"/>
              <a:t>img</a:t>
            </a:r>
            <a:r>
              <a:rPr lang="en-US" dirty="0" smtClean="0"/>
              <a:t>/</a:t>
            </a:r>
            <a:r>
              <a:rPr lang="en-US" dirty="0" err="1" smtClean="0"/>
              <a:t>SusanStorm.jpg</a:t>
            </a:r>
            <a:r>
              <a:rPr lang="en-US" dirty="0" smtClean="0"/>
              <a:t>” /&gt;</a:t>
            </a:r>
          </a:p>
          <a:p>
            <a:r>
              <a:rPr lang="en-US" dirty="0" smtClean="0"/>
              <a:t>&lt;/body&gt;</a:t>
            </a:r>
          </a:p>
        </p:txBody>
      </p:sp>
    </p:spTree>
    <p:extLst>
      <p:ext uri="{BB962C8B-B14F-4D97-AF65-F5344CB8AC3E}">
        <p14:creationId xmlns:p14="http://schemas.microsoft.com/office/powerpoint/2010/main" val="3797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web server on your Machine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https://www.mamp.info/en</a:t>
            </a:r>
            <a:r>
              <a:rPr lang="en-US" dirty="0" smtClean="0">
                <a:hlinkClick r:id="rId2"/>
              </a:rPr>
              <a:t>/</a:t>
            </a:r>
            <a:r>
              <a:rPr lang="en-US" dirty="0"/>
              <a:t> or </a:t>
            </a:r>
            <a:r>
              <a:rPr lang="en-US" dirty="0">
                <a:hlinkClick r:id="rId3"/>
              </a:rPr>
              <a:t>http://sourceforge.net/projects/wampserver</a:t>
            </a:r>
            <a:r>
              <a:rPr lang="en-US" dirty="0" smtClean="0">
                <a:hlinkClick r:id="rId3"/>
              </a:rPr>
              <a:t>/</a:t>
            </a:r>
            <a:r>
              <a:rPr lang="en-US" dirty="0" smtClean="0"/>
              <a:t> if you have to</a:t>
            </a:r>
          </a:p>
          <a:p>
            <a:endParaRPr lang="en-US" dirty="0"/>
          </a:p>
          <a:p>
            <a:r>
              <a:rPr lang="en-US" dirty="0" smtClean="0"/>
              <a:t>This will install Apache, MySQL, and PHP on your machine so we can get rolling next class!</a:t>
            </a:r>
          </a:p>
          <a:p>
            <a:endParaRPr lang="en-US" dirty="0"/>
          </a:p>
          <a:p>
            <a:r>
              <a:rPr lang="en-US" dirty="0" smtClean="0"/>
              <a:t>Apache is a software that allows you to run a local web server</a:t>
            </a:r>
          </a:p>
          <a:p>
            <a:r>
              <a:rPr lang="en-US" dirty="0" smtClean="0"/>
              <a:t>MySQL is a very commonly used relational database system</a:t>
            </a:r>
          </a:p>
          <a:p>
            <a:r>
              <a:rPr lang="en-US" dirty="0" smtClean="0"/>
              <a:t>PHP is a scripting language for web servers</a:t>
            </a:r>
          </a:p>
          <a:p>
            <a:r>
              <a:rPr lang="en-US" dirty="0" smtClean="0"/>
              <a:t>A web server is a computer that serves up webpages. It must have the appropriate software and be connected to the internet. It will also have an IP address. 127.0.0.1 or its alias, </a:t>
            </a:r>
            <a:r>
              <a:rPr lang="en-US" dirty="0" err="1" smtClean="0"/>
              <a:t>localhost</a:t>
            </a:r>
            <a:r>
              <a:rPr lang="en-US" dirty="0" smtClean="0"/>
              <a:t>, if it’s a local web server.</a:t>
            </a:r>
            <a:endParaRPr lang="en-US" dirty="0"/>
          </a:p>
        </p:txBody>
      </p:sp>
    </p:spTree>
    <p:extLst>
      <p:ext uri="{BB962C8B-B14F-4D97-AF65-F5344CB8AC3E}">
        <p14:creationId xmlns:p14="http://schemas.microsoft.com/office/powerpoint/2010/main" val="287642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a:xfrm>
            <a:off x="457200" y="1752600"/>
            <a:ext cx="7956550" cy="4708525"/>
          </a:xfrm>
        </p:spPr>
        <p:txBody>
          <a:bodyPr>
            <a:normAutofit fontScale="92500" lnSpcReduction="20000"/>
          </a:bodyPr>
          <a:lstStyle/>
          <a:p>
            <a:r>
              <a:rPr lang="en-US" dirty="0" smtClean="0"/>
              <a:t>Practice writing some JavaScript:</a:t>
            </a:r>
          </a:p>
          <a:p>
            <a:r>
              <a:rPr lang="en-US" dirty="0" smtClean="0"/>
              <a:t>On your webpage that you made for homework last week, add some JavaScript. Write three different functions that do things on your homepage. They may be called on button clicks, when the window loads, or when a checkbox is toggled, </a:t>
            </a:r>
            <a:r>
              <a:rPr lang="en-US" dirty="0" err="1" smtClean="0"/>
              <a:t>etc</a:t>
            </a:r>
            <a:r>
              <a:rPr lang="is-IS" dirty="0" smtClean="0"/>
              <a:t>… At least one of the functions should utilize variables. Another one should change the content of an element. Look to w3schools for inspiration!</a:t>
            </a:r>
          </a:p>
          <a:p>
            <a:r>
              <a:rPr lang="is-IS" sz="1600" dirty="0" smtClean="0"/>
              <a:t>Bonus points will be assigned for including jQuery, and utilizing some jQuery.</a:t>
            </a:r>
          </a:p>
          <a:p>
            <a:r>
              <a:rPr lang="is-IS" dirty="0" smtClean="0"/>
              <a:t>Include your JavaScript in a seperate file, in a subdirectory. Add it to your project on GitHub:</a:t>
            </a:r>
            <a:br>
              <a:rPr lang="is-IS" dirty="0" smtClean="0"/>
            </a:br>
            <a:r>
              <a:rPr lang="is-IS" dirty="0" smtClean="0"/>
              <a:t>within your project directory</a:t>
            </a:r>
            <a:br>
              <a:rPr lang="is-IS" dirty="0" smtClean="0"/>
            </a:br>
            <a:r>
              <a:rPr lang="is-IS" dirty="0" smtClean="0"/>
              <a:t> in gitbash/terminal</a:t>
            </a:r>
          </a:p>
          <a:p>
            <a:r>
              <a:rPr lang="is-IS" dirty="0"/>
              <a:t>	</a:t>
            </a:r>
            <a:r>
              <a:rPr lang="is-IS" dirty="0" smtClean="0"/>
              <a:t>git add .</a:t>
            </a:r>
          </a:p>
          <a:p>
            <a:r>
              <a:rPr lang="is-IS" dirty="0"/>
              <a:t>	</a:t>
            </a:r>
            <a:r>
              <a:rPr lang="is-IS" dirty="0" smtClean="0"/>
              <a:t>git commit –m “I added JavaScript to my webpage!”</a:t>
            </a:r>
          </a:p>
          <a:p>
            <a:r>
              <a:rPr lang="is-IS" dirty="0"/>
              <a:t>	</a:t>
            </a:r>
            <a:r>
              <a:rPr lang="is-IS" dirty="0" smtClean="0"/>
              <a:t>git push origin master</a:t>
            </a:r>
            <a:endParaRPr lang="en-US" dirty="0"/>
          </a:p>
        </p:txBody>
      </p:sp>
    </p:spTree>
    <p:extLst>
      <p:ext uri="{BB962C8B-B14F-4D97-AF65-F5344CB8AC3E}">
        <p14:creationId xmlns:p14="http://schemas.microsoft.com/office/powerpoint/2010/main" val="142083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homework (oh man </a:t>
            </a:r>
            <a:r>
              <a:rPr lang="en-US" dirty="0" smtClean="0">
                <a:sym typeface="Wingdings"/>
              </a:rPr>
              <a:t>)</a:t>
            </a:r>
            <a:endParaRPr lang="en-US" dirty="0"/>
          </a:p>
        </p:txBody>
      </p:sp>
      <p:sp>
        <p:nvSpPr>
          <p:cNvPr id="3" name="Content Placeholder 2"/>
          <p:cNvSpPr>
            <a:spLocks noGrp="1"/>
          </p:cNvSpPr>
          <p:nvPr>
            <p:ph idx="1"/>
          </p:nvPr>
        </p:nvSpPr>
        <p:spPr/>
        <p:txBody>
          <a:bodyPr/>
          <a:lstStyle/>
          <a:p>
            <a:r>
              <a:rPr lang="en-US" dirty="0" smtClean="0"/>
              <a:t>Look up JavaScript libraries. Find one that interests you that you might like to make something with! Be prepared to talk about it in class next week.</a:t>
            </a:r>
          </a:p>
          <a:p>
            <a:endParaRPr lang="en-US" dirty="0"/>
          </a:p>
          <a:p>
            <a:r>
              <a:rPr lang="en-US" dirty="0" smtClean="0"/>
              <a:t>Install MAMP (definitely good for Macs. If no good for Windows, install WAMP)</a:t>
            </a:r>
            <a:endParaRPr lang="en-US" dirty="0"/>
          </a:p>
        </p:txBody>
      </p:sp>
    </p:spTree>
    <p:extLst>
      <p:ext uri="{BB962C8B-B14F-4D97-AF65-F5344CB8AC3E}">
        <p14:creationId xmlns:p14="http://schemas.microsoft.com/office/powerpoint/2010/main" val="50881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a:t>
            </a:r>
            <a:r>
              <a:rPr lang="en-US" dirty="0" err="1" smtClean="0"/>
              <a:t>git</a:t>
            </a:r>
            <a:r>
              <a:rPr lang="en-US" dirty="0" smtClean="0"/>
              <a:t> go?</a:t>
            </a:r>
            <a:endParaRPr lang="en-US" dirty="0"/>
          </a:p>
        </p:txBody>
      </p:sp>
      <p:sp>
        <p:nvSpPr>
          <p:cNvPr id="3" name="Content Placeholder 2"/>
          <p:cNvSpPr>
            <a:spLocks noGrp="1"/>
          </p:cNvSpPr>
          <p:nvPr>
            <p:ph idx="1"/>
          </p:nvPr>
        </p:nvSpPr>
        <p:spPr/>
        <p:txBody>
          <a:bodyPr/>
          <a:lstStyle/>
          <a:p>
            <a:r>
              <a:rPr lang="en-US" dirty="0" smtClean="0"/>
              <a:t>Were you able to install it?</a:t>
            </a:r>
          </a:p>
          <a:p>
            <a:r>
              <a:rPr lang="en-US" dirty="0" smtClean="0"/>
              <a:t>Create a </a:t>
            </a:r>
            <a:r>
              <a:rPr lang="en-US" dirty="0" err="1" smtClean="0"/>
              <a:t>GitHub</a:t>
            </a:r>
            <a:r>
              <a:rPr lang="en-US" dirty="0" smtClean="0"/>
              <a:t> repository?</a:t>
            </a:r>
          </a:p>
          <a:p>
            <a:r>
              <a:rPr lang="en-US" dirty="0" smtClean="0"/>
              <a:t>Add your </a:t>
            </a:r>
            <a:r>
              <a:rPr lang="en-US" dirty="0" err="1" smtClean="0"/>
              <a:t>GitHub</a:t>
            </a:r>
            <a:r>
              <a:rPr lang="en-US" dirty="0" smtClean="0"/>
              <a:t> repository as a remote?</a:t>
            </a:r>
          </a:p>
          <a:p>
            <a:r>
              <a:rPr lang="en-US" dirty="0" smtClean="0"/>
              <a:t>Stage (add) files?</a:t>
            </a:r>
          </a:p>
          <a:p>
            <a:r>
              <a:rPr lang="en-US" dirty="0" smtClean="0"/>
              <a:t>Commit files?</a:t>
            </a:r>
          </a:p>
          <a:p>
            <a:r>
              <a:rPr lang="en-US" dirty="0" smtClean="0"/>
              <a:t>Push files?</a:t>
            </a:r>
          </a:p>
          <a:p>
            <a:r>
              <a:rPr lang="en-US" dirty="0" smtClean="0"/>
              <a:t>What went wrong?</a:t>
            </a:r>
            <a:endParaRPr lang="en-US" dirty="0"/>
          </a:p>
        </p:txBody>
      </p:sp>
    </p:spTree>
    <p:extLst>
      <p:ext uri="{BB962C8B-B14F-4D97-AF65-F5344CB8AC3E}">
        <p14:creationId xmlns:p14="http://schemas.microsoft.com/office/powerpoint/2010/main" val="49333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HTML</a:t>
            </a:r>
            <a:endParaRPr lang="en-US" dirty="0"/>
          </a:p>
        </p:txBody>
      </p:sp>
      <p:sp>
        <p:nvSpPr>
          <p:cNvPr id="3" name="Content Placeholder 2"/>
          <p:cNvSpPr>
            <a:spLocks noGrp="1"/>
          </p:cNvSpPr>
          <p:nvPr>
            <p:ph idx="1"/>
          </p:nvPr>
        </p:nvSpPr>
        <p:spPr/>
        <p:txBody>
          <a:bodyPr>
            <a:normAutofit/>
          </a:bodyPr>
          <a:lstStyle/>
          <a:p>
            <a:r>
              <a:rPr lang="en-US" dirty="0" smtClean="0"/>
              <a:t>Structure?</a:t>
            </a:r>
          </a:p>
          <a:p>
            <a:r>
              <a:rPr lang="en-US" dirty="0" smtClean="0"/>
              <a:t>Tags?</a:t>
            </a:r>
          </a:p>
          <a:p>
            <a:r>
              <a:rPr lang="en-US" dirty="0" smtClean="0"/>
              <a:t>Elements?</a:t>
            </a:r>
          </a:p>
          <a:p>
            <a:r>
              <a:rPr lang="en-US" dirty="0" smtClean="0"/>
              <a:t>Styles?</a:t>
            </a:r>
          </a:p>
          <a:p>
            <a:r>
              <a:rPr lang="en-US" dirty="0" smtClean="0"/>
              <a:t>IDs/Classes?</a:t>
            </a:r>
          </a:p>
          <a:p>
            <a:r>
              <a:rPr lang="en-US" dirty="0"/>
              <a:t>	</a:t>
            </a:r>
            <a:r>
              <a:rPr lang="en-US" dirty="0" smtClean="0"/>
              <a:t>This is going to become even more important. The standard is that we use: </a:t>
            </a:r>
          </a:p>
          <a:p>
            <a:pPr marL="342900" indent="-342900">
              <a:buFont typeface="Arial"/>
              <a:buChar char="•"/>
            </a:pPr>
            <a:r>
              <a:rPr lang="en-US" dirty="0" smtClean="0"/>
              <a:t>ID for an element that there’s really only one instance of</a:t>
            </a:r>
          </a:p>
          <a:p>
            <a:pPr marL="342900" indent="-342900">
              <a:buFont typeface="Arial"/>
              <a:buChar char="•"/>
            </a:pPr>
            <a:r>
              <a:rPr lang="en-US" dirty="0" smtClean="0"/>
              <a:t>Class for when there are going to be many of this element with the same style and behavior</a:t>
            </a:r>
          </a:p>
          <a:p>
            <a:endParaRPr lang="en-US" dirty="0"/>
          </a:p>
        </p:txBody>
      </p:sp>
    </p:spTree>
    <p:extLst>
      <p:ext uri="{BB962C8B-B14F-4D97-AF65-F5344CB8AC3E}">
        <p14:creationId xmlns:p14="http://schemas.microsoft.com/office/powerpoint/2010/main" val="317659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Client-Side Mean?</a:t>
            </a:r>
            <a:endParaRPr lang="en-US" dirty="0"/>
          </a:p>
        </p:txBody>
      </p:sp>
      <p:sp>
        <p:nvSpPr>
          <p:cNvPr id="3" name="Content Placeholder 2"/>
          <p:cNvSpPr>
            <a:spLocks noGrp="1"/>
          </p:cNvSpPr>
          <p:nvPr>
            <p:ph idx="1"/>
          </p:nvPr>
        </p:nvSpPr>
        <p:spPr/>
        <p:txBody>
          <a:bodyPr/>
          <a:lstStyle/>
          <a:p>
            <a:r>
              <a:rPr lang="en-US" dirty="0" smtClean="0"/>
              <a:t>Client-side refers to things that happen in your browser.</a:t>
            </a:r>
          </a:p>
          <a:p>
            <a:r>
              <a:rPr lang="en-US" dirty="0" smtClean="0"/>
              <a:t>Web browsers can read HTML, CSS, and JavaScript. </a:t>
            </a:r>
          </a:p>
          <a:p>
            <a:r>
              <a:rPr lang="en-US" dirty="0" smtClean="0"/>
              <a:t>We have so many tool that compile to JavaScript and CSS respectively that make coding with these tools easier/more enjoyable.</a:t>
            </a:r>
          </a:p>
          <a:p>
            <a:r>
              <a:rPr lang="en-US" dirty="0" smtClean="0"/>
              <a:t>Not all web browsers read CSS and JavaScript the same way, which is very unfortunate. If you run into cross-browser compatibility issues, you should check if there is a prefix for the CSS property for your specific browser. Another cool resource for when you’re a master of cross-browser </a:t>
            </a:r>
            <a:r>
              <a:rPr lang="en-US" dirty="0"/>
              <a:t>compatibility is: http://</a:t>
            </a:r>
            <a:r>
              <a:rPr lang="en-US" dirty="0" err="1"/>
              <a:t>browserhacks.com</a:t>
            </a:r>
            <a:r>
              <a:rPr lang="en-US" dirty="0"/>
              <a:t>/</a:t>
            </a:r>
            <a:endParaRPr lang="en-US" dirty="0" smtClean="0"/>
          </a:p>
          <a:p>
            <a:endParaRPr lang="en-US" dirty="0"/>
          </a:p>
        </p:txBody>
      </p:sp>
    </p:spTree>
    <p:extLst>
      <p:ext uri="{BB962C8B-B14F-4D97-AF65-F5344CB8AC3E}">
        <p14:creationId xmlns:p14="http://schemas.microsoft.com/office/powerpoint/2010/main" val="72377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lstStyle/>
          <a:p>
            <a:r>
              <a:rPr lang="en-US" dirty="0" smtClean="0"/>
              <a:t>JavaScript is an object-oriented programming language used to make web pages interactive. Because it runs in your visitors’ browser, it does not require constant downloads from a server, just an initial load. </a:t>
            </a:r>
            <a:br>
              <a:rPr lang="en-US" dirty="0" smtClean="0"/>
            </a:br>
            <a:r>
              <a:rPr lang="en-US" dirty="0" smtClean="0"/>
              <a:t/>
            </a:r>
            <a:br>
              <a:rPr lang="en-US" dirty="0" smtClean="0"/>
            </a:br>
            <a:r>
              <a:rPr lang="en-US" dirty="0" smtClean="0"/>
              <a:t>Java and JavaScript are not the same, and they are not related. The story goes that JavaScript has Java in the name because they were riding on the coattails of Java’s success.</a:t>
            </a:r>
          </a:p>
          <a:p>
            <a:endParaRPr lang="en-US" dirty="0"/>
          </a:p>
          <a:p>
            <a:r>
              <a:rPr lang="en-US" dirty="0" smtClean="0"/>
              <a:t>JavaScript was created in 1995 by Brendan </a:t>
            </a:r>
            <a:r>
              <a:rPr lang="en-US" dirty="0" err="1" smtClean="0"/>
              <a:t>Eich</a:t>
            </a:r>
            <a:r>
              <a:rPr lang="en-US" dirty="0" smtClean="0"/>
              <a:t>, working at Netscape. It had standards created with ECMA, so that all of the other browsers could implement it like Netscape did.</a:t>
            </a:r>
          </a:p>
          <a:p>
            <a:endParaRPr lang="en-US" dirty="0"/>
          </a:p>
          <a:p>
            <a:endParaRPr lang="en-US" dirty="0"/>
          </a:p>
        </p:txBody>
      </p:sp>
    </p:spTree>
    <p:extLst>
      <p:ext uri="{BB962C8B-B14F-4D97-AF65-F5344CB8AC3E}">
        <p14:creationId xmlns:p14="http://schemas.microsoft.com/office/powerpoint/2010/main" val="14737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JavaScript</a:t>
            </a:r>
            <a:endParaRPr lang="en-US" dirty="0"/>
          </a:p>
        </p:txBody>
      </p:sp>
      <p:sp>
        <p:nvSpPr>
          <p:cNvPr id="3" name="Content Placeholder 2"/>
          <p:cNvSpPr>
            <a:spLocks noGrp="1"/>
          </p:cNvSpPr>
          <p:nvPr>
            <p:ph idx="1"/>
          </p:nvPr>
        </p:nvSpPr>
        <p:spPr/>
        <p:txBody>
          <a:bodyPr/>
          <a:lstStyle/>
          <a:p>
            <a:r>
              <a:rPr lang="en-US" dirty="0" smtClean="0"/>
              <a:t>You include JavaScript the same way you include CSS.</a:t>
            </a:r>
          </a:p>
          <a:p>
            <a:r>
              <a:rPr lang="en-US" dirty="0" smtClean="0"/>
              <a:t>Best practice is to have a JavaScript folder in your web page’s directory for all of your JavaScript files, organized in such a fashion that when you need to find the code you need, it’ll be easy to do so. Like documentation can help with making code more readable, breaking files down into smaller files with descriptive names also aids in the process of keeping code clean and tidy </a:t>
            </a:r>
            <a:r>
              <a:rPr lang="en-US" dirty="0" smtClean="0">
                <a:sym typeface="Wingdings"/>
              </a:rPr>
              <a:t></a:t>
            </a:r>
          </a:p>
          <a:p>
            <a:endParaRPr lang="en-US" dirty="0" smtClean="0">
              <a:sym typeface="Wingdings"/>
            </a:endParaRPr>
          </a:p>
          <a:p>
            <a:endParaRPr lang="en-US" dirty="0">
              <a:sym typeface="Wingdings"/>
            </a:endParaRPr>
          </a:p>
          <a:p>
            <a:endParaRPr lang="en-US" dirty="0"/>
          </a:p>
        </p:txBody>
      </p:sp>
    </p:spTree>
    <p:extLst>
      <p:ext uri="{BB962C8B-B14F-4D97-AF65-F5344CB8AC3E}">
        <p14:creationId xmlns:p14="http://schemas.microsoft.com/office/powerpoint/2010/main" val="113466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&lt;!DOCTYPE html&gt;</a:t>
            </a:r>
          </a:p>
          <a:p>
            <a:r>
              <a:rPr lang="en-US" dirty="0"/>
              <a:t>&lt;html&gt;</a:t>
            </a:r>
          </a:p>
          <a:p>
            <a:r>
              <a:rPr lang="en-US" dirty="0"/>
              <a:t>&lt;head&gt;</a:t>
            </a:r>
          </a:p>
          <a:p>
            <a:r>
              <a:rPr lang="en-US" dirty="0"/>
              <a:t>&lt;script&gt;</a:t>
            </a:r>
          </a:p>
          <a:p>
            <a:r>
              <a:rPr lang="en-US" dirty="0"/>
              <a:t>function </a:t>
            </a:r>
            <a:r>
              <a:rPr lang="en-US" dirty="0" err="1"/>
              <a:t>myFunction</a:t>
            </a:r>
            <a:r>
              <a:rPr lang="en-US" dirty="0"/>
              <a:t>() {</a:t>
            </a:r>
          </a:p>
          <a:p>
            <a:r>
              <a:rPr lang="en-US" dirty="0"/>
              <a:t>    </a:t>
            </a:r>
            <a:r>
              <a:rPr lang="en-US" dirty="0" err="1"/>
              <a:t>document.getElementById</a:t>
            </a:r>
            <a:r>
              <a:rPr lang="en-US" dirty="0"/>
              <a:t>("demo").</a:t>
            </a:r>
            <a:r>
              <a:rPr lang="en-US" dirty="0" err="1"/>
              <a:t>innerHTML</a:t>
            </a:r>
            <a:r>
              <a:rPr lang="en-US" dirty="0"/>
              <a:t> = "Paragraph changed.";</a:t>
            </a:r>
          </a:p>
          <a:p>
            <a:r>
              <a:rPr lang="en-US" dirty="0"/>
              <a:t>}</a:t>
            </a:r>
          </a:p>
          <a:p>
            <a:r>
              <a:rPr lang="en-US" dirty="0"/>
              <a:t>&lt;/script&gt;</a:t>
            </a:r>
          </a:p>
          <a:p>
            <a:r>
              <a:rPr lang="en-US" dirty="0"/>
              <a:t>&lt;/head</a:t>
            </a:r>
            <a:r>
              <a:rPr lang="en-US" dirty="0" smtClean="0"/>
              <a:t>&gt;</a:t>
            </a:r>
            <a:endParaRPr lang="en-US" dirty="0"/>
          </a:p>
          <a:p>
            <a:r>
              <a:rPr lang="en-US" dirty="0"/>
              <a:t>&lt;body</a:t>
            </a:r>
            <a:r>
              <a:rPr lang="en-US" dirty="0" smtClean="0"/>
              <a:t>&gt;</a:t>
            </a:r>
            <a:endParaRPr lang="en-US" dirty="0"/>
          </a:p>
          <a:p>
            <a:r>
              <a:rPr lang="en-US" dirty="0"/>
              <a:t>&lt;p id="demo"&gt;A Paragraph.&lt;/p</a:t>
            </a:r>
            <a:r>
              <a:rPr lang="en-US" dirty="0" smtClean="0"/>
              <a:t>&gt;</a:t>
            </a:r>
            <a:endParaRPr lang="en-US" dirty="0"/>
          </a:p>
          <a:p>
            <a:r>
              <a:rPr lang="en-US" dirty="0"/>
              <a:t>&lt;button type="button" </a:t>
            </a:r>
            <a:r>
              <a:rPr lang="en-US" dirty="0" err="1"/>
              <a:t>onclick</a:t>
            </a:r>
            <a:r>
              <a:rPr lang="en-US" dirty="0"/>
              <a:t>="</a:t>
            </a:r>
            <a:r>
              <a:rPr lang="en-US" dirty="0" err="1"/>
              <a:t>myFunction</a:t>
            </a:r>
            <a:r>
              <a:rPr lang="en-US" dirty="0"/>
              <a:t>()"&gt;Try it&lt;/button</a:t>
            </a:r>
            <a:r>
              <a:rPr lang="en-US" dirty="0" smtClean="0"/>
              <a:t>&gt;</a:t>
            </a:r>
            <a:endParaRPr lang="en-US" dirty="0"/>
          </a:p>
          <a:p>
            <a:r>
              <a:rPr lang="en-US" dirty="0"/>
              <a:t>&lt;/body&gt;</a:t>
            </a:r>
          </a:p>
          <a:p>
            <a:r>
              <a:rPr lang="en-US" dirty="0"/>
              <a:t>&lt;/html&gt; </a:t>
            </a:r>
          </a:p>
        </p:txBody>
      </p:sp>
    </p:spTree>
    <p:extLst>
      <p:ext uri="{BB962C8B-B14F-4D97-AF65-F5344CB8AC3E}">
        <p14:creationId xmlns:p14="http://schemas.microsoft.com/office/powerpoint/2010/main" val="111030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p:txBody>
          <a:bodyPr/>
          <a:lstStyle/>
          <a:p>
            <a:r>
              <a:rPr lang="en-US" dirty="0" smtClean="0"/>
              <a:t>This is something that you’ll need to understand before JavaScript really clicks:</a:t>
            </a:r>
            <a:br>
              <a:rPr lang="en-US" dirty="0" smtClean="0"/>
            </a:br>
            <a:endParaRPr lang="en-US" dirty="0" smtClean="0"/>
          </a:p>
          <a:p>
            <a:r>
              <a:rPr lang="en-US" dirty="0" smtClean="0"/>
              <a:t>The Document Object Model is a programming interface for HTML, XML, and SVG objects. The structure it provides allows CSS and JavaScript to target the parts of the objects.</a:t>
            </a:r>
          </a:p>
          <a:p>
            <a:endParaRPr lang="en-US" dirty="0"/>
          </a:p>
          <a:p>
            <a:r>
              <a:rPr lang="en-US" dirty="0" smtClean="0"/>
              <a:t>In the previous example, we told the browser to find an element called “demo” as denoted by it’s ID, in the document, and make a change to it.</a:t>
            </a:r>
            <a:endParaRPr lang="en-US" dirty="0"/>
          </a:p>
        </p:txBody>
      </p:sp>
    </p:spTree>
    <p:extLst>
      <p:ext uri="{BB962C8B-B14F-4D97-AF65-F5344CB8AC3E}">
        <p14:creationId xmlns:p14="http://schemas.microsoft.com/office/powerpoint/2010/main" val="279581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resources</a:t>
            </a:r>
            <a:endParaRPr lang="en-US" dirty="0"/>
          </a:p>
        </p:txBody>
      </p:sp>
      <p:sp>
        <p:nvSpPr>
          <p:cNvPr id="3" name="Content Placeholder 2"/>
          <p:cNvSpPr>
            <a:spLocks noGrp="1"/>
          </p:cNvSpPr>
          <p:nvPr>
            <p:ph idx="1"/>
          </p:nvPr>
        </p:nvSpPr>
        <p:spPr/>
        <p:txBody>
          <a:bodyPr/>
          <a:lstStyle/>
          <a:p>
            <a:r>
              <a:rPr lang="en-US" dirty="0">
                <a:hlinkClick r:id="rId2"/>
              </a:rPr>
              <a:t>http://www.w3schools.com/js/</a:t>
            </a:r>
            <a:r>
              <a:rPr lang="en-US" dirty="0" smtClean="0">
                <a:hlinkClick r:id="rId2"/>
              </a:rPr>
              <a:t>default.asp</a:t>
            </a:r>
            <a:endParaRPr lang="en-US" dirty="0" smtClean="0"/>
          </a:p>
          <a:p>
            <a:r>
              <a:rPr lang="en-US" dirty="0">
                <a:hlinkClick r:id="rId3"/>
              </a:rPr>
              <a:t>https://developer.mozilla.org/en-US/Learn/</a:t>
            </a:r>
            <a:r>
              <a:rPr lang="en-US" dirty="0" smtClean="0">
                <a:hlinkClick r:id="rId3"/>
              </a:rPr>
              <a:t>JavaScript</a:t>
            </a:r>
            <a:endParaRPr lang="en-US" dirty="0" smtClean="0"/>
          </a:p>
          <a:p>
            <a:endParaRPr lang="en-US" dirty="0"/>
          </a:p>
        </p:txBody>
      </p:sp>
    </p:spTree>
    <p:extLst>
      <p:ext uri="{BB962C8B-B14F-4D97-AF65-F5344CB8AC3E}">
        <p14:creationId xmlns:p14="http://schemas.microsoft.com/office/powerpoint/2010/main" val="1336150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1955</TotalTime>
  <Words>1126</Words>
  <Application>Microsoft Macintosh PowerPoint</Application>
  <PresentationFormat>On-screen Show (4:3)</PresentationFormat>
  <Paragraphs>133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Essential</vt:lpstr>
      <vt:lpstr>Introduction to Client-Side JAVaScript</vt:lpstr>
      <vt:lpstr>How did git go?</vt:lpstr>
      <vt:lpstr>Review of HTML</vt:lpstr>
      <vt:lpstr>What does Client-Side Mean?</vt:lpstr>
      <vt:lpstr>What is JavaScript?</vt:lpstr>
      <vt:lpstr>How to use JavaScript</vt:lpstr>
      <vt:lpstr>An Example</vt:lpstr>
      <vt:lpstr>The DOM</vt:lpstr>
      <vt:lpstr>JavaScript resources</vt:lpstr>
      <vt:lpstr>A few More examples…</vt:lpstr>
      <vt:lpstr>…</vt:lpstr>
      <vt:lpstr>How to include a JavaScript File</vt:lpstr>
      <vt:lpstr>JavaScript Libraries</vt:lpstr>
      <vt:lpstr>jQuery</vt:lpstr>
      <vt:lpstr>Including a little jQuery</vt:lpstr>
      <vt:lpstr>jQuery example</vt:lpstr>
      <vt:lpstr>Install web server on your Machine</vt:lpstr>
      <vt:lpstr>Homework</vt:lpstr>
      <vt:lpstr>More homework (oh man )</vt:lpstr>
    </vt:vector>
  </TitlesOfParts>
  <Company>Codapillar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Client-Side JAVaScript</dc:title>
  <dc:creator>Julie Gauthier</dc:creator>
  <cp:lastModifiedBy>Julie Gauthier</cp:lastModifiedBy>
  <cp:revision>23</cp:revision>
  <dcterms:created xsi:type="dcterms:W3CDTF">2016-01-31T19:32:22Z</dcterms:created>
  <dcterms:modified xsi:type="dcterms:W3CDTF">2016-02-02T04:07:42Z</dcterms:modified>
</cp:coreProperties>
</file>