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3" r:id="rId2"/>
    <p:sldId id="293" r:id="rId3"/>
    <p:sldId id="297" r:id="rId4"/>
    <p:sldId id="298" r:id="rId5"/>
    <p:sldId id="300" r:id="rId6"/>
    <p:sldId id="301" r:id="rId7"/>
    <p:sldId id="302" r:id="rId8"/>
    <p:sldId id="303" r:id="rId9"/>
    <p:sldId id="304" r:id="rId10"/>
    <p:sldId id="305" r:id="rId11"/>
    <p:sldId id="306" r:id="rId12"/>
    <p:sldId id="307" r:id="rId13"/>
    <p:sldId id="308" r:id="rId14"/>
    <p:sldId id="310" r:id="rId15"/>
    <p:sldId id="311" r:id="rId16"/>
    <p:sldId id="312"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bobo" initials="cb" lastIdx="1" clrIdx="0">
    <p:extLst>
      <p:ext uri="{19B8F6BF-5375-455C-9EA6-DF929625EA0E}">
        <p15:presenceInfo xmlns:p15="http://schemas.microsoft.com/office/powerpoint/2012/main" xmlns="" userId="2d52fe677a2e54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6B6"/>
    <a:srgbClr val="E66B6B"/>
    <a:srgbClr val="FFB352"/>
    <a:srgbClr val="6E4180"/>
    <a:srgbClr val="FFA538"/>
    <a:srgbClr val="6C407D"/>
    <a:srgbClr val="00A7B7"/>
    <a:srgbClr val="F451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8" d="100"/>
          <a:sy n="98" d="100"/>
        </p:scale>
        <p:origin x="-96" y="-36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703B0-7EC7-459F-A126-A90CB6B39B82}" type="datetimeFigureOut">
              <a:rPr lang="zh-CN" altLang="en-US" smtClean="0"/>
              <a:pPr/>
              <a:t>2019/12/24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22092-480E-4C97-87D2-2B5C4EA5055D}" type="slidenum">
              <a:rPr lang="zh-CN" altLang="en-US" smtClean="0"/>
              <a:pPr/>
              <a:t>‹#›</a:t>
            </a:fld>
            <a:endParaRPr lang="zh-CN" altLang="en-US"/>
          </a:p>
        </p:txBody>
      </p:sp>
    </p:spTree>
    <p:extLst>
      <p:ext uri="{BB962C8B-B14F-4D97-AF65-F5344CB8AC3E}">
        <p14:creationId xmlns:p14="http://schemas.microsoft.com/office/powerpoint/2010/main" xmlns="" val="405479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401122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22879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269474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205881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200093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200276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50261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29521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168400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77066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562B6DB2-5B66-4BBE-A756-5D71125F2A29}" type="datetimeFigureOut">
              <a:rPr lang="zh-CN" altLang="en-US" smtClean="0"/>
              <a:pPr/>
              <a:t>2019/12/24</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A45EF94B-9B2F-4BAF-BE87-D6B39DC255BD}" type="slidenum">
              <a:rPr lang="zh-CN" altLang="en-US" smtClean="0"/>
              <a:pPr/>
              <a:t>‹#›</a:t>
            </a:fld>
            <a:endParaRPr lang="zh-CN" altLang="en-US"/>
          </a:p>
        </p:txBody>
      </p:sp>
    </p:spTree>
    <p:extLst>
      <p:ext uri="{BB962C8B-B14F-4D97-AF65-F5344CB8AC3E}">
        <p14:creationId xmlns:p14="http://schemas.microsoft.com/office/powerpoint/2010/main" xmlns="" val="72450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7683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2.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hyperlink" Target="https://www.oracle.com/technetwork/java/archive-139210.html" TargetMode="External"/><Relationship Id="rId5" Type="http://schemas.openxmlformats.org/officeDocument/2006/relationships/slide" Target="slide4.xml"/><Relationship Id="rId10" Type="http://schemas.openxmlformats.org/officeDocument/2006/relationships/hyperlink" Target="https://www.oracle.com/technetwork/java/javase/10-relnote-issues-4108729.html" TargetMode="External"/><Relationship Id="rId4" Type="http://schemas.openxmlformats.org/officeDocument/2006/relationships/slide" Target="slide3.xml"/><Relationship Id="rId9" Type="http://schemas.openxmlformats.org/officeDocument/2006/relationships/slide" Target="slide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90865" y="1603223"/>
            <a:ext cx="349446" cy="349446"/>
            <a:chOff x="304800" y="673100"/>
            <a:chExt cx="4000500" cy="4000500"/>
          </a:xfrm>
          <a:effectLst>
            <a:outerShdw blurRad="444500" dist="254000" dir="684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微软雅黑"/>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微软雅黑"/>
              </a:endParaRPr>
            </a:p>
          </p:txBody>
        </p:sp>
      </p:grpSp>
      <p:grpSp>
        <p:nvGrpSpPr>
          <p:cNvPr id="15" name="组合 14"/>
          <p:cNvGrpSpPr/>
          <p:nvPr/>
        </p:nvGrpSpPr>
        <p:grpSpPr>
          <a:xfrm>
            <a:off x="6473219" y="1217239"/>
            <a:ext cx="156292" cy="156292"/>
            <a:chOff x="304800" y="673100"/>
            <a:chExt cx="4000500" cy="4000500"/>
          </a:xfrm>
          <a:effectLst>
            <a:outerShdw blurRad="444500" dist="254000" dir="684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微软雅黑"/>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微软雅黑"/>
              </a:endParaRPr>
            </a:p>
          </p:txBody>
        </p:sp>
      </p:grpSp>
      <p:grpSp>
        <p:nvGrpSpPr>
          <p:cNvPr id="18" name="组合 17"/>
          <p:cNvGrpSpPr/>
          <p:nvPr/>
        </p:nvGrpSpPr>
        <p:grpSpPr>
          <a:xfrm>
            <a:off x="6629511" y="1381787"/>
            <a:ext cx="208440" cy="208440"/>
            <a:chOff x="304800" y="673100"/>
            <a:chExt cx="4000500" cy="4000500"/>
          </a:xfrm>
          <a:effectLst>
            <a:outerShdw blurRad="444500" dist="254000" dir="684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微软雅黑"/>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微软雅黑"/>
              </a:endParaRPr>
            </a:p>
          </p:txBody>
        </p:sp>
      </p:grpSp>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6" name="组合 25"/>
          <p:cNvGrpSpPr/>
          <p:nvPr/>
        </p:nvGrpSpPr>
        <p:grpSpPr>
          <a:xfrm>
            <a:off x="2391037" y="769498"/>
            <a:ext cx="287919" cy="287919"/>
            <a:chOff x="304800" y="673100"/>
            <a:chExt cx="4000500" cy="4000500"/>
          </a:xfrm>
          <a:effectLst>
            <a:outerShdw blurRad="381000" dist="152400" dir="8100000" algn="tr" rotWithShape="0">
              <a:prstClr val="black">
                <a:alpha val="7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8" name="椭圆 2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252569" y="183319"/>
            <a:ext cx="1819632" cy="400110"/>
          </a:xfrm>
          <a:prstGeom prst="rect">
            <a:avLst/>
          </a:prstGeom>
          <a:noFill/>
        </p:spPr>
        <p:txBody>
          <a:bodyPr wrap="square" rtlCol="0">
            <a:spAutoFit/>
          </a:bodyPr>
          <a:lstStyle/>
          <a:p>
            <a:r>
              <a:rPr lang="zh-CN" altLang="en-US" sz="20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目录</a:t>
            </a:r>
          </a:p>
        </p:txBody>
      </p:sp>
      <p:sp>
        <p:nvSpPr>
          <p:cNvPr id="2" name="矩形 1">
            <a:extLst>
              <a:ext uri="{FF2B5EF4-FFF2-40B4-BE49-F238E27FC236}">
                <a16:creationId xmlns:a16="http://schemas.microsoft.com/office/drawing/2014/main" xmlns="" id="{50F3AAFB-0E7B-406B-936E-40FB3563AFFC}"/>
              </a:ext>
            </a:extLst>
          </p:cNvPr>
          <p:cNvSpPr/>
          <p:nvPr/>
        </p:nvSpPr>
        <p:spPr>
          <a:xfrm>
            <a:off x="1891625" y="504948"/>
            <a:ext cx="4572000" cy="3354765"/>
          </a:xfrm>
          <a:prstGeom prst="rect">
            <a:avLst/>
          </a:prstGeom>
        </p:spPr>
        <p:txBody>
          <a:bodyPr>
            <a:spAutoFit/>
          </a:bodyPr>
          <a:lstStyle/>
          <a:p>
            <a:pPr latinLnBrk="1"/>
            <a:r>
              <a:rPr lang="en-US" altLang="zh-CN" sz="1200" u="sng" dirty="0" smtClean="0">
                <a:hlinkClick r:id="rId2" action="ppaction://hlinksldjump"/>
              </a:rPr>
              <a:t>1. </a:t>
            </a:r>
            <a:r>
              <a:rPr lang="en-US" altLang="zh-CN" sz="1200" u="sng" dirty="0" err="1" smtClean="0">
                <a:hlinkClick r:id="rId2" action="ppaction://hlinksldjump"/>
              </a:rPr>
              <a:t>Jshell</a:t>
            </a:r>
            <a:r>
              <a:rPr lang="zh-CN" altLang="en-US" sz="1200" u="sng" dirty="0" smtClean="0">
                <a:hlinkClick r:id="rId3" action="ppaction://hlinksldjump"/>
              </a:rPr>
              <a:t>优化</a:t>
            </a:r>
            <a:endParaRPr lang="en-US" altLang="zh-CN" sz="1200" u="sng" dirty="0">
              <a:hlinkClick r:id="rId3" action="ppaction://hlinksldjump"/>
            </a:endParaRPr>
          </a:p>
          <a:p>
            <a:pPr latinLnBrk="1"/>
            <a:r>
              <a:rPr lang="en-US" altLang="zh-CN" sz="1200" u="sng" dirty="0" smtClean="0">
                <a:hlinkClick r:id="rId3" action="ppaction://hlinksldjump"/>
              </a:rPr>
              <a:t>2. GC</a:t>
            </a:r>
            <a:r>
              <a:rPr lang="zh-CN" altLang="en-US" sz="1200" u="sng" dirty="0" smtClean="0">
                <a:hlinkClick r:id="rId3" action="ppaction://hlinksldjump"/>
              </a:rPr>
              <a:t>改进和内存管理</a:t>
            </a:r>
            <a:endParaRPr lang="zh-CN" altLang="en-US" sz="1200" u="sng" dirty="0">
              <a:hlinkClick r:id="rId3" action="ppaction://hlinksldjump"/>
            </a:endParaRPr>
          </a:p>
          <a:p>
            <a:pPr latinLnBrk="1"/>
            <a:r>
              <a:rPr lang="en-US" altLang="zh-CN" sz="1200" u="sng" dirty="0" smtClean="0">
                <a:hlinkClick r:id="rId4" action="ppaction://hlinksldjump"/>
              </a:rPr>
              <a:t>3.</a:t>
            </a:r>
            <a:r>
              <a:rPr lang="en-US" altLang="zh-CN" sz="1200" u="sng" dirty="0" smtClean="0"/>
              <a:t> </a:t>
            </a:r>
            <a:r>
              <a:rPr lang="zh-CN" altLang="en-US" sz="1200" u="sng" dirty="0" smtClean="0">
                <a:hlinkClick r:id="rId3" action="ppaction://hlinksldjump"/>
              </a:rPr>
              <a:t>线程本地握手（</a:t>
            </a:r>
            <a:r>
              <a:rPr lang="en-US" altLang="zh-CN" sz="1200" u="sng" dirty="0" smtClean="0">
                <a:hlinkClick r:id="rId3" action="ppaction://hlinksldjump"/>
              </a:rPr>
              <a:t>JEP 312</a:t>
            </a:r>
            <a:r>
              <a:rPr lang="zh-CN" altLang="en-US" sz="1200" u="sng" dirty="0" smtClean="0">
                <a:hlinkClick r:id="rId3" action="ppaction://hlinksldjump"/>
              </a:rPr>
              <a:t>）</a:t>
            </a:r>
            <a:endParaRPr lang="en-US" altLang="zh-CN" sz="1200" u="sng" dirty="0" smtClean="0">
              <a:hlinkClick r:id="rId3" action="ppaction://hlinksldjump"/>
            </a:endParaRPr>
          </a:p>
          <a:p>
            <a:pPr latinLnBrk="1"/>
            <a:r>
              <a:rPr lang="en-US" altLang="zh-CN" sz="1200" u="sng" dirty="0" smtClean="0">
                <a:hlinkClick r:id="rId5" action="ppaction://hlinksldjump"/>
              </a:rPr>
              <a:t>4.</a:t>
            </a:r>
            <a:r>
              <a:rPr lang="en-US" altLang="zh-CN" sz="1200" u="sng" dirty="0" smtClean="0"/>
              <a:t> </a:t>
            </a:r>
            <a:r>
              <a:rPr lang="zh-CN" altLang="en-US" sz="1200" u="sng" dirty="0" smtClean="0">
                <a:hlinkClick r:id="rId3" action="ppaction://hlinksldjump"/>
              </a:rPr>
              <a:t>备用内存设备上的堆分配（</a:t>
            </a:r>
            <a:r>
              <a:rPr lang="en-US" altLang="zh-CN" sz="1200" u="sng" dirty="0" smtClean="0">
                <a:hlinkClick r:id="rId3" action="ppaction://hlinksldjump"/>
              </a:rPr>
              <a:t>JEP 316</a:t>
            </a:r>
            <a:r>
              <a:rPr lang="zh-CN" altLang="en-US" sz="1200" u="sng" dirty="0" smtClean="0">
                <a:hlinkClick r:id="rId3" action="ppaction://hlinksldjump"/>
              </a:rPr>
              <a:t>）</a:t>
            </a:r>
            <a:endParaRPr lang="zh-CN" altLang="en-US" sz="1200" u="sng" dirty="0">
              <a:hlinkClick r:id="rId3" action="ppaction://hlinksldjump"/>
            </a:endParaRPr>
          </a:p>
          <a:p>
            <a:pPr latinLnBrk="1"/>
            <a:r>
              <a:rPr lang="en-US" altLang="zh-CN" sz="1200" u="sng" dirty="0" smtClean="0">
                <a:hlinkClick r:id="rId6" action="ppaction://hlinksldjump"/>
              </a:rPr>
              <a:t>5.</a:t>
            </a:r>
            <a:r>
              <a:rPr lang="en-US" altLang="zh-CN" sz="1200" u="sng" dirty="0" smtClean="0"/>
              <a:t> </a:t>
            </a:r>
            <a:r>
              <a:rPr lang="zh-CN" altLang="en-US" sz="1200" u="sng" dirty="0" smtClean="0">
                <a:hlinkClick r:id="rId3" action="ppaction://hlinksldjump"/>
              </a:rPr>
              <a:t>其他</a:t>
            </a:r>
            <a:r>
              <a:rPr lang="en-US" altLang="zh-CN" sz="1200" u="sng" dirty="0" smtClean="0">
                <a:hlinkClick r:id="rId3" action="ppaction://hlinksldjump"/>
              </a:rPr>
              <a:t>Unicode</a:t>
            </a:r>
            <a:r>
              <a:rPr lang="zh-CN" altLang="en-US" sz="1200" u="sng" dirty="0" smtClean="0">
                <a:hlinkClick r:id="rId3" action="ppaction://hlinksldjump"/>
              </a:rPr>
              <a:t>语言 </a:t>
            </a:r>
            <a:r>
              <a:rPr lang="en-US" altLang="zh-CN" sz="1200" u="sng" dirty="0" smtClean="0">
                <a:hlinkClick r:id="rId3" action="ppaction://hlinksldjump"/>
              </a:rPr>
              <a:t>- </a:t>
            </a:r>
            <a:r>
              <a:rPr lang="zh-CN" altLang="en-US" sz="1200" u="sng" dirty="0" smtClean="0">
                <a:hlinkClick r:id="rId3" action="ppaction://hlinksldjump"/>
              </a:rPr>
              <a:t>标记扩展（</a:t>
            </a:r>
            <a:r>
              <a:rPr lang="en-US" altLang="zh-CN" sz="1200" u="sng" dirty="0" smtClean="0">
                <a:hlinkClick r:id="rId3" action="ppaction://hlinksldjump"/>
              </a:rPr>
              <a:t>JEP 314</a:t>
            </a:r>
            <a:r>
              <a:rPr lang="zh-CN" altLang="en-US" sz="1200" u="sng" dirty="0" smtClean="0">
                <a:hlinkClick r:id="rId3" action="ppaction://hlinksldjump"/>
              </a:rPr>
              <a:t>）</a:t>
            </a:r>
            <a:endParaRPr lang="en-US" altLang="zh-CN" sz="1200" u="sng" dirty="0">
              <a:hlinkClick r:id="rId3" action="ppaction://hlinksldjump"/>
            </a:endParaRPr>
          </a:p>
          <a:p>
            <a:pPr latinLnBrk="1"/>
            <a:r>
              <a:rPr lang="en-US" altLang="zh-CN" sz="1200" u="sng" dirty="0" smtClean="0">
                <a:hlinkClick r:id="rId7" action="ppaction://hlinksldjump"/>
              </a:rPr>
              <a:t>6.</a:t>
            </a:r>
            <a:r>
              <a:rPr lang="en-US" altLang="zh-CN" sz="1200" u="sng" dirty="0" smtClean="0"/>
              <a:t> </a:t>
            </a:r>
            <a:r>
              <a:rPr lang="zh-CN" altLang="en-US" sz="1200" u="sng" dirty="0" smtClean="0">
                <a:hlinkClick r:id="rId3" action="ppaction://hlinksldjump"/>
              </a:rPr>
              <a:t>基于</a:t>
            </a:r>
            <a:r>
              <a:rPr lang="en-US" altLang="zh-CN" sz="1200" u="sng" dirty="0" smtClean="0">
                <a:hlinkClick r:id="rId3" action="ppaction://hlinksldjump"/>
              </a:rPr>
              <a:t>Java</a:t>
            </a:r>
            <a:r>
              <a:rPr lang="zh-CN" altLang="en-US" sz="1200" u="sng" dirty="0" smtClean="0">
                <a:hlinkClick r:id="rId3" action="ppaction://hlinksldjump"/>
              </a:rPr>
              <a:t>的实验性</a:t>
            </a:r>
            <a:r>
              <a:rPr lang="en-US" altLang="zh-CN" sz="1200" u="sng" dirty="0" smtClean="0">
                <a:hlinkClick r:id="rId3" action="ppaction://hlinksldjump"/>
              </a:rPr>
              <a:t>JIT</a:t>
            </a:r>
            <a:r>
              <a:rPr lang="zh-CN" altLang="en-US" sz="1200" u="sng" dirty="0" smtClean="0">
                <a:hlinkClick r:id="rId3" action="ppaction://hlinksldjump"/>
              </a:rPr>
              <a:t>编译器</a:t>
            </a:r>
            <a:endParaRPr lang="en-US" altLang="zh-CN" sz="1200" u="sng" dirty="0">
              <a:hlinkClick r:id="rId3" action="ppaction://hlinksldjump"/>
            </a:endParaRPr>
          </a:p>
          <a:p>
            <a:pPr latinLnBrk="1"/>
            <a:r>
              <a:rPr lang="en-US" altLang="zh-CN" sz="1200" u="sng" dirty="0" smtClean="0">
                <a:hlinkClick r:id="rId8" action="ppaction://hlinksldjump"/>
              </a:rPr>
              <a:t>7.</a:t>
            </a:r>
            <a:r>
              <a:rPr lang="en-US" altLang="zh-CN" sz="1200" u="sng" dirty="0" smtClean="0"/>
              <a:t> </a:t>
            </a:r>
            <a:r>
              <a:rPr lang="zh-CN" altLang="en-US" sz="1200" u="sng" dirty="0" smtClean="0">
                <a:hlinkClick r:id="rId3" action="ppaction://hlinksldjump"/>
              </a:rPr>
              <a:t>根证书（</a:t>
            </a:r>
            <a:r>
              <a:rPr lang="en-US" altLang="zh-CN" sz="1200" u="sng" dirty="0" smtClean="0">
                <a:hlinkClick r:id="rId3" action="ppaction://hlinksldjump"/>
              </a:rPr>
              <a:t>JEP 319）</a:t>
            </a:r>
            <a:endParaRPr lang="en-US" altLang="zh-CN" sz="1200" u="sng" dirty="0">
              <a:hlinkClick r:id="rId3" action="ppaction://hlinksldjump"/>
            </a:endParaRPr>
          </a:p>
          <a:p>
            <a:pPr latinLnBrk="1"/>
            <a:r>
              <a:rPr lang="en-US" altLang="zh-CN" sz="1200" u="sng" dirty="0" smtClean="0">
                <a:hlinkClick r:id="rId9" action="ppaction://hlinksldjump"/>
              </a:rPr>
              <a:t>8.</a:t>
            </a:r>
            <a:r>
              <a:rPr lang="en-US" altLang="zh-CN" sz="1200" u="sng" dirty="0" smtClean="0"/>
              <a:t> </a:t>
            </a:r>
            <a:r>
              <a:rPr lang="zh-CN" altLang="en-US" sz="1200" u="sng" dirty="0" smtClean="0">
                <a:hlinkClick r:id="rId3" action="ppaction://hlinksldjump"/>
              </a:rPr>
              <a:t>将</a:t>
            </a:r>
            <a:r>
              <a:rPr lang="en-US" altLang="zh-CN" sz="1200" u="sng" dirty="0" smtClean="0">
                <a:hlinkClick r:id="rId3" action="ppaction://hlinksldjump"/>
              </a:rPr>
              <a:t>JDK</a:t>
            </a:r>
            <a:r>
              <a:rPr lang="zh-CN" altLang="en-US" sz="1200" u="sng" dirty="0" smtClean="0">
                <a:hlinkClick r:id="rId3" action="ppaction://hlinksldjump"/>
              </a:rPr>
              <a:t>生态整合单个存储库（</a:t>
            </a:r>
            <a:r>
              <a:rPr lang="en-US" altLang="zh-CN" sz="1200" u="sng" dirty="0" smtClean="0">
                <a:hlinkClick r:id="rId3" action="ppaction://hlinksldjump"/>
              </a:rPr>
              <a:t>JEP 296</a:t>
            </a:r>
            <a:r>
              <a:rPr lang="zh-CN" altLang="en-US" sz="1200" u="sng" dirty="0" smtClean="0">
                <a:hlinkClick r:id="rId3" action="ppaction://hlinksldjump"/>
              </a:rPr>
              <a:t>）</a:t>
            </a:r>
            <a:endParaRPr lang="en-US" altLang="zh-CN" sz="1200" u="sng" dirty="0" smtClean="0">
              <a:hlinkClick r:id="rId3" action="ppaction://hlinksldjump"/>
            </a:endParaRPr>
          </a:p>
          <a:p>
            <a:pPr latinLnBrk="1"/>
            <a:r>
              <a:rPr lang="en-US" altLang="zh-CN" sz="1200" u="sng" dirty="0" smtClean="0">
                <a:hlinkClick r:id="rId3" action="ppaction://hlinksldjump"/>
              </a:rPr>
              <a:t>9. </a:t>
            </a:r>
            <a:r>
              <a:rPr lang="zh-CN" altLang="en-US" sz="1200" u="sng" dirty="0" smtClean="0">
                <a:hlinkClick r:id="rId3" action="ppaction://hlinksldjump"/>
              </a:rPr>
              <a:t>删除工具</a:t>
            </a:r>
            <a:r>
              <a:rPr lang="en-US" altLang="zh-CN" sz="1200" u="sng" dirty="0" err="1" smtClean="0">
                <a:hlinkClick r:id="rId3" action="ppaction://hlinksldjump"/>
              </a:rPr>
              <a:t>javah（JEP</a:t>
            </a:r>
            <a:r>
              <a:rPr lang="en-US" altLang="zh-CN" sz="1200" u="sng" dirty="0" smtClean="0">
                <a:hlinkClick r:id="rId3" action="ppaction://hlinksldjump"/>
              </a:rPr>
              <a:t> 313）</a:t>
            </a:r>
            <a:endParaRPr lang="zh-CN" altLang="en-US" sz="1200" u="sng" dirty="0">
              <a:hlinkClick r:id="rId3" action="ppaction://hlinksldjump"/>
            </a:endParaRPr>
          </a:p>
          <a:p>
            <a:pPr latinLnBrk="1"/>
            <a:r>
              <a:rPr lang="en-US" altLang="zh-CN" sz="1200" u="sng" dirty="0" smtClean="0">
                <a:hlinkClick r:id="rId3" action="ppaction://hlinksldjump"/>
              </a:rPr>
              <a:t>10. </a:t>
            </a:r>
            <a:r>
              <a:rPr lang="zh-CN" altLang="en-US" sz="1200" u="sng" dirty="0" smtClean="0">
                <a:hlinkClick r:id="rId3" action="ppaction://hlinksldjump"/>
              </a:rPr>
              <a:t>应用程序类数据 </a:t>
            </a:r>
            <a:r>
              <a:rPr lang="en-US" altLang="zh-CN" sz="1200" u="sng" dirty="0" smtClean="0">
                <a:hlinkClick r:id="rId3" action="ppaction://hlinksldjump"/>
              </a:rPr>
              <a:t>(</a:t>
            </a:r>
            <a:r>
              <a:rPr lang="en-US" altLang="zh-CN" sz="1200" u="sng" dirty="0" err="1" smtClean="0">
                <a:hlinkClick r:id="rId3" action="ppaction://hlinksldjump"/>
              </a:rPr>
              <a:t>AppCDS</a:t>
            </a:r>
            <a:r>
              <a:rPr lang="en-US" altLang="zh-CN" sz="1200" u="sng" dirty="0" smtClean="0">
                <a:hlinkClick r:id="rId3" action="ppaction://hlinksldjump"/>
              </a:rPr>
              <a:t>) </a:t>
            </a:r>
            <a:r>
              <a:rPr lang="zh-CN" altLang="en-US" sz="1200" u="sng" dirty="0" smtClean="0">
                <a:hlinkClick r:id="rId3" action="ppaction://hlinksldjump"/>
              </a:rPr>
              <a:t>共享</a:t>
            </a:r>
            <a:endParaRPr lang="en-US" altLang="zh-CN" sz="1200" u="sng" dirty="0" smtClean="0">
              <a:hlinkClick r:id="rId3" action="ppaction://hlinksldjump"/>
            </a:endParaRPr>
          </a:p>
          <a:p>
            <a:pPr latinLnBrk="1"/>
            <a:r>
              <a:rPr lang="en-US" altLang="zh-CN" sz="1200" u="sng" dirty="0" smtClean="0">
                <a:hlinkClick r:id="rId3" action="ppaction://hlinksldjump"/>
              </a:rPr>
              <a:t>11.</a:t>
            </a:r>
            <a:r>
              <a:rPr lang="zh-CN" altLang="en-US" sz="1200" u="sng" dirty="0" smtClean="0">
                <a:hlinkClick r:id="rId3" action="ppaction://hlinksldjump"/>
              </a:rPr>
              <a:t> 字节码生成以增强</a:t>
            </a:r>
            <a:r>
              <a:rPr lang="en-US" altLang="zh-CN" sz="1200" u="sng" dirty="0" smtClean="0">
                <a:hlinkClick r:id="rId3" action="ppaction://hlinksldjump"/>
              </a:rPr>
              <a:t>for</a:t>
            </a:r>
            <a:r>
              <a:rPr lang="zh-CN" altLang="en-US" sz="1200" u="sng" dirty="0" smtClean="0">
                <a:hlinkClick r:id="rId3" action="ppaction://hlinksldjump"/>
              </a:rPr>
              <a:t>循环</a:t>
            </a:r>
            <a:endParaRPr lang="en-US" altLang="zh-CN" sz="1200" u="sng" dirty="0" smtClean="0">
              <a:hlinkClick r:id="rId3" action="ppaction://hlinksldjump"/>
            </a:endParaRPr>
          </a:p>
          <a:p>
            <a:pPr latinLnBrk="1"/>
            <a:r>
              <a:rPr lang="en-US" altLang="zh-CN" sz="1200" u="sng" dirty="0" smtClean="0">
                <a:hlinkClick r:id="rId3" action="ppaction://hlinksldjump"/>
              </a:rPr>
              <a:t>12. </a:t>
            </a:r>
            <a:r>
              <a:rPr lang="en-US" altLang="zh-CN" sz="1200" u="sng" dirty="0" err="1" smtClean="0">
                <a:hlinkClick r:id="rId3" action="ppaction://hlinksldjump"/>
              </a:rPr>
              <a:t>Optional.orElseThrow</a:t>
            </a:r>
            <a:r>
              <a:rPr lang="zh-CN" altLang="en-US" sz="1200" u="sng" dirty="0" smtClean="0">
                <a:hlinkClick r:id="rId3" action="ppaction://hlinksldjump"/>
              </a:rPr>
              <a:t>（）方法 </a:t>
            </a:r>
            <a:endParaRPr lang="en-US" altLang="zh-CN" sz="1200" u="sng" dirty="0" smtClean="0">
              <a:hlinkClick r:id="rId3" action="ppaction://hlinksldjump"/>
            </a:endParaRPr>
          </a:p>
          <a:p>
            <a:pPr latinLnBrk="1"/>
            <a:r>
              <a:rPr lang="en-US" altLang="zh-CN" sz="1200" b="1" u="sng" dirty="0" smtClean="0">
                <a:solidFill>
                  <a:srgbClr val="FF0000"/>
                </a:solidFill>
                <a:hlinkClick r:id="rId3" action="ppaction://hlinksldjump"/>
              </a:rPr>
              <a:t>13. </a:t>
            </a:r>
            <a:r>
              <a:rPr lang="zh-CN" altLang="en-US" sz="1200" b="1" u="sng" dirty="0" smtClean="0">
                <a:solidFill>
                  <a:srgbClr val="FF0000"/>
                </a:solidFill>
                <a:hlinkClick r:id="rId3" action="ppaction://hlinksldjump"/>
              </a:rPr>
              <a:t>局部变量类型推断</a:t>
            </a:r>
            <a:endParaRPr lang="en-US" altLang="zh-CN" sz="1200" b="1" u="sng" dirty="0" smtClean="0">
              <a:solidFill>
                <a:srgbClr val="FF0000"/>
              </a:solidFill>
              <a:hlinkClick r:id="rId3" action="ppaction://hlinksldjump"/>
            </a:endParaRPr>
          </a:p>
          <a:p>
            <a:pPr latinLnBrk="1"/>
            <a:endParaRPr lang="en-US" altLang="zh-CN" sz="1200" u="sng" dirty="0"/>
          </a:p>
          <a:p>
            <a:pPr latinLnBrk="1"/>
            <a:r>
              <a:rPr lang="en-US" altLang="zh-CN" sz="1200" u="sng" dirty="0" smtClean="0">
                <a:hlinkClick r:id="rId3" action="ppaction://hlinksldjump"/>
              </a:rPr>
              <a:t>Release note:</a:t>
            </a:r>
          </a:p>
          <a:p>
            <a:pPr latinLnBrk="1"/>
            <a:r>
              <a:rPr lang="en-US" altLang="zh-CN" sz="1000" u="sng" dirty="0" smtClean="0"/>
              <a:t> </a:t>
            </a:r>
            <a:r>
              <a:rPr lang="en-US" sz="1000" dirty="0" smtClean="0">
                <a:hlinkClick r:id="rId10"/>
              </a:rPr>
              <a:t>https://www.oracle.com/technetwork/java/javase/10-relnote-issues-4108729.html</a:t>
            </a:r>
            <a:endParaRPr lang="en-US" altLang="zh-CN" sz="1000" dirty="0"/>
          </a:p>
          <a:p>
            <a:pPr latinLnBrk="1"/>
            <a:endParaRPr lang="en-US" altLang="zh-CN" sz="1200" u="sng" dirty="0"/>
          </a:p>
          <a:p>
            <a:pPr latinLnBrk="1"/>
            <a:r>
              <a:rPr lang="zh-CN" altLang="en-US" sz="1000" dirty="0">
                <a:hlinkClick r:id="rId11"/>
              </a:rPr>
              <a:t>下载地址</a:t>
            </a:r>
            <a:r>
              <a:rPr lang="en-US" altLang="zh-CN" sz="1000" dirty="0">
                <a:hlinkClick r:id="rId11"/>
              </a:rPr>
              <a:t>: https://www.oracle.com/technetwork/java/archive-139210.html</a:t>
            </a:r>
            <a:endParaRPr lang="zh-CN" altLang="en-US" sz="1000" u="sng" dirty="0"/>
          </a:p>
        </p:txBody>
      </p:sp>
    </p:spTree>
    <p:extLst>
      <p:ext uri="{BB962C8B-B14F-4D97-AF65-F5344CB8AC3E}">
        <p14:creationId xmlns:p14="http://schemas.microsoft.com/office/powerpoint/2010/main" xmlns="" val="1478755367"/>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35000" fill="hold" nodeType="withEffect" p14:presetBounceEnd="5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5000">
                                          <p:cBhvr additive="base">
                                            <p:cTn id="7" dur="2000" fill="hold"/>
                                            <p:tgtEl>
                                              <p:spTgt spid="12"/>
                                            </p:tgtEl>
                                            <p:attrNameLst>
                                              <p:attrName>ppt_x</p:attrName>
                                            </p:attrNameLst>
                                          </p:cBhvr>
                                          <p:tavLst>
                                            <p:tav tm="0">
                                              <p:val>
                                                <p:strVal val="1+#ppt_w/2"/>
                                              </p:val>
                                            </p:tav>
                                            <p:tav tm="100000">
                                              <p:val>
                                                <p:strVal val="#ppt_x"/>
                                              </p:val>
                                            </p:tav>
                                          </p:tavLst>
                                        </p:anim>
                                        <p:anim calcmode="lin" valueType="num" p14:bounceEnd="55000">
                                          <p:cBhvr additive="base">
                                            <p:cTn id="8" dur="20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2" accel="35000" fill="hold" nodeType="withEffect" p14:presetBounceEnd="55000">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14:bounceEnd="55000">
                                          <p:cBhvr additive="base">
                                            <p:cTn id="11" dur="2000" fill="hold"/>
                                            <p:tgtEl>
                                              <p:spTgt spid="15"/>
                                            </p:tgtEl>
                                            <p:attrNameLst>
                                              <p:attrName>ppt_x</p:attrName>
                                            </p:attrNameLst>
                                          </p:cBhvr>
                                          <p:tavLst>
                                            <p:tav tm="0">
                                              <p:val>
                                                <p:strVal val="1+#ppt_w/2"/>
                                              </p:val>
                                            </p:tav>
                                            <p:tav tm="100000">
                                              <p:val>
                                                <p:strVal val="#ppt_x"/>
                                              </p:val>
                                            </p:tav>
                                          </p:tavLst>
                                        </p:anim>
                                        <p:anim calcmode="lin" valueType="num" p14:bounceEnd="55000">
                                          <p:cBhvr additive="base">
                                            <p:cTn id="12" dur="2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3" accel="35000" fill="hold" nodeType="withEffect" p14:presetBounceEnd="55000">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14:bounceEnd="55000">
                                          <p:cBhvr additive="base">
                                            <p:cTn id="15" dur="2000" fill="hold"/>
                                            <p:tgtEl>
                                              <p:spTgt spid="18"/>
                                            </p:tgtEl>
                                            <p:attrNameLst>
                                              <p:attrName>ppt_x</p:attrName>
                                            </p:attrNameLst>
                                          </p:cBhvr>
                                          <p:tavLst>
                                            <p:tav tm="0">
                                              <p:val>
                                                <p:strVal val="1+#ppt_w/2"/>
                                              </p:val>
                                            </p:tav>
                                            <p:tav tm="100000">
                                              <p:val>
                                                <p:strVal val="#ppt_x"/>
                                              </p:val>
                                            </p:tav>
                                          </p:tavLst>
                                        </p:anim>
                                        <p:anim calcmode="lin" valueType="num" p14:bounceEnd="55000">
                                          <p:cBhvr additive="base">
                                            <p:cTn id="16" dur="2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par>
                                    <p:cTn id="23" presetID="53" presetClass="entr" presetSubtype="16" fill="hold" grpId="0" nodeType="withEffect">
                                      <p:stCondLst>
                                        <p:cond delay="4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par>
                                    <p:cTn id="28" presetID="53" presetClass="entr" presetSubtype="16" fill="hold" nodeType="withEffect">
                                      <p:stCondLst>
                                        <p:cond delay="40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par>
                                    <p:cTn id="33" presetID="53" presetClass="entr" presetSubtype="16" fill="hold" nodeType="withEffect">
                                      <p:stCondLst>
                                        <p:cond delay="2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par>
                                    <p:cTn id="38" presetID="53" presetClass="entr" presetSubtype="16" fill="hold" nodeType="withEffect">
                                      <p:stCondLst>
                                        <p:cond delay="4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Effect transition="in" filter="fade">
                                          <p:cBhvr>
                                            <p:cTn id="42" dur="500"/>
                                            <p:tgtEl>
                                              <p:spTgt spid="29"/>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fltVal val="0"/>
                                              </p:val>
                                            </p:tav>
                                            <p:tav tm="100000">
                                              <p:val>
                                                <p:strVal val="#ppt_h"/>
                                              </p:val>
                                            </p:tav>
                                          </p:tavLst>
                                        </p:anim>
                                        <p:animEffect transition="in" filter="fade">
                                          <p:cBhvr>
                                            <p:cTn id="52" dur="500"/>
                                            <p:tgtEl>
                                              <p:spTgt spid="33"/>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35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1+#ppt_w/2"/>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2" accel="3500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2000" fill="hold"/>
                                            <p:tgtEl>
                                              <p:spTgt spid="15"/>
                                            </p:tgtEl>
                                            <p:attrNameLst>
                                              <p:attrName>ppt_x</p:attrName>
                                            </p:attrNameLst>
                                          </p:cBhvr>
                                          <p:tavLst>
                                            <p:tav tm="0">
                                              <p:val>
                                                <p:strVal val="1+#ppt_w/2"/>
                                              </p:val>
                                            </p:tav>
                                            <p:tav tm="100000">
                                              <p:val>
                                                <p:strVal val="#ppt_x"/>
                                              </p:val>
                                            </p:tav>
                                          </p:tavLst>
                                        </p:anim>
                                        <p:anim calcmode="lin" valueType="num">
                                          <p:cBhvr additive="base">
                                            <p:cTn id="12" dur="2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3" accel="3500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2000" fill="hold"/>
                                            <p:tgtEl>
                                              <p:spTgt spid="18"/>
                                            </p:tgtEl>
                                            <p:attrNameLst>
                                              <p:attrName>ppt_x</p:attrName>
                                            </p:attrNameLst>
                                          </p:cBhvr>
                                          <p:tavLst>
                                            <p:tav tm="0">
                                              <p:val>
                                                <p:strVal val="1+#ppt_w/2"/>
                                              </p:val>
                                            </p:tav>
                                            <p:tav tm="100000">
                                              <p:val>
                                                <p:strVal val="#ppt_x"/>
                                              </p:val>
                                            </p:tav>
                                          </p:tavLst>
                                        </p:anim>
                                        <p:anim calcmode="lin" valueType="num">
                                          <p:cBhvr additive="base">
                                            <p:cTn id="16" dur="2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animEffect transition="in" filter="fade">
                                          <p:cBhvr>
                                            <p:cTn id="22" dur="500"/>
                                            <p:tgtEl>
                                              <p:spTgt spid="21"/>
                                            </p:tgtEl>
                                          </p:cBhvr>
                                        </p:animEffect>
                                      </p:childTnLst>
                                    </p:cTn>
                                  </p:par>
                                  <p:par>
                                    <p:cTn id="23" presetID="53" presetClass="entr" presetSubtype="16" fill="hold" grpId="0" nodeType="withEffect">
                                      <p:stCondLst>
                                        <p:cond delay="4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par>
                                    <p:cTn id="28" presetID="53" presetClass="entr" presetSubtype="16" fill="hold" nodeType="withEffect">
                                      <p:stCondLst>
                                        <p:cond delay="40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par>
                                    <p:cTn id="33" presetID="53" presetClass="entr" presetSubtype="16" fill="hold" nodeType="withEffect">
                                      <p:stCondLst>
                                        <p:cond delay="2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par>
                                    <p:cTn id="38" presetID="53" presetClass="entr" presetSubtype="16" fill="hold" nodeType="withEffect">
                                      <p:stCondLst>
                                        <p:cond delay="4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Effect transition="in" filter="fade">
                                          <p:cBhvr>
                                            <p:cTn id="42" dur="500"/>
                                            <p:tgtEl>
                                              <p:spTgt spid="29"/>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fltVal val="0"/>
                                              </p:val>
                                            </p:tav>
                                            <p:tav tm="100000">
                                              <p:val>
                                                <p:strVal val="#ppt_h"/>
                                              </p:val>
                                            </p:tav>
                                          </p:tavLst>
                                        </p:anim>
                                        <p:animEffect transition="in" filter="fade">
                                          <p:cBhvr>
                                            <p:cTn id="52" dur="500"/>
                                            <p:tgtEl>
                                              <p:spTgt spid="33"/>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52713" y="136219"/>
            <a:ext cx="2230564" cy="300082"/>
          </a:xfrm>
          <a:prstGeom prst="rect">
            <a:avLst/>
          </a:prstGeom>
          <a:noFill/>
        </p:spPr>
        <p:txBody>
          <a:bodyPr wrap="square" rtlCol="0">
            <a:spAutoFit/>
          </a:bodyPr>
          <a:lstStyle/>
          <a:p>
            <a:pPr latinLnBrk="1"/>
            <a:r>
              <a:rPr lang="en-US" altLang="zh-CN" b="1" dirty="0" smtClean="0"/>
              <a:t>9. </a:t>
            </a:r>
            <a:r>
              <a:rPr lang="zh-CN" altLang="en-US" b="1" dirty="0" smtClean="0"/>
              <a:t>删除工具</a:t>
            </a:r>
            <a:r>
              <a:rPr lang="en-US" altLang="zh-CN" b="1" dirty="0" err="1" smtClean="0"/>
              <a:t>javah</a:t>
            </a:r>
            <a:r>
              <a:rPr lang="zh-CN" altLang="en-US" b="1" dirty="0" smtClean="0"/>
              <a:t>（</a:t>
            </a:r>
            <a:r>
              <a:rPr lang="en-US" altLang="zh-CN" b="1" dirty="0" smtClean="0"/>
              <a:t>JEP 313</a:t>
            </a:r>
            <a:r>
              <a:rPr lang="zh-CN" altLang="en-US" b="1" dirty="0" smtClean="0"/>
              <a:t>）</a:t>
            </a:r>
            <a:endParaRPr lang="zh-CN" altLang="en-US" b="1" dirty="0"/>
          </a:p>
        </p:txBody>
      </p:sp>
      <p:sp>
        <p:nvSpPr>
          <p:cNvPr id="6" name="矩形 5">
            <a:extLst>
              <a:ext uri="{FF2B5EF4-FFF2-40B4-BE49-F238E27FC236}">
                <a16:creationId xmlns:a16="http://schemas.microsoft.com/office/drawing/2014/main" xmlns="" id="{ADC13250-4B4D-4C54-B452-484D11FA16E8}"/>
              </a:ext>
            </a:extLst>
          </p:cNvPr>
          <p:cNvSpPr/>
          <p:nvPr/>
        </p:nvSpPr>
        <p:spPr>
          <a:xfrm>
            <a:off x="1226640" y="1744431"/>
            <a:ext cx="6052030" cy="830997"/>
          </a:xfrm>
          <a:prstGeom prst="rect">
            <a:avLst/>
          </a:prstGeom>
        </p:spPr>
        <p:txBody>
          <a:bodyPr wrap="square">
            <a:spAutoFit/>
          </a:bodyPr>
          <a:lstStyle/>
          <a:p>
            <a:r>
              <a:rPr lang="zh-CN" altLang="en-US" sz="1600" dirty="0" smtClean="0"/>
              <a:t>        从</a:t>
            </a:r>
            <a:r>
              <a:rPr lang="en-US" altLang="en-US" sz="1600" dirty="0" smtClean="0"/>
              <a:t>JDK</a:t>
            </a:r>
            <a:r>
              <a:rPr lang="zh-CN" altLang="en-US" sz="1600" dirty="0" smtClean="0"/>
              <a:t>中移除了</a:t>
            </a:r>
            <a:r>
              <a:rPr lang="en-US" altLang="en-US" sz="1600" dirty="0" err="1" smtClean="0"/>
              <a:t>javah</a:t>
            </a:r>
            <a:r>
              <a:rPr lang="zh-CN" altLang="en-US" sz="1600" dirty="0" smtClean="0"/>
              <a:t>工具， </a:t>
            </a:r>
            <a:r>
              <a:rPr lang="en-US" altLang="zh-CN" sz="1600" dirty="0" smtClean="0"/>
              <a:t>Java9 </a:t>
            </a:r>
            <a:r>
              <a:rPr lang="zh-CN" altLang="en-US" sz="1600" dirty="0" smtClean="0"/>
              <a:t>开始了一些对 </a:t>
            </a:r>
            <a:r>
              <a:rPr lang="en-US" altLang="zh-CN" sz="1600" dirty="0" smtClean="0"/>
              <a:t>JDK </a:t>
            </a:r>
            <a:r>
              <a:rPr lang="zh-CN" altLang="en-US" sz="1600" dirty="0" smtClean="0"/>
              <a:t>的家务管理，这项特性是对它的延续。当编译 </a:t>
            </a:r>
            <a:r>
              <a:rPr lang="en-US" altLang="zh-CN" sz="1600" dirty="0" smtClean="0"/>
              <a:t>JNI </a:t>
            </a:r>
            <a:r>
              <a:rPr lang="zh-CN" altLang="en-US" sz="1600" dirty="0" smtClean="0"/>
              <a:t>代码时，已不再需要单独的工具来生成头文件，因为这可以通过 </a:t>
            </a:r>
            <a:r>
              <a:rPr lang="en-US" altLang="zh-CN" sz="1600" dirty="0" err="1" smtClean="0"/>
              <a:t>javac</a:t>
            </a:r>
            <a:r>
              <a:rPr lang="en-US" altLang="zh-CN" sz="1600" dirty="0" smtClean="0"/>
              <a:t> -h </a:t>
            </a:r>
            <a:r>
              <a:rPr lang="zh-CN" altLang="en-US" sz="1600" dirty="0" smtClean="0"/>
              <a:t>完成。</a:t>
            </a:r>
            <a:endParaRPr lang="zh-CN" altLang="en-US" sz="1600" dirty="0"/>
          </a:p>
        </p:txBody>
      </p:sp>
    </p:spTree>
    <p:extLst>
      <p:ext uri="{BB962C8B-B14F-4D97-AF65-F5344CB8AC3E}">
        <p14:creationId xmlns:p14="http://schemas.microsoft.com/office/powerpoint/2010/main" xmlns="" val="1807221698"/>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1895" y="145947"/>
            <a:ext cx="2775313" cy="300082"/>
          </a:xfrm>
          <a:prstGeom prst="rect">
            <a:avLst/>
          </a:prstGeom>
          <a:noFill/>
        </p:spPr>
        <p:txBody>
          <a:bodyPr wrap="square" rtlCol="0">
            <a:spAutoFit/>
          </a:bodyPr>
          <a:lstStyle/>
          <a:p>
            <a:pPr latinLnBrk="1"/>
            <a:r>
              <a:rPr lang="en-US" altLang="zh-CN" b="1" dirty="0" smtClean="0"/>
              <a:t>10. </a:t>
            </a:r>
            <a:r>
              <a:rPr lang="zh-CN" altLang="en-US" b="1" dirty="0" smtClean="0"/>
              <a:t>应用程序类数据 </a:t>
            </a:r>
            <a:r>
              <a:rPr lang="en-US" altLang="zh-CN" b="1" dirty="0" smtClean="0"/>
              <a:t>(</a:t>
            </a:r>
            <a:r>
              <a:rPr lang="en-US" altLang="zh-CN" b="1" dirty="0" err="1" smtClean="0"/>
              <a:t>AppCDS</a:t>
            </a:r>
            <a:r>
              <a:rPr lang="en-US" altLang="zh-CN" b="1" dirty="0" smtClean="0"/>
              <a:t>) </a:t>
            </a:r>
            <a:r>
              <a:rPr lang="zh-CN" altLang="en-US" b="1" dirty="0" smtClean="0"/>
              <a:t>共享</a:t>
            </a:r>
            <a:endParaRPr lang="zh-CN" altLang="en-US" b="1" dirty="0"/>
          </a:p>
        </p:txBody>
      </p:sp>
      <p:sp>
        <p:nvSpPr>
          <p:cNvPr id="6" name="矩形 5">
            <a:extLst>
              <a:ext uri="{FF2B5EF4-FFF2-40B4-BE49-F238E27FC236}">
                <a16:creationId xmlns:a16="http://schemas.microsoft.com/office/drawing/2014/main" xmlns="" id="{ADC13250-4B4D-4C54-B452-484D11FA16E8}"/>
              </a:ext>
            </a:extLst>
          </p:cNvPr>
          <p:cNvSpPr/>
          <p:nvPr/>
        </p:nvSpPr>
        <p:spPr>
          <a:xfrm>
            <a:off x="1392010" y="1530423"/>
            <a:ext cx="6052030" cy="1077218"/>
          </a:xfrm>
          <a:prstGeom prst="rect">
            <a:avLst/>
          </a:prstGeom>
        </p:spPr>
        <p:txBody>
          <a:bodyPr wrap="square">
            <a:spAutoFit/>
          </a:bodyPr>
          <a:lstStyle/>
          <a:p>
            <a:r>
              <a:rPr lang="zh-CN" altLang="en-US" sz="1600" dirty="0" smtClean="0"/>
              <a:t>        通过跨进程共享通用类元数据来减少内存占用空间，和减少启动时间。其原理为：在启动时记录加载类的过程，写入到文本文件中，再次启动时直接读取此启动文本并加载。设想如果应用环境没有大的变化，启动速度就会得到提升。</a:t>
            </a:r>
            <a:endParaRPr lang="zh-CN" altLang="en-US" sz="1600" dirty="0"/>
          </a:p>
        </p:txBody>
      </p:sp>
    </p:spTree>
    <p:extLst>
      <p:ext uri="{BB962C8B-B14F-4D97-AF65-F5344CB8AC3E}">
        <p14:creationId xmlns:p14="http://schemas.microsoft.com/office/powerpoint/2010/main" xmlns="" val="678028720"/>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1896" y="165402"/>
            <a:ext cx="2609942" cy="300082"/>
          </a:xfrm>
          <a:prstGeom prst="rect">
            <a:avLst/>
          </a:prstGeom>
          <a:noFill/>
        </p:spPr>
        <p:txBody>
          <a:bodyPr wrap="square" rtlCol="0">
            <a:spAutoFit/>
          </a:bodyPr>
          <a:lstStyle/>
          <a:p>
            <a:pPr latinLnBrk="1"/>
            <a:r>
              <a:rPr lang="en-US" altLang="zh-CN" b="1" dirty="0" smtClean="0"/>
              <a:t>11. </a:t>
            </a:r>
            <a:r>
              <a:rPr lang="zh-CN" altLang="en-US" b="1" dirty="0" smtClean="0"/>
              <a:t>字节码生成以增强</a:t>
            </a:r>
            <a:r>
              <a:rPr lang="en-US" altLang="zh-CN" b="1" dirty="0" smtClean="0"/>
              <a:t>for</a:t>
            </a:r>
            <a:r>
              <a:rPr lang="zh-CN" altLang="en-US" b="1" dirty="0" smtClean="0"/>
              <a:t>循环</a:t>
            </a:r>
            <a:endParaRPr lang="zh-CN" altLang="en-US" b="1" dirty="0"/>
          </a:p>
        </p:txBody>
      </p:sp>
      <p:sp>
        <p:nvSpPr>
          <p:cNvPr id="6" name="矩形 5">
            <a:extLst>
              <a:ext uri="{FF2B5EF4-FFF2-40B4-BE49-F238E27FC236}">
                <a16:creationId xmlns:a16="http://schemas.microsoft.com/office/drawing/2014/main" xmlns="" id="{ADC13250-4B4D-4C54-B452-484D11FA16E8}"/>
              </a:ext>
            </a:extLst>
          </p:cNvPr>
          <p:cNvSpPr/>
          <p:nvPr/>
        </p:nvSpPr>
        <p:spPr>
          <a:xfrm>
            <a:off x="973720" y="645205"/>
            <a:ext cx="6499362" cy="1077218"/>
          </a:xfrm>
          <a:prstGeom prst="rect">
            <a:avLst/>
          </a:prstGeom>
        </p:spPr>
        <p:txBody>
          <a:bodyPr wrap="square">
            <a:spAutoFit/>
          </a:bodyPr>
          <a:lstStyle/>
          <a:p>
            <a:r>
              <a:rPr lang="zh-CN" altLang="en-US" sz="1600" dirty="0" smtClean="0"/>
              <a:t>字节码生成已得到改进，以增强</a:t>
            </a:r>
            <a:r>
              <a:rPr lang="en-US" altLang="zh-CN" sz="1600" dirty="0" smtClean="0"/>
              <a:t>for</a:t>
            </a:r>
            <a:r>
              <a:rPr lang="zh-CN" altLang="en-US" sz="1600" dirty="0" smtClean="0"/>
              <a:t>循环，从而改进了它们的转换方法。</a:t>
            </a:r>
            <a:endParaRPr lang="en-US" altLang="zh-CN" sz="1600" dirty="0" smtClean="0"/>
          </a:p>
          <a:p>
            <a:endParaRPr lang="en-US" altLang="zh-CN" sz="1600" dirty="0" smtClean="0"/>
          </a:p>
          <a:p>
            <a:r>
              <a:rPr lang="zh-CN" altLang="en-US" sz="1600" dirty="0" smtClean="0"/>
              <a:t>在</a:t>
            </a:r>
            <a:r>
              <a:rPr lang="en-US" altLang="zh-CN" sz="1600" dirty="0" smtClean="0"/>
              <a:t>for</a:t>
            </a:r>
            <a:r>
              <a:rPr lang="zh-CN" altLang="en-US" sz="1600" dirty="0" smtClean="0"/>
              <a:t>循环之外声明</a:t>
            </a:r>
            <a:r>
              <a:rPr lang="en-US" altLang="zh-CN" sz="1600" dirty="0" err="1" smtClean="0"/>
              <a:t>iterator</a:t>
            </a:r>
            <a:r>
              <a:rPr lang="zh-CN" altLang="en-US" sz="1600" dirty="0" smtClean="0"/>
              <a:t>变量</a:t>
            </a:r>
            <a:r>
              <a:rPr lang="en-US" altLang="zh-CN" sz="1600" dirty="0" smtClean="0"/>
              <a:t>,</a:t>
            </a:r>
            <a:r>
              <a:rPr lang="zh-CN" altLang="en-US" sz="1600" dirty="0" smtClean="0"/>
              <a:t>允许在不再使用它时立即为其分配空值。</a:t>
            </a:r>
            <a:endParaRPr lang="en-US" altLang="zh-CN" sz="1600" dirty="0" smtClean="0"/>
          </a:p>
          <a:p>
            <a:r>
              <a:rPr lang="zh-CN" altLang="en-US" sz="1600" dirty="0" smtClean="0"/>
              <a:t>这使得</a:t>
            </a:r>
            <a:r>
              <a:rPr lang="en-US" altLang="zh-CN" sz="1600" dirty="0" smtClean="0"/>
              <a:t>GC</a:t>
            </a:r>
            <a:r>
              <a:rPr lang="zh-CN" altLang="en-US" sz="1600" dirty="0" smtClean="0"/>
              <a:t>可以访问它，然后可以清除未使用的内存。</a:t>
            </a:r>
            <a:endParaRPr lang="zh-CN" altLang="en-US" sz="1600" dirty="0"/>
          </a:p>
        </p:txBody>
      </p:sp>
      <p:pic>
        <p:nvPicPr>
          <p:cNvPr id="1026" name="Picture 2"/>
          <p:cNvPicPr>
            <a:picLocks noChangeAspect="1" noChangeArrowheads="1"/>
          </p:cNvPicPr>
          <p:nvPr/>
        </p:nvPicPr>
        <p:blipFill>
          <a:blip r:embed="rId2"/>
          <a:srcRect/>
          <a:stretch>
            <a:fillRect/>
          </a:stretch>
        </p:blipFill>
        <p:spPr bwMode="auto">
          <a:xfrm>
            <a:off x="1329649" y="1801340"/>
            <a:ext cx="5200650" cy="2105025"/>
          </a:xfrm>
          <a:prstGeom prst="rect">
            <a:avLst/>
          </a:prstGeom>
          <a:noFill/>
          <a:ln w="9525">
            <a:noFill/>
            <a:miter lim="800000"/>
            <a:headEnd/>
            <a:tailEnd/>
          </a:ln>
          <a:effectLst/>
        </p:spPr>
      </p:pic>
    </p:spTree>
    <p:extLst>
      <p:ext uri="{BB962C8B-B14F-4D97-AF65-F5344CB8AC3E}">
        <p14:creationId xmlns:p14="http://schemas.microsoft.com/office/powerpoint/2010/main" xmlns="" val="183246745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3"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1895" y="165402"/>
            <a:ext cx="2940683" cy="300082"/>
          </a:xfrm>
          <a:prstGeom prst="rect">
            <a:avLst/>
          </a:prstGeom>
          <a:noFill/>
        </p:spPr>
        <p:txBody>
          <a:bodyPr wrap="square" rtlCol="0">
            <a:spAutoFit/>
          </a:bodyPr>
          <a:lstStyle/>
          <a:p>
            <a:pPr latinLnBrk="1"/>
            <a:r>
              <a:rPr lang="en-US" altLang="zh-CN" b="1" dirty="0" smtClean="0"/>
              <a:t>12. </a:t>
            </a:r>
            <a:r>
              <a:rPr lang="en-US" altLang="zh-CN" b="1" dirty="0" err="1" smtClean="0"/>
              <a:t>Optional.orElseThrow</a:t>
            </a:r>
            <a:r>
              <a:rPr lang="zh-CN" altLang="en-US" b="1" dirty="0" smtClean="0"/>
              <a:t>（）方法</a:t>
            </a:r>
            <a:endParaRPr lang="zh-CN" altLang="en-US" b="1" dirty="0"/>
          </a:p>
        </p:txBody>
      </p:sp>
      <p:sp>
        <p:nvSpPr>
          <p:cNvPr id="6" name="矩形 5">
            <a:extLst>
              <a:ext uri="{FF2B5EF4-FFF2-40B4-BE49-F238E27FC236}">
                <a16:creationId xmlns:a16="http://schemas.microsoft.com/office/drawing/2014/main" xmlns="" id="{ADC13250-4B4D-4C54-B452-484D11FA16E8}"/>
              </a:ext>
            </a:extLst>
          </p:cNvPr>
          <p:cNvSpPr/>
          <p:nvPr/>
        </p:nvSpPr>
        <p:spPr>
          <a:xfrm>
            <a:off x="973720" y="645205"/>
            <a:ext cx="6499362" cy="338554"/>
          </a:xfrm>
          <a:prstGeom prst="rect">
            <a:avLst/>
          </a:prstGeom>
        </p:spPr>
        <p:txBody>
          <a:bodyPr wrap="square">
            <a:spAutoFit/>
          </a:bodyPr>
          <a:lstStyle/>
          <a:p>
            <a:r>
              <a:rPr lang="en-US" altLang="zh-CN" sz="1600" dirty="0" smtClean="0"/>
              <a:t>JDK10</a:t>
            </a:r>
            <a:r>
              <a:rPr lang="zh-CN" altLang="en-US" sz="1600" dirty="0" smtClean="0"/>
              <a:t>增加了</a:t>
            </a:r>
            <a:r>
              <a:rPr lang="en-US" altLang="zh-CN" sz="1600" dirty="0" err="1" smtClean="0"/>
              <a:t>orElseThrow</a:t>
            </a:r>
            <a:r>
              <a:rPr lang="en-US" altLang="zh-CN" sz="1600" dirty="0" smtClean="0"/>
              <a:t>()</a:t>
            </a:r>
            <a:r>
              <a:rPr lang="zh-CN" altLang="en-US" sz="1600" dirty="0" smtClean="0"/>
              <a:t>方法</a:t>
            </a:r>
            <a:endParaRPr lang="en-US" altLang="zh-CN" sz="1600" dirty="0" smtClean="0"/>
          </a:p>
        </p:txBody>
      </p:sp>
      <p:pic>
        <p:nvPicPr>
          <p:cNvPr id="2050" name="Picture 2"/>
          <p:cNvPicPr>
            <a:picLocks noChangeAspect="1" noChangeArrowheads="1"/>
          </p:cNvPicPr>
          <p:nvPr/>
        </p:nvPicPr>
        <p:blipFill>
          <a:blip r:embed="rId2"/>
          <a:srcRect/>
          <a:stretch>
            <a:fillRect/>
          </a:stretch>
        </p:blipFill>
        <p:spPr bwMode="auto">
          <a:xfrm>
            <a:off x="1828800" y="2608008"/>
            <a:ext cx="4428011" cy="201273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809141" y="1112600"/>
            <a:ext cx="4467669" cy="1494412"/>
          </a:xfrm>
          <a:prstGeom prst="rect">
            <a:avLst/>
          </a:prstGeom>
          <a:noFill/>
          <a:ln w="9525">
            <a:noFill/>
            <a:miter lim="800000"/>
            <a:headEnd/>
            <a:tailEnd/>
          </a:ln>
          <a:effectLst/>
        </p:spPr>
      </p:pic>
    </p:spTree>
    <p:extLst>
      <p:ext uri="{BB962C8B-B14F-4D97-AF65-F5344CB8AC3E}">
        <p14:creationId xmlns:p14="http://schemas.microsoft.com/office/powerpoint/2010/main" xmlns="" val="183246745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3"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1896" y="165402"/>
            <a:ext cx="2609942" cy="300082"/>
          </a:xfrm>
          <a:prstGeom prst="rect">
            <a:avLst/>
          </a:prstGeom>
          <a:noFill/>
        </p:spPr>
        <p:txBody>
          <a:bodyPr wrap="square" rtlCol="0">
            <a:spAutoFit/>
          </a:bodyPr>
          <a:lstStyle/>
          <a:p>
            <a:pPr latinLnBrk="1"/>
            <a:r>
              <a:rPr lang="en-US" altLang="zh-CN" b="1" dirty="0" smtClean="0"/>
              <a:t>13. </a:t>
            </a:r>
            <a:r>
              <a:rPr lang="zh-CN" altLang="en-US" b="1" dirty="0" smtClean="0"/>
              <a:t>局部变量类型推断</a:t>
            </a:r>
            <a:endParaRPr lang="zh-CN" altLang="en-US" b="1" dirty="0"/>
          </a:p>
        </p:txBody>
      </p:sp>
      <p:sp>
        <p:nvSpPr>
          <p:cNvPr id="6" name="矩形 5">
            <a:extLst>
              <a:ext uri="{FF2B5EF4-FFF2-40B4-BE49-F238E27FC236}">
                <a16:creationId xmlns:a16="http://schemas.microsoft.com/office/drawing/2014/main" xmlns="" id="{ADC13250-4B4D-4C54-B452-484D11FA16E8}"/>
              </a:ext>
            </a:extLst>
          </p:cNvPr>
          <p:cNvSpPr/>
          <p:nvPr/>
        </p:nvSpPr>
        <p:spPr>
          <a:xfrm>
            <a:off x="954265" y="491994"/>
            <a:ext cx="6499362" cy="4524315"/>
          </a:xfrm>
          <a:prstGeom prst="rect">
            <a:avLst/>
          </a:prstGeom>
        </p:spPr>
        <p:txBody>
          <a:bodyPr wrap="square">
            <a:spAutoFit/>
          </a:bodyPr>
          <a:lstStyle/>
          <a:p>
            <a:r>
              <a:rPr lang="zh-CN" altLang="en-US" sz="1600" i="1" dirty="0" smtClean="0"/>
              <a:t>局部变量类型推断将引入</a:t>
            </a:r>
            <a:r>
              <a:rPr lang="en-US" altLang="zh-CN" sz="1600" i="1" dirty="0" smtClean="0"/>
              <a:t>"</a:t>
            </a:r>
            <a:r>
              <a:rPr lang="en-US" altLang="zh-CN" sz="1600" i="1" dirty="0" err="1" smtClean="0"/>
              <a:t>var</a:t>
            </a:r>
            <a:r>
              <a:rPr lang="en-US" altLang="zh-CN" sz="1600" i="1" dirty="0" smtClean="0"/>
              <a:t>"</a:t>
            </a:r>
            <a:r>
              <a:rPr lang="zh-CN" altLang="en-US" sz="1600" i="1" dirty="0" smtClean="0"/>
              <a:t>关键字，也就是你可以随意定义变量而不必指定变量的类型</a:t>
            </a:r>
            <a:r>
              <a:rPr lang="en-US" altLang="zh-CN" sz="1600" i="1" dirty="0" smtClean="0"/>
              <a:t>;</a:t>
            </a:r>
            <a:r>
              <a:rPr lang="zh-CN" altLang="en-US" sz="1600" i="1" dirty="0" smtClean="0"/>
              <a:t>说到类型推断</a:t>
            </a:r>
            <a:r>
              <a:rPr lang="en-US" altLang="zh-CN" sz="1600" i="1" dirty="0" smtClean="0"/>
              <a:t>.</a:t>
            </a:r>
          </a:p>
          <a:p>
            <a:endParaRPr lang="en-US" altLang="zh-CN" sz="1600" i="1" dirty="0" smtClean="0"/>
          </a:p>
          <a:p>
            <a:r>
              <a:rPr lang="zh-CN" altLang="en-US" sz="1600" i="1" dirty="0" smtClean="0"/>
              <a:t>从</a:t>
            </a:r>
            <a:r>
              <a:rPr lang="en-US" altLang="zh-CN" sz="1600" i="1" dirty="0" smtClean="0"/>
              <a:t>JDK5</a:t>
            </a:r>
            <a:r>
              <a:rPr lang="zh-CN" altLang="en-US" sz="1600" i="1" dirty="0" smtClean="0"/>
              <a:t>引进泛型，到</a:t>
            </a:r>
            <a:r>
              <a:rPr lang="en-US" altLang="zh-CN" sz="1600" i="1" dirty="0" smtClean="0"/>
              <a:t>JDK7</a:t>
            </a:r>
            <a:r>
              <a:rPr lang="zh-CN" altLang="en-US" sz="1600" i="1" dirty="0" smtClean="0"/>
              <a:t>的</a:t>
            </a:r>
            <a:r>
              <a:rPr lang="en-US" altLang="zh-CN" sz="1600" i="1" dirty="0" smtClean="0"/>
              <a:t>"&lt;&gt;"</a:t>
            </a:r>
            <a:r>
              <a:rPr lang="zh-CN" altLang="en-US" sz="1600" i="1" dirty="0" smtClean="0"/>
              <a:t>操作符允许不绑定类型而初始化</a:t>
            </a:r>
            <a:r>
              <a:rPr lang="en-US" altLang="zh-CN" sz="1600" i="1" dirty="0" smtClean="0"/>
              <a:t>List</a:t>
            </a:r>
            <a:r>
              <a:rPr lang="zh-CN" altLang="en-US" sz="1600" i="1" dirty="0" smtClean="0"/>
              <a:t>，再到</a:t>
            </a:r>
            <a:r>
              <a:rPr lang="en-US" altLang="zh-CN" sz="1600" i="1" dirty="0" smtClean="0"/>
              <a:t>JDK8</a:t>
            </a:r>
            <a:r>
              <a:rPr lang="zh-CN" altLang="en-US" sz="1600" i="1" dirty="0" smtClean="0"/>
              <a:t>的</a:t>
            </a:r>
            <a:r>
              <a:rPr lang="en-US" altLang="zh-CN" sz="1600" i="1" dirty="0" smtClean="0"/>
              <a:t>Lambda</a:t>
            </a:r>
            <a:r>
              <a:rPr lang="zh-CN" altLang="en-US" sz="1600" i="1" dirty="0" smtClean="0"/>
              <a:t>表达式，再到现在</a:t>
            </a:r>
            <a:r>
              <a:rPr lang="en-US" altLang="zh-CN" sz="1600" i="1" dirty="0" smtClean="0"/>
              <a:t>JDK10</a:t>
            </a:r>
            <a:r>
              <a:rPr lang="zh-CN" altLang="en-US" sz="1600" i="1" dirty="0" smtClean="0"/>
              <a:t>的局部变量类型推断，</a:t>
            </a:r>
            <a:r>
              <a:rPr lang="en-US" altLang="zh-CN" sz="1600" i="1" dirty="0" smtClean="0"/>
              <a:t>Java</a:t>
            </a:r>
            <a:r>
              <a:rPr lang="zh-CN" altLang="en-US" sz="1600" i="1" dirty="0" smtClean="0"/>
              <a:t>类型推断正大刀阔斧的向前发展。</a:t>
            </a:r>
            <a:endParaRPr lang="en-US" altLang="zh-CN" sz="1600" i="1" dirty="0" smtClean="0"/>
          </a:p>
          <a:p>
            <a:endParaRPr lang="en-US" altLang="zh-CN" sz="1600" i="1" dirty="0" smtClean="0"/>
          </a:p>
          <a:p>
            <a:r>
              <a:rPr lang="zh-CN" altLang="en-US" sz="1600" i="1" dirty="0" smtClean="0"/>
              <a:t>局部变量类型推荐仅限于如下使用场景：</a:t>
            </a:r>
            <a:br>
              <a:rPr lang="zh-CN" altLang="en-US" sz="1600" i="1" dirty="0" smtClean="0"/>
            </a:br>
            <a:r>
              <a:rPr lang="en-US" altLang="zh-CN" sz="1600" i="1" dirty="0" smtClean="0"/>
              <a:t>1)</a:t>
            </a:r>
            <a:r>
              <a:rPr lang="zh-CN" altLang="en-US" sz="1600" i="1" dirty="0" smtClean="0"/>
              <a:t>局部变量初始化</a:t>
            </a:r>
            <a:br>
              <a:rPr lang="zh-CN" altLang="en-US" sz="1600" i="1" dirty="0" smtClean="0"/>
            </a:br>
            <a:r>
              <a:rPr lang="en-US" altLang="zh-CN" sz="1600" i="1" dirty="0" smtClean="0"/>
              <a:t>2)for</a:t>
            </a:r>
            <a:r>
              <a:rPr lang="zh-CN" altLang="en-US" sz="1600" i="1" dirty="0" smtClean="0"/>
              <a:t>循环内部索引变量</a:t>
            </a:r>
            <a:br>
              <a:rPr lang="zh-CN" altLang="en-US" sz="1600" i="1" dirty="0" smtClean="0"/>
            </a:br>
            <a:r>
              <a:rPr lang="en-US" altLang="zh-CN" sz="1600" i="1" dirty="0" smtClean="0"/>
              <a:t>3)</a:t>
            </a:r>
            <a:r>
              <a:rPr lang="zh-CN" altLang="en-US" sz="1600" i="1" dirty="0" smtClean="0"/>
              <a:t>传统的</a:t>
            </a:r>
            <a:r>
              <a:rPr lang="en-US" altLang="zh-CN" sz="1600" i="1" dirty="0" smtClean="0"/>
              <a:t>for</a:t>
            </a:r>
            <a:r>
              <a:rPr lang="zh-CN" altLang="en-US" sz="1600" i="1" dirty="0" smtClean="0"/>
              <a:t>循环声明变量</a:t>
            </a:r>
            <a:br>
              <a:rPr lang="zh-CN" altLang="en-US" sz="1600" i="1" dirty="0" smtClean="0"/>
            </a:br>
            <a:r>
              <a:rPr lang="zh-CN" altLang="en-US" sz="1600" i="1" dirty="0" smtClean="0"/>
              <a:t/>
            </a:r>
            <a:br>
              <a:rPr lang="zh-CN" altLang="en-US" sz="1600" i="1" dirty="0" smtClean="0"/>
            </a:br>
            <a:r>
              <a:rPr lang="en-US" altLang="zh-CN" sz="1600" i="1" dirty="0" smtClean="0"/>
              <a:t>Java</a:t>
            </a:r>
            <a:r>
              <a:rPr lang="zh-CN" altLang="en-US" sz="1600" i="1" dirty="0" smtClean="0"/>
              <a:t>官方表示，它不能用于以下几个地方：</a:t>
            </a:r>
            <a:br>
              <a:rPr lang="zh-CN" altLang="en-US" sz="1600" i="1" dirty="0" smtClean="0"/>
            </a:br>
            <a:r>
              <a:rPr lang="en-US" altLang="zh-CN" sz="1600" i="1" dirty="0" smtClean="0"/>
              <a:t>1)</a:t>
            </a:r>
            <a:r>
              <a:rPr lang="zh-CN" altLang="en-US" sz="1600" i="1" dirty="0" smtClean="0"/>
              <a:t>方法参数</a:t>
            </a:r>
            <a:br>
              <a:rPr lang="zh-CN" altLang="en-US" sz="1600" i="1" dirty="0" smtClean="0"/>
            </a:br>
            <a:r>
              <a:rPr lang="en-US" altLang="zh-CN" sz="1600" i="1" dirty="0" smtClean="0"/>
              <a:t>2)</a:t>
            </a:r>
            <a:r>
              <a:rPr lang="zh-CN" altLang="en-US" sz="1600" i="1" dirty="0" smtClean="0"/>
              <a:t>构造函数参数</a:t>
            </a:r>
            <a:br>
              <a:rPr lang="zh-CN" altLang="en-US" sz="1600" i="1" dirty="0" smtClean="0"/>
            </a:br>
            <a:r>
              <a:rPr lang="en-US" altLang="zh-CN" sz="1600" i="1" dirty="0" smtClean="0"/>
              <a:t>3)</a:t>
            </a:r>
            <a:r>
              <a:rPr lang="zh-CN" altLang="en-US" sz="1600" i="1" dirty="0" smtClean="0"/>
              <a:t>方法返回类型</a:t>
            </a:r>
            <a:br>
              <a:rPr lang="zh-CN" altLang="en-US" sz="1600" i="1" dirty="0" smtClean="0"/>
            </a:br>
            <a:r>
              <a:rPr lang="en-US" altLang="zh-CN" sz="1600" i="1" dirty="0" smtClean="0"/>
              <a:t>4)</a:t>
            </a:r>
            <a:r>
              <a:rPr lang="zh-CN" altLang="en-US" sz="1600" i="1" dirty="0" smtClean="0"/>
              <a:t>字段</a:t>
            </a:r>
            <a:br>
              <a:rPr lang="zh-CN" altLang="en-US" sz="1600" i="1" dirty="0" smtClean="0"/>
            </a:br>
            <a:r>
              <a:rPr lang="en-US" altLang="zh-CN" sz="1600" i="1" dirty="0" smtClean="0"/>
              <a:t>5)</a:t>
            </a:r>
            <a:r>
              <a:rPr lang="zh-CN" altLang="en-US" sz="1600" i="1" dirty="0" smtClean="0"/>
              <a:t>捕获表达式（或任何其他类型的变量声明）</a:t>
            </a:r>
            <a:endParaRPr lang="zh-CN" altLang="en-US" sz="1600" dirty="0"/>
          </a:p>
        </p:txBody>
      </p:sp>
    </p:spTree>
    <p:extLst>
      <p:ext uri="{BB962C8B-B14F-4D97-AF65-F5344CB8AC3E}">
        <p14:creationId xmlns:p14="http://schemas.microsoft.com/office/powerpoint/2010/main" xmlns="" val="183246745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3"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1896" y="165402"/>
            <a:ext cx="2609942" cy="300082"/>
          </a:xfrm>
          <a:prstGeom prst="rect">
            <a:avLst/>
          </a:prstGeom>
          <a:noFill/>
        </p:spPr>
        <p:txBody>
          <a:bodyPr wrap="square" rtlCol="0">
            <a:spAutoFit/>
          </a:bodyPr>
          <a:lstStyle/>
          <a:p>
            <a:pPr latinLnBrk="1"/>
            <a:r>
              <a:rPr lang="en-US" altLang="zh-CN" b="1" dirty="0" smtClean="0"/>
              <a:t>13. </a:t>
            </a:r>
            <a:r>
              <a:rPr lang="zh-CN" altLang="en-US" b="1" dirty="0" smtClean="0"/>
              <a:t>局部变量类型推断</a:t>
            </a:r>
            <a:endParaRPr lang="zh-CN" altLang="en-US" b="1" dirty="0"/>
          </a:p>
        </p:txBody>
      </p:sp>
      <p:sp>
        <p:nvSpPr>
          <p:cNvPr id="6" name="矩形 5">
            <a:extLst>
              <a:ext uri="{FF2B5EF4-FFF2-40B4-BE49-F238E27FC236}">
                <a16:creationId xmlns:a16="http://schemas.microsoft.com/office/drawing/2014/main" xmlns="" id="{ADC13250-4B4D-4C54-B452-484D11FA16E8}"/>
              </a:ext>
            </a:extLst>
          </p:cNvPr>
          <p:cNvSpPr/>
          <p:nvPr/>
        </p:nvSpPr>
        <p:spPr>
          <a:xfrm>
            <a:off x="954265" y="491994"/>
            <a:ext cx="6499362" cy="1323439"/>
          </a:xfrm>
          <a:prstGeom prst="rect">
            <a:avLst/>
          </a:prstGeom>
        </p:spPr>
        <p:txBody>
          <a:bodyPr wrap="square">
            <a:spAutoFit/>
          </a:bodyPr>
          <a:lstStyle/>
          <a:p>
            <a:r>
              <a:rPr lang="zh-CN" altLang="en-US" sz="1600" i="1" dirty="0" smtClean="0"/>
              <a:t>局部变量类型推荐仅限于如下使用场景：</a:t>
            </a:r>
            <a:br>
              <a:rPr lang="zh-CN" altLang="en-US" sz="1600" i="1" dirty="0" smtClean="0"/>
            </a:br>
            <a:r>
              <a:rPr lang="en-US" altLang="zh-CN" sz="1600" i="1" dirty="0" smtClean="0"/>
              <a:t>1)</a:t>
            </a:r>
            <a:r>
              <a:rPr lang="zh-CN" altLang="en-US" sz="1600" i="1" dirty="0" smtClean="0"/>
              <a:t>局部变量初始化</a:t>
            </a:r>
            <a:br>
              <a:rPr lang="zh-CN" altLang="en-US" sz="1600" i="1" dirty="0" smtClean="0"/>
            </a:br>
            <a:r>
              <a:rPr lang="en-US" altLang="zh-CN" sz="1600" i="1" dirty="0" smtClean="0"/>
              <a:t>2)for</a:t>
            </a:r>
            <a:r>
              <a:rPr lang="zh-CN" altLang="en-US" sz="1600" i="1" dirty="0" smtClean="0"/>
              <a:t>循环内部索引变量</a:t>
            </a:r>
            <a:br>
              <a:rPr lang="zh-CN" altLang="en-US" sz="1600" i="1" dirty="0" smtClean="0"/>
            </a:br>
            <a:r>
              <a:rPr lang="en-US" altLang="zh-CN" sz="1600" i="1" dirty="0" smtClean="0"/>
              <a:t>3)</a:t>
            </a:r>
            <a:r>
              <a:rPr lang="zh-CN" altLang="en-US" sz="1600" i="1" dirty="0" smtClean="0"/>
              <a:t>传统的</a:t>
            </a:r>
            <a:r>
              <a:rPr lang="en-US" altLang="zh-CN" sz="1600" i="1" dirty="0" smtClean="0"/>
              <a:t>for</a:t>
            </a:r>
            <a:r>
              <a:rPr lang="zh-CN" altLang="en-US" sz="1600" i="1" dirty="0" smtClean="0"/>
              <a:t>循环声明变量</a:t>
            </a:r>
            <a:br>
              <a:rPr lang="zh-CN" altLang="en-US" sz="1600" i="1" dirty="0" smtClean="0"/>
            </a:br>
            <a:endParaRPr lang="zh-CN" altLang="en-US" sz="1600" dirty="0"/>
          </a:p>
        </p:txBody>
      </p:sp>
      <p:pic>
        <p:nvPicPr>
          <p:cNvPr id="3074" name="Picture 2"/>
          <p:cNvPicPr>
            <a:picLocks noChangeAspect="1" noChangeArrowheads="1"/>
          </p:cNvPicPr>
          <p:nvPr/>
        </p:nvPicPr>
        <p:blipFill>
          <a:blip r:embed="rId2"/>
          <a:srcRect/>
          <a:stretch>
            <a:fillRect/>
          </a:stretch>
        </p:blipFill>
        <p:spPr bwMode="auto">
          <a:xfrm>
            <a:off x="4175599" y="1090106"/>
            <a:ext cx="2971800" cy="3371850"/>
          </a:xfrm>
          <a:prstGeom prst="rect">
            <a:avLst/>
          </a:prstGeom>
          <a:noFill/>
          <a:ln w="9525">
            <a:noFill/>
            <a:miter lim="800000"/>
            <a:headEnd/>
            <a:tailEnd/>
          </a:ln>
          <a:effectLst/>
        </p:spPr>
      </p:pic>
    </p:spTree>
    <p:extLst>
      <p:ext uri="{BB962C8B-B14F-4D97-AF65-F5344CB8AC3E}">
        <p14:creationId xmlns:p14="http://schemas.microsoft.com/office/powerpoint/2010/main" xmlns="" val="183246745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3"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1896" y="165402"/>
            <a:ext cx="2609942" cy="300082"/>
          </a:xfrm>
          <a:prstGeom prst="rect">
            <a:avLst/>
          </a:prstGeom>
          <a:noFill/>
        </p:spPr>
        <p:txBody>
          <a:bodyPr wrap="square" rtlCol="0">
            <a:spAutoFit/>
          </a:bodyPr>
          <a:lstStyle/>
          <a:p>
            <a:pPr latinLnBrk="1"/>
            <a:r>
              <a:rPr lang="en-US" altLang="zh-CN" b="1" dirty="0" smtClean="0">
                <a:solidFill>
                  <a:srgbClr val="FF0000"/>
                </a:solidFill>
              </a:rPr>
              <a:t>13. </a:t>
            </a:r>
            <a:r>
              <a:rPr lang="zh-CN" altLang="en-US" b="1" dirty="0" smtClean="0">
                <a:solidFill>
                  <a:srgbClr val="FF0000"/>
                </a:solidFill>
              </a:rPr>
              <a:t>局部变量类型推断</a:t>
            </a:r>
            <a:endParaRPr lang="zh-CN" altLang="en-US" b="1" dirty="0">
              <a:solidFill>
                <a:srgbClr val="FF0000"/>
              </a:solidFill>
            </a:endParaRPr>
          </a:p>
        </p:txBody>
      </p:sp>
      <p:sp>
        <p:nvSpPr>
          <p:cNvPr id="6" name="矩形 5">
            <a:extLst>
              <a:ext uri="{FF2B5EF4-FFF2-40B4-BE49-F238E27FC236}">
                <a16:creationId xmlns:a16="http://schemas.microsoft.com/office/drawing/2014/main" xmlns="" id="{ADC13250-4B4D-4C54-B452-484D11FA16E8}"/>
              </a:ext>
            </a:extLst>
          </p:cNvPr>
          <p:cNvSpPr/>
          <p:nvPr/>
        </p:nvSpPr>
        <p:spPr>
          <a:xfrm>
            <a:off x="954265" y="491994"/>
            <a:ext cx="6499362" cy="1569660"/>
          </a:xfrm>
          <a:prstGeom prst="rect">
            <a:avLst/>
          </a:prstGeom>
        </p:spPr>
        <p:txBody>
          <a:bodyPr wrap="square">
            <a:spAutoFit/>
          </a:bodyPr>
          <a:lstStyle/>
          <a:p>
            <a:r>
              <a:rPr lang="en-US" altLang="zh-CN" sz="1600" i="1" dirty="0" smtClean="0"/>
              <a:t>Java</a:t>
            </a:r>
            <a:r>
              <a:rPr lang="zh-CN" altLang="en-US" sz="1600" i="1" dirty="0" smtClean="0"/>
              <a:t>官方表示，它不能用于以下几个地方：</a:t>
            </a:r>
            <a:br>
              <a:rPr lang="zh-CN" altLang="en-US" sz="1600" i="1" dirty="0" smtClean="0"/>
            </a:br>
            <a:r>
              <a:rPr lang="en-US" altLang="zh-CN" sz="1600" i="1" dirty="0" smtClean="0"/>
              <a:t>1)</a:t>
            </a:r>
            <a:r>
              <a:rPr lang="zh-CN" altLang="en-US" sz="1600" i="1" dirty="0" smtClean="0"/>
              <a:t>方法参数</a:t>
            </a:r>
            <a:br>
              <a:rPr lang="zh-CN" altLang="en-US" sz="1600" i="1" dirty="0" smtClean="0"/>
            </a:br>
            <a:r>
              <a:rPr lang="en-US" altLang="zh-CN" sz="1600" i="1" dirty="0" smtClean="0"/>
              <a:t>2)</a:t>
            </a:r>
            <a:r>
              <a:rPr lang="zh-CN" altLang="en-US" sz="1600" i="1" dirty="0" smtClean="0"/>
              <a:t>构造函数参数</a:t>
            </a:r>
            <a:br>
              <a:rPr lang="zh-CN" altLang="en-US" sz="1600" i="1" dirty="0" smtClean="0"/>
            </a:br>
            <a:r>
              <a:rPr lang="en-US" altLang="zh-CN" sz="1600" i="1" dirty="0" smtClean="0"/>
              <a:t>3)</a:t>
            </a:r>
            <a:r>
              <a:rPr lang="zh-CN" altLang="en-US" sz="1600" i="1" dirty="0" smtClean="0"/>
              <a:t>方法返回类型</a:t>
            </a:r>
            <a:br>
              <a:rPr lang="zh-CN" altLang="en-US" sz="1600" i="1" dirty="0" smtClean="0"/>
            </a:br>
            <a:r>
              <a:rPr lang="en-US" altLang="zh-CN" sz="1600" i="1" dirty="0" smtClean="0"/>
              <a:t>4)</a:t>
            </a:r>
            <a:r>
              <a:rPr lang="zh-CN" altLang="en-US" sz="1600" i="1" dirty="0" smtClean="0"/>
              <a:t>字段</a:t>
            </a:r>
            <a:br>
              <a:rPr lang="zh-CN" altLang="en-US" sz="1600" i="1" dirty="0" smtClean="0"/>
            </a:br>
            <a:r>
              <a:rPr lang="en-US" altLang="zh-CN" sz="1600" i="1" dirty="0" smtClean="0"/>
              <a:t>5)</a:t>
            </a:r>
            <a:r>
              <a:rPr lang="zh-CN" altLang="en-US" sz="1600" i="1" dirty="0" smtClean="0"/>
              <a:t>捕获表达式（或任何其他类型的变量声明）</a:t>
            </a:r>
            <a:endParaRPr lang="zh-CN" altLang="en-US" sz="1600" dirty="0"/>
          </a:p>
        </p:txBody>
      </p:sp>
      <p:pic>
        <p:nvPicPr>
          <p:cNvPr id="4099" name="Picture 3"/>
          <p:cNvPicPr>
            <a:picLocks noChangeAspect="1" noChangeArrowheads="1"/>
          </p:cNvPicPr>
          <p:nvPr/>
        </p:nvPicPr>
        <p:blipFill>
          <a:blip r:embed="rId2"/>
          <a:srcRect/>
          <a:stretch>
            <a:fillRect/>
          </a:stretch>
        </p:blipFill>
        <p:spPr bwMode="auto">
          <a:xfrm>
            <a:off x="1880580" y="2599819"/>
            <a:ext cx="3495675" cy="1266825"/>
          </a:xfrm>
          <a:prstGeom prst="rect">
            <a:avLst/>
          </a:prstGeom>
          <a:noFill/>
          <a:ln w="9525">
            <a:noFill/>
            <a:miter lim="800000"/>
            <a:headEnd/>
            <a:tailEnd/>
          </a:ln>
          <a:effectLst/>
        </p:spPr>
      </p:pic>
    </p:spTree>
    <p:extLst>
      <p:ext uri="{BB962C8B-B14F-4D97-AF65-F5344CB8AC3E}">
        <p14:creationId xmlns:p14="http://schemas.microsoft.com/office/powerpoint/2010/main" xmlns="" val="183246745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252569" y="183319"/>
            <a:ext cx="1398614" cy="300082"/>
          </a:xfrm>
          <a:prstGeom prst="rect">
            <a:avLst/>
          </a:prstGeom>
          <a:noFill/>
        </p:spPr>
        <p:txBody>
          <a:bodyPr wrap="square" rtlCol="0">
            <a:spAutoFit/>
          </a:bodyPr>
          <a:lstStyle/>
          <a:p>
            <a:r>
              <a:rPr lang="en-US" altLang="zh-CN" b="1" dirty="0" smtClean="0"/>
              <a:t>1.Jshell</a:t>
            </a:r>
            <a:r>
              <a:rPr lang="zh-CN" altLang="en-US" b="1" dirty="0" smtClean="0"/>
              <a:t>优化</a:t>
            </a:r>
            <a:endParaRPr lang="en-US" altLang="zh-CN" b="1" dirty="0"/>
          </a:p>
        </p:txBody>
      </p:sp>
      <p:sp>
        <p:nvSpPr>
          <p:cNvPr id="3" name="文本框 2">
            <a:extLst>
              <a:ext uri="{FF2B5EF4-FFF2-40B4-BE49-F238E27FC236}">
                <a16:creationId xmlns:a16="http://schemas.microsoft.com/office/drawing/2014/main" xmlns="" id="{777938EA-67FA-406C-943A-5355D9578C9B}"/>
              </a:ext>
            </a:extLst>
          </p:cNvPr>
          <p:cNvSpPr txBox="1"/>
          <p:nvPr/>
        </p:nvSpPr>
        <p:spPr>
          <a:xfrm>
            <a:off x="703891" y="1348332"/>
            <a:ext cx="7950081" cy="338554"/>
          </a:xfrm>
          <a:prstGeom prst="rect">
            <a:avLst/>
          </a:prstGeom>
          <a:noFill/>
        </p:spPr>
        <p:txBody>
          <a:bodyPr wrap="square" rtlCol="0">
            <a:spAutoFit/>
          </a:bodyPr>
          <a:lstStyle/>
          <a:p>
            <a:pPr latinLnBrk="1"/>
            <a:r>
              <a:rPr lang="zh-CN" altLang="en-US" sz="1600" dirty="0" smtClean="0"/>
              <a:t>启动</a:t>
            </a:r>
            <a:r>
              <a:rPr lang="en-US" altLang="zh-CN" sz="1600" dirty="0" err="1" smtClean="0"/>
              <a:t>JShell</a:t>
            </a:r>
            <a:r>
              <a:rPr lang="zh-CN" altLang="en-US" sz="1600" dirty="0" smtClean="0"/>
              <a:t>所需的时间已大大减少，尤其是在使用包含许多摘要的启动文件的情况下</a:t>
            </a:r>
            <a:endParaRPr lang="zh-CN" altLang="en-US" sz="1600" dirty="0"/>
          </a:p>
        </p:txBody>
      </p:sp>
    </p:spTree>
    <p:extLst>
      <p:ext uri="{BB962C8B-B14F-4D97-AF65-F5344CB8AC3E}">
        <p14:creationId xmlns:p14="http://schemas.microsoft.com/office/powerpoint/2010/main" xmlns="" val="3905570713"/>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5" name="文本框 4">
            <a:extLst>
              <a:ext uri="{FF2B5EF4-FFF2-40B4-BE49-F238E27FC236}">
                <a16:creationId xmlns:a16="http://schemas.microsoft.com/office/drawing/2014/main" xmlns="" id="{1459A903-CF05-42DA-806B-B6C4745CB420}"/>
              </a:ext>
            </a:extLst>
          </p:cNvPr>
          <p:cNvSpPr txBox="1"/>
          <p:nvPr/>
        </p:nvSpPr>
        <p:spPr>
          <a:xfrm>
            <a:off x="915419" y="1186897"/>
            <a:ext cx="7548861" cy="2800767"/>
          </a:xfrm>
          <a:prstGeom prst="rect">
            <a:avLst/>
          </a:prstGeom>
          <a:noFill/>
        </p:spPr>
        <p:txBody>
          <a:bodyPr wrap="none" rtlCol="0">
            <a:spAutoFit/>
          </a:bodyPr>
          <a:lstStyle/>
          <a:p>
            <a:pPr latinLnBrk="1"/>
            <a:r>
              <a:rPr lang="en-US" altLang="zh-CN" sz="1600" dirty="0" smtClean="0"/>
              <a:t>        JDK10</a:t>
            </a:r>
            <a:r>
              <a:rPr lang="zh-CN" altLang="en-US" sz="1600" dirty="0" smtClean="0"/>
              <a:t>中有</a:t>
            </a:r>
            <a:r>
              <a:rPr lang="en-US" altLang="zh-CN" sz="1600" dirty="0" smtClean="0"/>
              <a:t>2</a:t>
            </a:r>
            <a:r>
              <a:rPr lang="zh-CN" altLang="en-US" sz="1600" dirty="0" smtClean="0"/>
              <a:t>个</a:t>
            </a:r>
            <a:r>
              <a:rPr lang="en-US" altLang="zh-CN" sz="1600" dirty="0" smtClean="0"/>
              <a:t>JEP</a:t>
            </a:r>
            <a:r>
              <a:rPr lang="zh-CN" altLang="en-US" sz="1600" dirty="0" smtClean="0"/>
              <a:t>专门用于改进当前的垃圾收集元素。</a:t>
            </a:r>
            <a:endParaRPr lang="en-US" altLang="zh-CN" sz="1600" dirty="0" smtClean="0"/>
          </a:p>
          <a:p>
            <a:pPr latinLnBrk="1"/>
            <a:r>
              <a:rPr lang="en-US" altLang="zh-CN" sz="1600" dirty="0" smtClean="0"/>
              <a:t>        </a:t>
            </a:r>
            <a:r>
              <a:rPr lang="zh-CN" altLang="en-US" sz="1600" dirty="0" smtClean="0"/>
              <a:t>第一个垃圾收集器接口是（</a:t>
            </a:r>
            <a:r>
              <a:rPr lang="en-US" altLang="zh-CN" sz="1600" dirty="0" smtClean="0"/>
              <a:t>JEP 304</a:t>
            </a:r>
            <a:r>
              <a:rPr lang="zh-CN" altLang="en-US" sz="1600" dirty="0" smtClean="0"/>
              <a:t>），它将引入一个纯净的垃圾收集器接口，</a:t>
            </a:r>
            <a:endParaRPr lang="en-US" altLang="zh-CN" sz="1600" dirty="0" smtClean="0"/>
          </a:p>
          <a:p>
            <a:pPr latinLnBrk="1"/>
            <a:r>
              <a:rPr lang="zh-CN" altLang="en-US" sz="1600" dirty="0" smtClean="0"/>
              <a:t>以帮助改进不同垃圾收集器的源代码隔离。</a:t>
            </a:r>
            <a:endParaRPr lang="en-US" altLang="zh-CN" sz="1600" dirty="0" smtClean="0"/>
          </a:p>
          <a:p>
            <a:pPr latinLnBrk="1"/>
            <a:r>
              <a:rPr lang="zh-CN" altLang="en-US" sz="1600" dirty="0" smtClean="0"/>
              <a:t/>
            </a:r>
            <a:br>
              <a:rPr lang="zh-CN" altLang="en-US" sz="1600" dirty="0" smtClean="0"/>
            </a:br>
            <a:r>
              <a:rPr lang="zh-CN" altLang="en-US" sz="1600" dirty="0" smtClean="0"/>
              <a:t>        第二个</a:t>
            </a:r>
            <a:r>
              <a:rPr lang="en-US" altLang="zh-CN" sz="1600" dirty="0" smtClean="0"/>
              <a:t>JEP</a:t>
            </a:r>
            <a:r>
              <a:rPr lang="zh-CN" altLang="en-US" sz="1600" dirty="0" smtClean="0"/>
              <a:t>是针对</a:t>
            </a:r>
            <a:r>
              <a:rPr lang="en-US" altLang="zh-CN" sz="1600" dirty="0" smtClean="0"/>
              <a:t>G1</a:t>
            </a:r>
            <a:r>
              <a:rPr lang="zh-CN" altLang="en-US" sz="1600" dirty="0" smtClean="0"/>
              <a:t>的并行</a:t>
            </a:r>
            <a:r>
              <a:rPr lang="en-US" altLang="zh-CN" sz="1600" dirty="0" smtClean="0"/>
              <a:t>Full GC</a:t>
            </a:r>
            <a:r>
              <a:rPr lang="zh-CN" altLang="en-US" sz="1600" dirty="0" smtClean="0"/>
              <a:t>（</a:t>
            </a:r>
            <a:r>
              <a:rPr lang="en-US" altLang="zh-CN" sz="1600" dirty="0" smtClean="0"/>
              <a:t>JEP 307</a:t>
            </a:r>
            <a:r>
              <a:rPr lang="zh-CN" altLang="en-US" sz="1600" dirty="0" smtClean="0"/>
              <a:t>），</a:t>
            </a:r>
            <a:endParaRPr lang="en-US" altLang="zh-CN" sz="1600" dirty="0" smtClean="0"/>
          </a:p>
          <a:p>
            <a:pPr latinLnBrk="1"/>
            <a:r>
              <a:rPr lang="zh-CN" altLang="en-US" sz="1600" dirty="0" smtClean="0"/>
              <a:t>其重点在于通过</a:t>
            </a:r>
            <a:r>
              <a:rPr lang="en-US" altLang="zh-CN" sz="1600" dirty="0" smtClean="0"/>
              <a:t>Full GC</a:t>
            </a:r>
            <a:r>
              <a:rPr lang="zh-CN" altLang="en-US" sz="1600" dirty="0" smtClean="0"/>
              <a:t>并行来改善</a:t>
            </a:r>
            <a:r>
              <a:rPr lang="en-US" altLang="zh-CN" sz="1600" dirty="0" smtClean="0"/>
              <a:t>G1</a:t>
            </a:r>
            <a:r>
              <a:rPr lang="zh-CN" altLang="en-US" sz="1600" dirty="0" smtClean="0"/>
              <a:t>最坏情况的等待时间。</a:t>
            </a:r>
            <a:endParaRPr lang="en-US" altLang="zh-CN" sz="1600" dirty="0" smtClean="0"/>
          </a:p>
          <a:p>
            <a:pPr latinLnBrk="1"/>
            <a:r>
              <a:rPr lang="zh-CN" altLang="en-US" sz="1600" dirty="0" smtClean="0"/>
              <a:t/>
            </a:r>
            <a:br>
              <a:rPr lang="zh-CN" altLang="en-US" sz="1600" dirty="0" smtClean="0"/>
            </a:br>
            <a:r>
              <a:rPr lang="zh-CN" altLang="en-US" sz="1600" dirty="0" smtClean="0"/>
              <a:t>        </a:t>
            </a:r>
            <a:r>
              <a:rPr lang="en-US" altLang="zh-CN" sz="1600" dirty="0" smtClean="0"/>
              <a:t>G1</a:t>
            </a:r>
            <a:r>
              <a:rPr lang="zh-CN" altLang="en-US" sz="1600" dirty="0" smtClean="0"/>
              <a:t>是</a:t>
            </a:r>
            <a:r>
              <a:rPr lang="en-US" altLang="zh-CN" sz="1600" dirty="0" smtClean="0"/>
              <a:t>Java9</a:t>
            </a:r>
            <a:r>
              <a:rPr lang="zh-CN" altLang="en-US" sz="1600" dirty="0" smtClean="0"/>
              <a:t>中的默认</a:t>
            </a:r>
            <a:r>
              <a:rPr lang="en-US" altLang="zh-CN" sz="1600" dirty="0" smtClean="0"/>
              <a:t>GC</a:t>
            </a:r>
            <a:r>
              <a:rPr lang="zh-CN" altLang="en-US" sz="1600" dirty="0" smtClean="0"/>
              <a:t>，当前实现使用单线程的</a:t>
            </a:r>
            <a:r>
              <a:rPr lang="en-US" altLang="zh-CN" sz="1600" dirty="0" smtClean="0"/>
              <a:t>mark-sweep-compact</a:t>
            </a:r>
            <a:r>
              <a:rPr lang="zh-CN" altLang="en-US" sz="1600" dirty="0" smtClean="0"/>
              <a:t>算法，</a:t>
            </a:r>
            <a:endParaRPr lang="en-US" altLang="zh-CN" sz="1600" dirty="0" smtClean="0"/>
          </a:p>
          <a:p>
            <a:pPr latinLnBrk="1"/>
            <a:r>
              <a:rPr lang="zh-CN" altLang="en-US" sz="1600" dirty="0" smtClean="0"/>
              <a:t>优化为并行化</a:t>
            </a:r>
            <a:r>
              <a:rPr lang="en-US" altLang="zh-CN" sz="1600" dirty="0" smtClean="0"/>
              <a:t>mark-sweep-compact</a:t>
            </a:r>
            <a:r>
              <a:rPr lang="zh-CN" altLang="en-US" sz="1600" dirty="0" smtClean="0"/>
              <a:t>算法。</a:t>
            </a:r>
            <a:endParaRPr lang="en-US" altLang="zh-CN" sz="1600" dirty="0" smtClean="0"/>
          </a:p>
          <a:p>
            <a:pPr latinLnBrk="1"/>
            <a:r>
              <a:rPr lang="en-US" altLang="zh-CN" sz="1600" dirty="0" smtClean="0"/>
              <a:t>        </a:t>
            </a:r>
          </a:p>
          <a:p>
            <a:pPr latinLnBrk="1"/>
            <a:r>
              <a:rPr lang="zh-CN" altLang="en-US" sz="1600" dirty="0" smtClean="0"/>
              <a:t>介绍</a:t>
            </a:r>
            <a:r>
              <a:rPr lang="en-US" altLang="zh-CN" sz="1600" dirty="0" smtClean="0"/>
              <a:t>JDK11</a:t>
            </a:r>
            <a:r>
              <a:rPr lang="zh-CN" altLang="en-US" sz="1600" dirty="0" smtClean="0"/>
              <a:t>时引入</a:t>
            </a:r>
            <a:r>
              <a:rPr lang="en-US" altLang="zh-CN" sz="1600" dirty="0" smtClean="0"/>
              <a:t>JVM</a:t>
            </a:r>
            <a:r>
              <a:rPr lang="zh-CN" altLang="en-US" sz="1600" dirty="0" smtClean="0"/>
              <a:t>相关知识（菩提树下</a:t>
            </a:r>
            <a:r>
              <a:rPr lang="en-US" altLang="zh-CN" sz="1600" dirty="0" smtClean="0"/>
              <a:t>JVM</a:t>
            </a:r>
            <a:r>
              <a:rPr lang="zh-CN" altLang="en-US" sz="1600" dirty="0" smtClean="0"/>
              <a:t>）</a:t>
            </a:r>
            <a:endParaRPr lang="zh-CN" altLang="en-US" sz="1600" dirty="0"/>
          </a:p>
        </p:txBody>
      </p:sp>
      <p:sp>
        <p:nvSpPr>
          <p:cNvPr id="18" name="文本框 40">
            <a:extLst>
              <a:ext uri="{FF2B5EF4-FFF2-40B4-BE49-F238E27FC236}">
                <a16:creationId xmlns:a16="http://schemas.microsoft.com/office/drawing/2014/main" xmlns="" id="{3CDAED0A-75FA-4C83-97A0-D7436BF8A0AC}"/>
              </a:ext>
            </a:extLst>
          </p:cNvPr>
          <p:cNvSpPr txBox="1"/>
          <p:nvPr/>
        </p:nvSpPr>
        <p:spPr>
          <a:xfrm>
            <a:off x="252569" y="183319"/>
            <a:ext cx="1780512" cy="300082"/>
          </a:xfrm>
          <a:prstGeom prst="rect">
            <a:avLst/>
          </a:prstGeom>
          <a:noFill/>
        </p:spPr>
        <p:txBody>
          <a:bodyPr wrap="square" rtlCol="0">
            <a:spAutoFit/>
          </a:bodyPr>
          <a:lstStyle/>
          <a:p>
            <a:r>
              <a:rPr lang="en-US" altLang="zh-CN" b="1" dirty="0" smtClean="0"/>
              <a:t>2. GC</a:t>
            </a:r>
            <a:r>
              <a:rPr lang="zh-CN" altLang="en-US" b="1" dirty="0" smtClean="0"/>
              <a:t>改进和内存管理</a:t>
            </a:r>
            <a:endParaRPr lang="en-US" altLang="zh-CN" b="1" dirty="0"/>
          </a:p>
        </p:txBody>
      </p:sp>
    </p:spTree>
    <p:extLst>
      <p:ext uri="{BB962C8B-B14F-4D97-AF65-F5344CB8AC3E}">
        <p14:creationId xmlns:p14="http://schemas.microsoft.com/office/powerpoint/2010/main" xmlns="" val="1941725746"/>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53892" y="148307"/>
            <a:ext cx="2355843" cy="300082"/>
          </a:xfrm>
          <a:prstGeom prst="rect">
            <a:avLst/>
          </a:prstGeom>
          <a:noFill/>
        </p:spPr>
        <p:txBody>
          <a:bodyPr wrap="square" rtlCol="0">
            <a:spAutoFit/>
          </a:bodyPr>
          <a:lstStyle/>
          <a:p>
            <a:r>
              <a:rPr lang="en-US" altLang="zh-CN" b="1" dirty="0" smtClean="0"/>
              <a:t>3. </a:t>
            </a:r>
            <a:r>
              <a:rPr lang="zh-CN" altLang="en-US" b="1" dirty="0" smtClean="0"/>
              <a:t>线程本地握手（</a:t>
            </a:r>
            <a:r>
              <a:rPr lang="en-US" altLang="zh-CN" b="1" dirty="0" smtClean="0"/>
              <a:t>JEP 312</a:t>
            </a:r>
            <a:r>
              <a:rPr lang="zh-CN" altLang="en-US" b="1" dirty="0" smtClean="0"/>
              <a:t>）</a:t>
            </a:r>
            <a:endParaRPr lang="zh-CN" altLang="en-US" b="1" dirty="0"/>
          </a:p>
        </p:txBody>
      </p:sp>
      <p:sp>
        <p:nvSpPr>
          <p:cNvPr id="5" name="文本框 4">
            <a:extLst>
              <a:ext uri="{FF2B5EF4-FFF2-40B4-BE49-F238E27FC236}">
                <a16:creationId xmlns:a16="http://schemas.microsoft.com/office/drawing/2014/main" xmlns="" id="{1459A903-CF05-42DA-806B-B6C4745CB420}"/>
              </a:ext>
            </a:extLst>
          </p:cNvPr>
          <p:cNvSpPr txBox="1"/>
          <p:nvPr/>
        </p:nvSpPr>
        <p:spPr>
          <a:xfrm>
            <a:off x="983898" y="860426"/>
            <a:ext cx="6750566" cy="584775"/>
          </a:xfrm>
          <a:prstGeom prst="rect">
            <a:avLst/>
          </a:prstGeom>
          <a:noFill/>
        </p:spPr>
        <p:txBody>
          <a:bodyPr wrap="none" rtlCol="0">
            <a:spAutoFit/>
          </a:bodyPr>
          <a:lstStyle/>
          <a:p>
            <a:pPr latinLnBrk="1"/>
            <a:r>
              <a:rPr lang="en-US" altLang="zh-CN" sz="1600" dirty="0" smtClean="0"/>
              <a:t>        JDK10</a:t>
            </a:r>
            <a:r>
              <a:rPr lang="zh-CN" altLang="en-US" sz="1600" dirty="0" smtClean="0"/>
              <a:t>将引入一种在线程上执行回调的新方法，</a:t>
            </a:r>
            <a:endParaRPr lang="en-US" altLang="zh-CN" sz="1600" dirty="0" smtClean="0"/>
          </a:p>
          <a:p>
            <a:pPr latinLnBrk="1"/>
            <a:r>
              <a:rPr lang="zh-CN" altLang="en-US" sz="1600" dirty="0" smtClean="0"/>
              <a:t>因此这将会很方便能停止单个线程而不是停止全部线程或者一个都不停。</a:t>
            </a:r>
            <a:endParaRPr lang="zh-CN" altLang="en-US" sz="1600" dirty="0"/>
          </a:p>
        </p:txBody>
      </p:sp>
    </p:spTree>
    <p:extLst>
      <p:ext uri="{BB962C8B-B14F-4D97-AF65-F5344CB8AC3E}">
        <p14:creationId xmlns:p14="http://schemas.microsoft.com/office/powerpoint/2010/main" xmlns="" val="270229257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70646" y="121745"/>
            <a:ext cx="3236758" cy="300082"/>
          </a:xfrm>
          <a:prstGeom prst="rect">
            <a:avLst/>
          </a:prstGeom>
          <a:noFill/>
        </p:spPr>
        <p:txBody>
          <a:bodyPr wrap="square" rtlCol="0">
            <a:spAutoFit/>
          </a:bodyPr>
          <a:lstStyle/>
          <a:p>
            <a:pPr latinLnBrk="1"/>
            <a:r>
              <a:rPr lang="en-US" altLang="zh-CN" b="1" dirty="0" smtClean="0"/>
              <a:t>4. </a:t>
            </a:r>
            <a:r>
              <a:rPr lang="zh-CN" altLang="en-US" b="1" dirty="0" smtClean="0"/>
              <a:t>备用内存设备上的堆分配（</a:t>
            </a:r>
            <a:r>
              <a:rPr lang="en-US" altLang="zh-CN" b="1" dirty="0" smtClean="0"/>
              <a:t>JEP 316</a:t>
            </a:r>
            <a:r>
              <a:rPr lang="zh-CN" altLang="en-US" b="1" dirty="0" smtClean="0"/>
              <a:t>）</a:t>
            </a:r>
            <a:endParaRPr lang="zh-CN" altLang="en-US" b="1" dirty="0"/>
          </a:p>
        </p:txBody>
      </p:sp>
      <p:sp>
        <p:nvSpPr>
          <p:cNvPr id="8" name="文本框 7">
            <a:extLst>
              <a:ext uri="{FF2B5EF4-FFF2-40B4-BE49-F238E27FC236}">
                <a16:creationId xmlns:a16="http://schemas.microsoft.com/office/drawing/2014/main" xmlns="" id="{C36DDC98-C3B1-482F-9D62-14493F9C7735}"/>
              </a:ext>
            </a:extLst>
          </p:cNvPr>
          <p:cNvSpPr txBox="1"/>
          <p:nvPr/>
        </p:nvSpPr>
        <p:spPr>
          <a:xfrm>
            <a:off x="948831" y="1101694"/>
            <a:ext cx="6463709" cy="1569660"/>
          </a:xfrm>
          <a:prstGeom prst="rect">
            <a:avLst/>
          </a:prstGeom>
          <a:noFill/>
        </p:spPr>
        <p:txBody>
          <a:bodyPr wrap="square" rtlCol="0">
            <a:spAutoFit/>
          </a:bodyPr>
          <a:lstStyle/>
          <a:p>
            <a:pPr latinLnBrk="1"/>
            <a:r>
              <a:rPr lang="en-US" altLang="zh-CN" sz="1600" dirty="0" smtClean="0"/>
              <a:t>        JDK10</a:t>
            </a:r>
            <a:r>
              <a:rPr lang="zh-CN" altLang="en-US" sz="1600" dirty="0" smtClean="0"/>
              <a:t>允许</a:t>
            </a:r>
            <a:r>
              <a:rPr lang="en-US" altLang="zh-CN" sz="1600" dirty="0" err="1" smtClean="0"/>
              <a:t>HotSpotVM</a:t>
            </a:r>
            <a:r>
              <a:rPr lang="zh-CN" altLang="en-US" sz="1600" dirty="0" smtClean="0"/>
              <a:t>在备用内存设备上分配</a:t>
            </a:r>
            <a:r>
              <a:rPr lang="en-US" altLang="zh-CN" sz="1600" dirty="0" smtClean="0"/>
              <a:t>Java</a:t>
            </a:r>
            <a:r>
              <a:rPr lang="zh-CN" altLang="en-US" sz="1600" dirty="0" smtClean="0"/>
              <a:t>对象堆内存，该内存设备将由用户指定。</a:t>
            </a:r>
            <a:endParaRPr lang="en-US" altLang="zh-CN" sz="1600" dirty="0" smtClean="0"/>
          </a:p>
          <a:p>
            <a:pPr latinLnBrk="1"/>
            <a:endParaRPr lang="en-US" altLang="zh-CN" sz="1600" dirty="0" smtClean="0"/>
          </a:p>
          <a:p>
            <a:pPr latinLnBrk="1"/>
            <a:r>
              <a:rPr lang="zh-CN" altLang="en-US" sz="1600" dirty="0" smtClean="0"/>
              <a:t>        硬件技术在持续进化，现在可以使用与传统 </a:t>
            </a:r>
            <a:r>
              <a:rPr lang="en-US" altLang="zh-CN" sz="1600" dirty="0" smtClean="0"/>
              <a:t>DRAM </a:t>
            </a:r>
            <a:r>
              <a:rPr lang="zh-CN" altLang="en-US" sz="1600" dirty="0" smtClean="0"/>
              <a:t>具有相同接口和类似性能特点的非易失性 </a:t>
            </a:r>
            <a:r>
              <a:rPr lang="en-US" altLang="zh-CN" sz="1600" dirty="0" smtClean="0"/>
              <a:t>RAM </a:t>
            </a:r>
            <a:r>
              <a:rPr lang="zh-CN" altLang="en-US" sz="1600" dirty="0" smtClean="0"/>
              <a:t>。这将使得 </a:t>
            </a:r>
            <a:r>
              <a:rPr lang="en-US" altLang="zh-CN" sz="1600" dirty="0" smtClean="0"/>
              <a:t>JVM </a:t>
            </a:r>
            <a:r>
              <a:rPr lang="zh-CN" altLang="en-US" sz="1600" dirty="0" smtClean="0"/>
              <a:t>能够使用适用于不同类型的存储机制的堆。</a:t>
            </a:r>
            <a:endParaRPr lang="zh-CN" altLang="en-US" sz="1600" dirty="0"/>
          </a:p>
        </p:txBody>
      </p:sp>
    </p:spTree>
    <p:extLst>
      <p:ext uri="{BB962C8B-B14F-4D97-AF65-F5344CB8AC3E}">
        <p14:creationId xmlns:p14="http://schemas.microsoft.com/office/powerpoint/2010/main" xmlns="" val="2731048838"/>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70646" y="121744"/>
            <a:ext cx="3324307" cy="300082"/>
          </a:xfrm>
          <a:prstGeom prst="rect">
            <a:avLst/>
          </a:prstGeom>
          <a:noFill/>
        </p:spPr>
        <p:txBody>
          <a:bodyPr wrap="square" rtlCol="0">
            <a:spAutoFit/>
          </a:bodyPr>
          <a:lstStyle/>
          <a:p>
            <a:pPr latinLnBrk="1"/>
            <a:r>
              <a:rPr lang="en-US" altLang="zh-CN" b="1" dirty="0" smtClean="0"/>
              <a:t>5. </a:t>
            </a:r>
            <a:r>
              <a:rPr lang="zh-CN" altLang="en-US" b="1" dirty="0" smtClean="0"/>
              <a:t>其他</a:t>
            </a:r>
            <a:r>
              <a:rPr lang="en-US" altLang="zh-CN" b="1" dirty="0" smtClean="0"/>
              <a:t>Unicode</a:t>
            </a:r>
            <a:r>
              <a:rPr lang="zh-CN" altLang="en-US" b="1" dirty="0" smtClean="0"/>
              <a:t>语言 </a:t>
            </a:r>
            <a:r>
              <a:rPr lang="en-US" altLang="zh-CN" b="1" dirty="0" smtClean="0"/>
              <a:t>- </a:t>
            </a:r>
            <a:r>
              <a:rPr lang="zh-CN" altLang="en-US" b="1" dirty="0" smtClean="0"/>
              <a:t>标记扩展（</a:t>
            </a:r>
            <a:r>
              <a:rPr lang="en-US" altLang="zh-CN" b="1" dirty="0" smtClean="0"/>
              <a:t>JEP 314</a:t>
            </a:r>
            <a:r>
              <a:rPr lang="zh-CN" altLang="en-US" b="1" dirty="0" smtClean="0"/>
              <a:t>）</a:t>
            </a:r>
            <a:endParaRPr lang="en-US" altLang="zh-CN" b="1" dirty="0"/>
          </a:p>
        </p:txBody>
      </p:sp>
      <p:sp>
        <p:nvSpPr>
          <p:cNvPr id="8" name="文本框 7">
            <a:extLst>
              <a:ext uri="{FF2B5EF4-FFF2-40B4-BE49-F238E27FC236}">
                <a16:creationId xmlns:a16="http://schemas.microsoft.com/office/drawing/2014/main" xmlns="" id="{C36DDC98-C3B1-482F-9D62-14493F9C7735}"/>
              </a:ext>
            </a:extLst>
          </p:cNvPr>
          <p:cNvSpPr txBox="1"/>
          <p:nvPr/>
        </p:nvSpPr>
        <p:spPr>
          <a:xfrm>
            <a:off x="1016925" y="1364342"/>
            <a:ext cx="6463709" cy="584775"/>
          </a:xfrm>
          <a:prstGeom prst="rect">
            <a:avLst/>
          </a:prstGeom>
          <a:noFill/>
        </p:spPr>
        <p:txBody>
          <a:bodyPr wrap="square" rtlCol="0">
            <a:spAutoFit/>
          </a:bodyPr>
          <a:lstStyle/>
          <a:p>
            <a:r>
              <a:rPr lang="zh-CN" altLang="en-US" sz="1600" dirty="0" smtClean="0"/>
              <a:t>        目标是增强</a:t>
            </a:r>
            <a:r>
              <a:rPr lang="en-US" altLang="zh-CN" sz="1600" dirty="0" err="1" smtClean="0"/>
              <a:t>java.util.Locale</a:t>
            </a:r>
            <a:r>
              <a:rPr lang="zh-CN" altLang="en-US" sz="1600" dirty="0" smtClean="0"/>
              <a:t>及其相关的</a:t>
            </a:r>
            <a:r>
              <a:rPr lang="en-US" altLang="zh-CN" sz="1600" dirty="0" smtClean="0"/>
              <a:t>API</a:t>
            </a:r>
            <a:r>
              <a:rPr lang="zh-CN" altLang="en-US" sz="1600" dirty="0" smtClean="0"/>
              <a:t>，以便实现语言标记语法的其他</a:t>
            </a:r>
            <a:r>
              <a:rPr lang="en-US" altLang="zh-CN" sz="1600" dirty="0" smtClean="0"/>
              <a:t>Unicode</a:t>
            </a:r>
            <a:r>
              <a:rPr lang="zh-CN" altLang="en-US" sz="1600" dirty="0" smtClean="0"/>
              <a:t>扩展（</a:t>
            </a:r>
            <a:r>
              <a:rPr lang="en-US" altLang="zh-CN" sz="1600" dirty="0" smtClean="0"/>
              <a:t>BCP 47</a:t>
            </a:r>
            <a:r>
              <a:rPr lang="zh-CN" altLang="en-US" sz="1600" dirty="0" smtClean="0"/>
              <a:t>）。</a:t>
            </a:r>
            <a:endParaRPr lang="zh-CN" altLang="en-US" sz="1600" dirty="0"/>
          </a:p>
        </p:txBody>
      </p:sp>
    </p:spTree>
    <p:extLst>
      <p:ext uri="{BB962C8B-B14F-4D97-AF65-F5344CB8AC3E}">
        <p14:creationId xmlns:p14="http://schemas.microsoft.com/office/powerpoint/2010/main" xmlns="" val="72339976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55642" y="121744"/>
            <a:ext cx="2461098" cy="300082"/>
          </a:xfrm>
          <a:prstGeom prst="rect">
            <a:avLst/>
          </a:prstGeom>
          <a:noFill/>
        </p:spPr>
        <p:txBody>
          <a:bodyPr wrap="square" rtlCol="0">
            <a:spAutoFit/>
          </a:bodyPr>
          <a:lstStyle/>
          <a:p>
            <a:pPr latinLnBrk="1"/>
            <a:r>
              <a:rPr lang="en-US" altLang="zh-CN" b="1" dirty="0" smtClean="0"/>
              <a:t>6. </a:t>
            </a:r>
            <a:r>
              <a:rPr lang="zh-CN" altLang="en-US" b="1" dirty="0" smtClean="0"/>
              <a:t>基于</a:t>
            </a:r>
            <a:r>
              <a:rPr lang="en-US" altLang="zh-CN" b="1" dirty="0" smtClean="0"/>
              <a:t>Java</a:t>
            </a:r>
            <a:r>
              <a:rPr lang="zh-CN" altLang="en-US" b="1" dirty="0" smtClean="0"/>
              <a:t>的实验性</a:t>
            </a:r>
            <a:r>
              <a:rPr lang="en-US" altLang="zh-CN" b="1" dirty="0" smtClean="0"/>
              <a:t>JIT</a:t>
            </a:r>
            <a:r>
              <a:rPr lang="zh-CN" altLang="en-US" b="1" dirty="0" smtClean="0"/>
              <a:t>编译器</a:t>
            </a:r>
            <a:endParaRPr lang="en-US" altLang="zh-CN" b="1" dirty="0"/>
          </a:p>
        </p:txBody>
      </p:sp>
      <p:sp>
        <p:nvSpPr>
          <p:cNvPr id="2" name="矩形 1">
            <a:extLst>
              <a:ext uri="{FF2B5EF4-FFF2-40B4-BE49-F238E27FC236}">
                <a16:creationId xmlns:a16="http://schemas.microsoft.com/office/drawing/2014/main" xmlns="" id="{6A649ABE-0E84-46D5-8223-2A20022E29C8}"/>
              </a:ext>
            </a:extLst>
          </p:cNvPr>
          <p:cNvSpPr/>
          <p:nvPr/>
        </p:nvSpPr>
        <p:spPr>
          <a:xfrm>
            <a:off x="1658925" y="1380974"/>
            <a:ext cx="4854758" cy="1569660"/>
          </a:xfrm>
          <a:prstGeom prst="rect">
            <a:avLst/>
          </a:prstGeom>
        </p:spPr>
        <p:txBody>
          <a:bodyPr wrap="square">
            <a:spAutoFit/>
          </a:bodyPr>
          <a:lstStyle/>
          <a:p>
            <a:r>
              <a:rPr lang="en-US" altLang="zh-CN" sz="1600" dirty="0" smtClean="0"/>
              <a:t>        Oracle</a:t>
            </a:r>
            <a:r>
              <a:rPr lang="zh-CN" altLang="en-US" sz="1600" dirty="0" smtClean="0"/>
              <a:t>希望将其</a:t>
            </a:r>
            <a:r>
              <a:rPr lang="en-US" altLang="zh-CN" sz="1600" dirty="0" smtClean="0"/>
              <a:t>Java JIT</a:t>
            </a:r>
            <a:r>
              <a:rPr lang="zh-CN" altLang="en-US" sz="1600" dirty="0" smtClean="0"/>
              <a:t>编译器</a:t>
            </a:r>
            <a:r>
              <a:rPr lang="en-US" altLang="zh-CN" sz="1600" dirty="0" err="1" smtClean="0"/>
              <a:t>Graal</a:t>
            </a:r>
            <a:r>
              <a:rPr lang="zh-CN" altLang="en-US" sz="1600" dirty="0" smtClean="0"/>
              <a:t>用作</a:t>
            </a:r>
            <a:r>
              <a:rPr lang="en-US" altLang="zh-CN" sz="1600" dirty="0" smtClean="0"/>
              <a:t>Linux/x64</a:t>
            </a:r>
            <a:r>
              <a:rPr lang="zh-CN" altLang="en-US" sz="1600" dirty="0" smtClean="0"/>
              <a:t>平台上的实验性</a:t>
            </a:r>
            <a:r>
              <a:rPr lang="en-US" altLang="zh-CN" sz="1600" dirty="0" smtClean="0"/>
              <a:t>JIT</a:t>
            </a:r>
            <a:r>
              <a:rPr lang="zh-CN" altLang="en-US" sz="1600" dirty="0" smtClean="0"/>
              <a:t>编译器。这项 </a:t>
            </a:r>
            <a:r>
              <a:rPr lang="en-US" altLang="zh-CN" sz="1600" dirty="0" smtClean="0"/>
              <a:t>JEP </a:t>
            </a:r>
            <a:r>
              <a:rPr lang="zh-CN" altLang="en-US" sz="1600" dirty="0" smtClean="0"/>
              <a:t>将 </a:t>
            </a:r>
            <a:r>
              <a:rPr lang="en-US" altLang="zh-CN" sz="1600" dirty="0" err="1" smtClean="0"/>
              <a:t>Graal</a:t>
            </a:r>
            <a:r>
              <a:rPr lang="en-US" altLang="zh-CN" sz="1600" dirty="0" smtClean="0"/>
              <a:t> </a:t>
            </a:r>
            <a:r>
              <a:rPr lang="zh-CN" altLang="en-US" sz="1600" dirty="0" smtClean="0"/>
              <a:t>编译器研究项目引入到 </a:t>
            </a:r>
            <a:r>
              <a:rPr lang="en-US" altLang="zh-CN" sz="1600" dirty="0" smtClean="0"/>
              <a:t>JDK </a:t>
            </a:r>
            <a:r>
              <a:rPr lang="zh-CN" altLang="en-US" sz="1600" dirty="0" smtClean="0"/>
              <a:t>中。最近宣布的 </a:t>
            </a:r>
            <a:r>
              <a:rPr lang="en-US" sz="1600" dirty="0" smtClean="0"/>
              <a:t>Metropolis </a:t>
            </a:r>
            <a:r>
              <a:rPr lang="zh-CN" altLang="en-US" sz="1600" dirty="0" smtClean="0"/>
              <a:t>项目，提议用 </a:t>
            </a:r>
            <a:r>
              <a:rPr lang="en-US" sz="1600" dirty="0" smtClean="0"/>
              <a:t>Java </a:t>
            </a:r>
            <a:r>
              <a:rPr lang="zh-CN" altLang="en-US" sz="1600" dirty="0" smtClean="0"/>
              <a:t>重写大部分 </a:t>
            </a:r>
            <a:r>
              <a:rPr lang="en-US" sz="1600" dirty="0" smtClean="0"/>
              <a:t>JVM </a:t>
            </a:r>
            <a:r>
              <a:rPr lang="zh-CN" altLang="en-US" sz="1600" dirty="0" smtClean="0"/>
              <a:t>，并将 </a:t>
            </a:r>
            <a:r>
              <a:rPr lang="en-US" altLang="zh-CN" sz="1600" dirty="0" smtClean="0"/>
              <a:t>Metropolis </a:t>
            </a:r>
            <a:r>
              <a:rPr lang="zh-CN" altLang="en-US" sz="1600" dirty="0" smtClean="0"/>
              <a:t>项目成为现实，使 </a:t>
            </a:r>
            <a:r>
              <a:rPr lang="en-US" altLang="zh-CN" sz="1600" dirty="0" smtClean="0"/>
              <a:t>JVM </a:t>
            </a:r>
            <a:r>
              <a:rPr lang="zh-CN" altLang="en-US" sz="1600" dirty="0" smtClean="0"/>
              <a:t>性能与当前 </a:t>
            </a:r>
            <a:r>
              <a:rPr lang="en-US" altLang="zh-CN" sz="1600" dirty="0" smtClean="0"/>
              <a:t>C++ </a:t>
            </a:r>
            <a:r>
              <a:rPr lang="zh-CN" altLang="en-US" sz="1600" dirty="0" smtClean="0"/>
              <a:t>所写版本匹敌（或有幸超越）提供基础。</a:t>
            </a:r>
            <a:endParaRPr lang="zh-CN" altLang="en-US" sz="1600" dirty="0"/>
          </a:p>
        </p:txBody>
      </p:sp>
    </p:spTree>
    <p:extLst>
      <p:ext uri="{BB962C8B-B14F-4D97-AF65-F5344CB8AC3E}">
        <p14:creationId xmlns:p14="http://schemas.microsoft.com/office/powerpoint/2010/main" xmlns="" val="4090153521"/>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80350" y="68125"/>
            <a:ext cx="1931466" cy="300082"/>
          </a:xfrm>
          <a:prstGeom prst="rect">
            <a:avLst/>
          </a:prstGeom>
          <a:noFill/>
        </p:spPr>
        <p:txBody>
          <a:bodyPr wrap="square" rtlCol="0">
            <a:spAutoFit/>
          </a:bodyPr>
          <a:lstStyle/>
          <a:p>
            <a:pPr latinLnBrk="1"/>
            <a:r>
              <a:rPr lang="en-US" altLang="zh-CN" b="1" dirty="0" smtClean="0"/>
              <a:t>7. </a:t>
            </a:r>
            <a:r>
              <a:rPr lang="zh-CN" altLang="en-US" b="1" dirty="0" smtClean="0"/>
              <a:t>根证书（</a:t>
            </a:r>
            <a:r>
              <a:rPr lang="en-US" altLang="zh-CN" b="1" dirty="0" smtClean="0"/>
              <a:t>JEP 319</a:t>
            </a:r>
            <a:r>
              <a:rPr lang="zh-CN" altLang="en-US" b="1" dirty="0" smtClean="0"/>
              <a:t>）</a:t>
            </a:r>
            <a:endParaRPr lang="zh-CN" altLang="en-US" b="1" dirty="0"/>
          </a:p>
        </p:txBody>
      </p:sp>
      <p:sp>
        <p:nvSpPr>
          <p:cNvPr id="27" name="矩形 26">
            <a:extLst>
              <a:ext uri="{FF2B5EF4-FFF2-40B4-BE49-F238E27FC236}">
                <a16:creationId xmlns:a16="http://schemas.microsoft.com/office/drawing/2014/main" xmlns="" id="{18DBDA41-6CDB-45F3-BB58-54114487A595}"/>
              </a:ext>
            </a:extLst>
          </p:cNvPr>
          <p:cNvSpPr/>
          <p:nvPr/>
        </p:nvSpPr>
        <p:spPr>
          <a:xfrm>
            <a:off x="1499013" y="1200809"/>
            <a:ext cx="5834942" cy="2308324"/>
          </a:xfrm>
          <a:prstGeom prst="rect">
            <a:avLst/>
          </a:prstGeom>
        </p:spPr>
        <p:txBody>
          <a:bodyPr wrap="square">
            <a:spAutoFit/>
          </a:bodyPr>
          <a:lstStyle/>
          <a:p>
            <a:r>
              <a:rPr lang="zh-CN" altLang="en-US" sz="1600" dirty="0" smtClean="0"/>
              <a:t>        这个的目标是在</a:t>
            </a:r>
            <a:r>
              <a:rPr lang="en-US" altLang="zh-CN" sz="1600" dirty="0" smtClean="0"/>
              <a:t>Oracle</a:t>
            </a:r>
            <a:r>
              <a:rPr lang="zh-CN" altLang="en-US" sz="1600" dirty="0" smtClean="0"/>
              <a:t>的</a:t>
            </a:r>
            <a:r>
              <a:rPr lang="en-US" altLang="zh-CN" sz="1600" dirty="0" smtClean="0"/>
              <a:t>Java SE</a:t>
            </a:r>
            <a:r>
              <a:rPr lang="zh-CN" altLang="en-US" sz="1600" dirty="0" smtClean="0"/>
              <a:t>中开源根证书。它还旨在减少</a:t>
            </a:r>
            <a:r>
              <a:rPr lang="en-US" altLang="en-US" sz="1600" dirty="0" err="1" smtClean="0"/>
              <a:t>OpenJDK</a:t>
            </a:r>
            <a:r>
              <a:rPr lang="zh-CN" altLang="en-US" sz="1600" dirty="0" smtClean="0"/>
              <a:t>和</a:t>
            </a:r>
            <a:r>
              <a:rPr lang="en-US" altLang="en-US" sz="1600" dirty="0" smtClean="0"/>
              <a:t>Oracle JDK</a:t>
            </a:r>
            <a:r>
              <a:rPr lang="zh-CN" altLang="en-US" sz="1600" dirty="0" smtClean="0"/>
              <a:t>构建之间的差异。</a:t>
            </a:r>
            <a:endParaRPr lang="en-US" altLang="zh-CN" sz="1600" dirty="0" smtClean="0"/>
          </a:p>
          <a:p>
            <a:r>
              <a:rPr lang="en-US" altLang="zh-CN" sz="1600" dirty="0" smtClean="0"/>
              <a:t>        </a:t>
            </a:r>
            <a:r>
              <a:rPr lang="zh-CN" altLang="en-US" sz="1600" dirty="0" smtClean="0"/>
              <a:t>在 </a:t>
            </a:r>
            <a:r>
              <a:rPr lang="en-US" altLang="zh-CN" sz="1600" dirty="0" smtClean="0"/>
              <a:t>JDK </a:t>
            </a:r>
            <a:r>
              <a:rPr lang="zh-CN" altLang="en-US" sz="1600" dirty="0" smtClean="0"/>
              <a:t>中将提供一套默认的 </a:t>
            </a:r>
            <a:r>
              <a:rPr lang="en-US" altLang="zh-CN" sz="1600" dirty="0" smtClean="0"/>
              <a:t>CA </a:t>
            </a:r>
            <a:r>
              <a:rPr lang="zh-CN" altLang="en-US" sz="1600" dirty="0" smtClean="0"/>
              <a:t>根证书。关键的安全部件，如 </a:t>
            </a:r>
            <a:r>
              <a:rPr lang="en-US" altLang="zh-CN" sz="1600" dirty="0" smtClean="0"/>
              <a:t>TLS </a:t>
            </a:r>
            <a:r>
              <a:rPr lang="zh-CN" altLang="en-US" sz="1600" dirty="0" smtClean="0"/>
              <a:t>，在 </a:t>
            </a:r>
            <a:r>
              <a:rPr lang="en-US" altLang="zh-CN" sz="1600" dirty="0" err="1" smtClean="0"/>
              <a:t>OpenJDK</a:t>
            </a:r>
            <a:r>
              <a:rPr lang="en-US" altLang="zh-CN" sz="1600" dirty="0" smtClean="0"/>
              <a:t> </a:t>
            </a:r>
            <a:r>
              <a:rPr lang="zh-CN" altLang="en-US" sz="1600" dirty="0" smtClean="0"/>
              <a:t>构建中将默认有效。</a:t>
            </a:r>
            <a:r>
              <a:rPr lang="en-US" altLang="en-US" sz="1600" dirty="0" err="1" smtClean="0"/>
              <a:t>OpenJDK</a:t>
            </a:r>
            <a:r>
              <a:rPr lang="en-US" altLang="en-US" sz="1600" dirty="0" smtClean="0"/>
              <a:t> </a:t>
            </a:r>
            <a:r>
              <a:rPr lang="zh-CN" altLang="en-US" sz="1600" dirty="0" smtClean="0"/>
              <a:t>中的 </a:t>
            </a:r>
            <a:r>
              <a:rPr lang="en-US" altLang="en-US" sz="1600" dirty="0" err="1" smtClean="0"/>
              <a:t>cacerts</a:t>
            </a:r>
            <a:r>
              <a:rPr lang="en-US" altLang="en-US" sz="1600" dirty="0" smtClean="0"/>
              <a:t> </a:t>
            </a:r>
            <a:r>
              <a:rPr lang="zh-CN" altLang="en-US" sz="1600" dirty="0" smtClean="0"/>
              <a:t>密钥库在相当长一段时间内是空的，这将导致未指定 </a:t>
            </a:r>
            <a:r>
              <a:rPr lang="en-US" altLang="en-US" sz="1600" dirty="0" err="1" smtClean="0"/>
              <a:t>javax.net.ssl.trustStore</a:t>
            </a:r>
            <a:r>
              <a:rPr lang="en-US" altLang="en-US" sz="1600" dirty="0" smtClean="0"/>
              <a:t> </a:t>
            </a:r>
            <a:r>
              <a:rPr lang="zh-CN" altLang="en-US" sz="1600" dirty="0" smtClean="0"/>
              <a:t>属性的情况下 </a:t>
            </a:r>
            <a:r>
              <a:rPr lang="en-US" altLang="en-US" sz="1600" dirty="0" smtClean="0"/>
              <a:t>TLS </a:t>
            </a:r>
            <a:r>
              <a:rPr lang="zh-CN" altLang="en-US" sz="1600" dirty="0" smtClean="0"/>
              <a:t>连接 的创建会被阻止。</a:t>
            </a:r>
            <a:br>
              <a:rPr lang="zh-CN" altLang="en-US" sz="1600" dirty="0" smtClean="0"/>
            </a:br>
            <a:r>
              <a:rPr lang="zh-CN" altLang="en-US" sz="1600" dirty="0" smtClean="0"/>
              <a:t>现在</a:t>
            </a:r>
            <a:r>
              <a:rPr lang="en-US" altLang="en-US" sz="1600" dirty="0" smtClean="0"/>
              <a:t>Oracle </a:t>
            </a:r>
            <a:r>
              <a:rPr lang="zh-CN" altLang="en-US" sz="1600" dirty="0" smtClean="0"/>
              <a:t>的 </a:t>
            </a:r>
            <a:r>
              <a:rPr lang="en-US" altLang="en-US" sz="1600" dirty="0" smtClean="0"/>
              <a:t>Java SE </a:t>
            </a:r>
            <a:r>
              <a:rPr lang="zh-CN" altLang="en-US" sz="1600" dirty="0" smtClean="0"/>
              <a:t>根证书 被填充至 </a:t>
            </a:r>
            <a:r>
              <a:rPr lang="en-US" altLang="en-US" sz="1600" dirty="0" err="1" smtClean="0"/>
              <a:t>OpenJDK</a:t>
            </a:r>
            <a:r>
              <a:rPr lang="en-US" altLang="en-US" sz="1600" dirty="0" smtClean="0"/>
              <a:t> </a:t>
            </a:r>
            <a:r>
              <a:rPr lang="zh-CN" altLang="en-US" sz="1600" dirty="0" smtClean="0"/>
              <a:t>的 </a:t>
            </a:r>
            <a:r>
              <a:rPr lang="en-US" altLang="en-US" sz="1600" dirty="0" err="1" smtClean="0"/>
              <a:t>cacerts</a:t>
            </a:r>
            <a:r>
              <a:rPr lang="en-US" altLang="en-US" sz="1600" dirty="0" smtClean="0"/>
              <a:t> </a:t>
            </a:r>
            <a:r>
              <a:rPr lang="zh-CN" altLang="en-US" sz="1600" dirty="0" smtClean="0"/>
              <a:t>中。</a:t>
            </a:r>
            <a:endParaRPr lang="en-US" altLang="zh-CN" sz="1600" dirty="0" smtClean="0"/>
          </a:p>
          <a:p>
            <a:r>
              <a:rPr lang="zh-CN" altLang="en-US" sz="1600" dirty="0" smtClean="0"/>
              <a:t>        这是 </a:t>
            </a:r>
            <a:r>
              <a:rPr lang="en-US" altLang="zh-CN" sz="1600" dirty="0" smtClean="0"/>
              <a:t>Oracle </a:t>
            </a:r>
            <a:r>
              <a:rPr lang="zh-CN" altLang="en-US" sz="1600" dirty="0" smtClean="0"/>
              <a:t>正在努力确保 </a:t>
            </a:r>
            <a:r>
              <a:rPr lang="en-US" altLang="zh-CN" sz="1600" dirty="0" err="1" smtClean="0"/>
              <a:t>OpenJDK</a:t>
            </a:r>
            <a:r>
              <a:rPr lang="en-US" altLang="zh-CN" sz="1600" dirty="0" smtClean="0"/>
              <a:t> </a:t>
            </a:r>
            <a:r>
              <a:rPr lang="zh-CN" altLang="en-US" sz="1600" dirty="0" smtClean="0"/>
              <a:t>二进制和 </a:t>
            </a:r>
            <a:r>
              <a:rPr lang="en-US" altLang="zh-CN" sz="1600" dirty="0" smtClean="0"/>
              <a:t>Oracle JDK </a:t>
            </a:r>
            <a:r>
              <a:rPr lang="zh-CN" altLang="en-US" sz="1600" dirty="0" smtClean="0"/>
              <a:t>二进制功能上一样的工作的一部分，是一项有用的补充内容。</a:t>
            </a:r>
          </a:p>
        </p:txBody>
      </p:sp>
    </p:spTree>
    <p:extLst>
      <p:ext uri="{BB962C8B-B14F-4D97-AF65-F5344CB8AC3E}">
        <p14:creationId xmlns:p14="http://schemas.microsoft.com/office/powerpoint/2010/main" xmlns="" val="3781979669"/>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a:off x="7794388" y="4443265"/>
            <a:ext cx="500908" cy="500908"/>
          </a:xfrm>
          <a:prstGeom prst="ellipse">
            <a:avLst/>
          </a:prstGeom>
          <a:solidFill>
            <a:srgbClr val="00A7B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22" name="椭圆 21"/>
          <p:cNvSpPr/>
          <p:nvPr/>
        </p:nvSpPr>
        <p:spPr>
          <a:xfrm>
            <a:off x="8423305" y="3522698"/>
            <a:ext cx="274777" cy="274777"/>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nvGrpSpPr>
          <p:cNvPr id="23" name="组合 22"/>
          <p:cNvGrpSpPr/>
          <p:nvPr/>
        </p:nvGrpSpPr>
        <p:grpSpPr>
          <a:xfrm>
            <a:off x="7183751" y="4762644"/>
            <a:ext cx="219777" cy="219777"/>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grpSp>
        <p:nvGrpSpPr>
          <p:cNvPr id="29" name="组合 28"/>
          <p:cNvGrpSpPr/>
          <p:nvPr/>
        </p:nvGrpSpPr>
        <p:grpSpPr>
          <a:xfrm>
            <a:off x="8411685" y="4151249"/>
            <a:ext cx="408377" cy="408377"/>
            <a:chOff x="304800" y="673100"/>
            <a:chExt cx="4000500" cy="4000500"/>
          </a:xfrm>
          <a:effectLst>
            <a:outerShdw blurRad="317500" dist="1905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grpSp>
      <p:sp>
        <p:nvSpPr>
          <p:cNvPr id="32" name="椭圆 31"/>
          <p:cNvSpPr/>
          <p:nvPr/>
        </p:nvSpPr>
        <p:spPr>
          <a:xfrm>
            <a:off x="6629511" y="4707644"/>
            <a:ext cx="274777" cy="274777"/>
          </a:xfrm>
          <a:prstGeom prst="ellipse">
            <a:avLst/>
          </a:prstGeom>
          <a:solidFill>
            <a:srgbClr val="6C407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33" name="椭圆 32"/>
          <p:cNvSpPr/>
          <p:nvPr/>
        </p:nvSpPr>
        <p:spPr>
          <a:xfrm>
            <a:off x="8585278" y="4984207"/>
            <a:ext cx="137389" cy="137389"/>
          </a:xfrm>
          <a:prstGeom prst="ellipse">
            <a:avLst/>
          </a:prstGeom>
          <a:solidFill>
            <a:srgbClr val="FFA53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a:endParaRPr>
          </a:p>
        </p:txBody>
      </p:sp>
      <p:sp>
        <p:nvSpPr>
          <p:cNvPr id="41" name="文本框 40">
            <a:extLst>
              <a:ext uri="{FF2B5EF4-FFF2-40B4-BE49-F238E27FC236}">
                <a16:creationId xmlns:a16="http://schemas.microsoft.com/office/drawing/2014/main" xmlns="" id="{3CDAED0A-75FA-4C83-97A0-D7436BF8A0AC}"/>
              </a:ext>
            </a:extLst>
          </p:cNvPr>
          <p:cNvSpPr txBox="1"/>
          <p:nvPr/>
        </p:nvSpPr>
        <p:spPr>
          <a:xfrm>
            <a:off x="187354" y="214040"/>
            <a:ext cx="3168689" cy="300082"/>
          </a:xfrm>
          <a:prstGeom prst="rect">
            <a:avLst/>
          </a:prstGeom>
          <a:noFill/>
        </p:spPr>
        <p:txBody>
          <a:bodyPr wrap="square" rtlCol="0">
            <a:spAutoFit/>
          </a:bodyPr>
          <a:lstStyle/>
          <a:p>
            <a:pPr latinLnBrk="1"/>
            <a:r>
              <a:rPr lang="en-US" altLang="zh-CN" b="1" dirty="0" smtClean="0"/>
              <a:t>8. </a:t>
            </a:r>
            <a:r>
              <a:rPr lang="zh-CN" altLang="en-US" b="1" dirty="0" smtClean="0"/>
              <a:t>将</a:t>
            </a:r>
            <a:r>
              <a:rPr lang="en-US" altLang="zh-CN" b="1" dirty="0" smtClean="0"/>
              <a:t>JDK</a:t>
            </a:r>
            <a:r>
              <a:rPr lang="zh-CN" altLang="en-US" b="1" dirty="0" smtClean="0"/>
              <a:t>生态整合单个存储库（</a:t>
            </a:r>
            <a:r>
              <a:rPr lang="en-US" altLang="zh-CN" b="1" dirty="0" smtClean="0"/>
              <a:t>JEP 296</a:t>
            </a:r>
            <a:r>
              <a:rPr lang="zh-CN" altLang="en-US" b="1" dirty="0" smtClean="0"/>
              <a:t>）</a:t>
            </a:r>
            <a:endParaRPr lang="zh-CN" altLang="en-US" b="1" dirty="0"/>
          </a:p>
        </p:txBody>
      </p:sp>
      <p:sp>
        <p:nvSpPr>
          <p:cNvPr id="9" name="矩形 8">
            <a:extLst>
              <a:ext uri="{FF2B5EF4-FFF2-40B4-BE49-F238E27FC236}">
                <a16:creationId xmlns:a16="http://schemas.microsoft.com/office/drawing/2014/main" xmlns="" id="{21F311C6-C0CE-4E1F-B2DA-D84CE36E0213}"/>
              </a:ext>
            </a:extLst>
          </p:cNvPr>
          <p:cNvSpPr/>
          <p:nvPr/>
        </p:nvSpPr>
        <p:spPr>
          <a:xfrm>
            <a:off x="1868664" y="1734704"/>
            <a:ext cx="4813305" cy="1569660"/>
          </a:xfrm>
          <a:prstGeom prst="rect">
            <a:avLst/>
          </a:prstGeom>
        </p:spPr>
        <p:txBody>
          <a:bodyPr wrap="square">
            <a:spAutoFit/>
          </a:bodyPr>
          <a:lstStyle/>
          <a:p>
            <a:r>
              <a:rPr lang="zh-CN" altLang="en-US" sz="1600" dirty="0" smtClean="0"/>
              <a:t>        此</a:t>
            </a:r>
            <a:r>
              <a:rPr lang="en-US" altLang="zh-CN" sz="1600" dirty="0" smtClean="0"/>
              <a:t>JEP</a:t>
            </a:r>
            <a:r>
              <a:rPr lang="zh-CN" altLang="en-US" sz="1600" dirty="0" smtClean="0"/>
              <a:t>的主要目标是执行一些内存管理，并将</a:t>
            </a:r>
            <a:r>
              <a:rPr lang="en-US" altLang="zh-CN" sz="1600" dirty="0" smtClean="0"/>
              <a:t>JDK</a:t>
            </a:r>
            <a:r>
              <a:rPr lang="zh-CN" altLang="en-US" sz="1600" dirty="0" smtClean="0"/>
              <a:t>生态的众多存储库组合到一个存储库中。在 </a:t>
            </a:r>
            <a:r>
              <a:rPr lang="en-US" altLang="en-US" sz="1600" dirty="0" smtClean="0"/>
              <a:t>JDK9 </a:t>
            </a:r>
            <a:r>
              <a:rPr lang="zh-CN" altLang="en-US" sz="1600" dirty="0" smtClean="0"/>
              <a:t>中有 </a:t>
            </a:r>
            <a:r>
              <a:rPr lang="en-US" altLang="zh-CN" sz="1600" dirty="0" smtClean="0"/>
              <a:t>8 </a:t>
            </a:r>
            <a:r>
              <a:rPr lang="zh-CN" altLang="en-US" sz="1600" dirty="0" smtClean="0"/>
              <a:t>个仓库： </a:t>
            </a:r>
            <a:r>
              <a:rPr lang="en-US" altLang="en-US" sz="1600" dirty="0" err="1" smtClean="0"/>
              <a:t>root、corba、hotspot、jaxp、jaxws、jdk、langtools</a:t>
            </a:r>
            <a:r>
              <a:rPr lang="en-US" altLang="en-US" sz="1600" dirty="0" smtClean="0"/>
              <a:t> </a:t>
            </a:r>
            <a:r>
              <a:rPr lang="zh-CN" altLang="en-US" sz="1600" dirty="0" smtClean="0"/>
              <a:t>和 </a:t>
            </a:r>
            <a:r>
              <a:rPr lang="en-US" altLang="en-US" sz="1600" dirty="0" err="1" smtClean="0"/>
              <a:t>nashorn</a:t>
            </a:r>
            <a:r>
              <a:rPr lang="en-US" altLang="en-US" sz="1600" dirty="0" smtClean="0"/>
              <a:t> 。</a:t>
            </a:r>
            <a:r>
              <a:rPr lang="zh-CN" altLang="en-US" sz="1600" dirty="0" smtClean="0"/>
              <a:t>在 </a:t>
            </a:r>
            <a:r>
              <a:rPr lang="en-US" altLang="zh-CN" sz="1600" dirty="0" smtClean="0"/>
              <a:t>JDK10 </a:t>
            </a:r>
            <a:r>
              <a:rPr lang="zh-CN" altLang="en-US" sz="1600" dirty="0" smtClean="0"/>
              <a:t>中这些将被合并为一个，使得跨相互依赖的变更集的存储库运行 </a:t>
            </a:r>
            <a:r>
              <a:rPr lang="en-US" altLang="zh-CN" sz="1600" dirty="0" smtClean="0"/>
              <a:t>atomic commit </a:t>
            </a:r>
            <a:r>
              <a:rPr lang="zh-CN" altLang="en-US" sz="1600" dirty="0" smtClean="0"/>
              <a:t>（原子提交）成为可能。</a:t>
            </a:r>
            <a:endParaRPr lang="zh-CN" altLang="en-US" sz="1600" dirty="0"/>
          </a:p>
        </p:txBody>
      </p:sp>
    </p:spTree>
    <p:extLst>
      <p:ext uri="{BB962C8B-B14F-4D97-AF65-F5344CB8AC3E}">
        <p14:creationId xmlns:p14="http://schemas.microsoft.com/office/powerpoint/2010/main" xmlns="" val="2965068998"/>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nodeType="withEffect">
                                  <p:stCondLst>
                                    <p:cond delay="4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nodeType="withEffect">
                                  <p:stCondLst>
                                    <p:cond delay="40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2" grpId="0" animBg="1"/>
      <p:bldP spid="33" grpId="0" animBg="1"/>
      <p:bldP spid="41"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1122</TotalTime>
  <Words>928</Words>
  <Application>Microsoft Office PowerPoint</Application>
  <PresentationFormat>全屏显示(16:9)</PresentationFormat>
  <Paragraphs>69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彩色微立体</dc:title>
  <dc:creator>第一PPT</dc:creator>
  <cp:keywords>www.1ppt.com</cp:keywords>
  <cp:lastModifiedBy>Administrator</cp:lastModifiedBy>
  <cp:revision>329</cp:revision>
  <dcterms:created xsi:type="dcterms:W3CDTF">2016-07-16T02:16:41Z</dcterms:created>
  <dcterms:modified xsi:type="dcterms:W3CDTF">2019-12-24T07:57:48Z</dcterms:modified>
</cp:coreProperties>
</file>