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3" r:id="rId2"/>
    <p:sldId id="291" r:id="rId3"/>
    <p:sldId id="293" r:id="rId4"/>
    <p:sldId id="297" r:id="rId5"/>
    <p:sldId id="298" r:id="rId6"/>
    <p:sldId id="300" r:id="rId7"/>
    <p:sldId id="302" r:id="rId8"/>
    <p:sldId id="301" r:id="rId9"/>
    <p:sldId id="303" r:id="rId10"/>
    <p:sldId id="304" r:id="rId11"/>
    <p:sldId id="305" r:id="rId12"/>
    <p:sldId id="312" r:id="rId13"/>
    <p:sldId id="313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bobo" initials="c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6B6"/>
    <a:srgbClr val="E66B6B"/>
    <a:srgbClr val="FFB352"/>
    <a:srgbClr val="6E4180"/>
    <a:srgbClr val="FFA538"/>
    <a:srgbClr val="6C407D"/>
    <a:srgbClr val="00A7B7"/>
    <a:srgbClr val="F4515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-96" y="-366"/>
      </p:cViewPr>
      <p:guideLst>
        <p:guide orient="horz" pos="16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703B0-7EC7-459F-A126-A90CB6B39B82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2092-480E-4C97-87D2-2B5C4EA505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2B6DB2-5B66-4BBE-A756-5D71125F2A29}" type="datetimeFigureOut">
              <a:rPr lang="zh-CN" altLang="en-US" smtClean="0"/>
              <a:pPr/>
              <a:t>2019/12/24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5EF94B-9B2F-4BAF-BE87-D6B39DC255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technetwork/java/archive-139210.html" TargetMode="External"/><Relationship Id="rId4" Type="http://schemas.openxmlformats.org/officeDocument/2006/relationships/hyperlink" Target="https://www.oracle.com/technetwork/java/javase/10-relnote-issues-4108729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logs.com/yjmyzz/p/jvm-memory-structure-and-gc.html" TargetMode="External"/><Relationship Id="rId3" Type="http://schemas.openxmlformats.org/officeDocument/2006/relationships/hyperlink" Target="https://www.jianshu.com/p/2a762bb4e140?from=timeline" TargetMode="External"/><Relationship Id="rId7" Type="http://schemas.openxmlformats.org/officeDocument/2006/relationships/hyperlink" Target="http://cr.openjdk.java.net/~iris/se/11/latestSpec/" TargetMode="External"/><Relationship Id="rId2" Type="http://schemas.openxmlformats.org/officeDocument/2006/relationships/hyperlink" Target="https://www.oschina.net/translate/109-new-features-in-jdk-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.oschina.net/mdxlcj/blog/3010342" TargetMode="External"/><Relationship Id="rId5" Type="http://schemas.openxmlformats.org/officeDocument/2006/relationships/hyperlink" Target="https://blog.csdn.net/cun_chen/article/details/82807552" TargetMode="External"/><Relationship Id="rId4" Type="http://schemas.openxmlformats.org/officeDocument/2006/relationships/hyperlink" Target="https://blog.csdn.net/weixin_34117522/article/details/9138681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790865" y="1603223"/>
            <a:ext cx="349446" cy="349446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73219" y="1217239"/>
            <a:ext cx="156292" cy="15629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29511" y="1381787"/>
            <a:ext cx="208440" cy="20844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391037" y="769498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2569" y="183319"/>
            <a:ext cx="1819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300" dirty="0">
                <a:solidFill>
                  <a:prstClr val="black">
                    <a:lumMod val="85000"/>
                    <a:lumOff val="15000"/>
                  </a:prstClr>
                </a:solidFill>
                <a:latin typeface="Gen Jyuu Gothic Monospace Regul" panose="020B0309020203020207" pitchFamily="49" charset="-128"/>
                <a:ea typeface="Gen Jyuu Gothic Monospace Regul" panose="020B0309020203020207" pitchFamily="49" charset="-128"/>
                <a:cs typeface="Gen Jyuu Gothic Monospace Regul" panose="020B0309020203020207" pitchFamily="49" charset="-128"/>
                <a:sym typeface="Gen Jyuu Gothic Monospace Regul" panose="020B0309020203020207" pitchFamily="49" charset="-128"/>
              </a:rPr>
              <a:t>目录</a:t>
            </a:r>
          </a:p>
        </p:txBody>
      </p:sp>
      <p:sp>
        <p:nvSpPr>
          <p:cNvPr id="2" name="矩形 1"/>
          <p:cNvSpPr/>
          <p:nvPr/>
        </p:nvSpPr>
        <p:spPr>
          <a:xfrm>
            <a:off x="1891625" y="504948"/>
            <a:ext cx="4572000" cy="31076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latinLnBrk="1"/>
            <a:r>
              <a:rPr lang="en-US" altLang="zh-CN" sz="1200" u="sng" dirty="0" smtClean="0">
                <a:hlinkClick r:id="rId2" action="ppaction://hlinksldjump"/>
              </a:rPr>
              <a:t>1</a:t>
            </a:r>
            <a:r>
              <a:rPr lang="zh-CN" altLang="en-US" sz="1200" u="sng" dirty="0" smtClean="0">
                <a:hlinkClick r:id="rId2" action="ppaction://hlinksldjump"/>
              </a:rPr>
              <a:t>、</a:t>
            </a:r>
            <a:r>
              <a:rPr lang="en-US" altLang="zh-CN" sz="1200" u="sng" dirty="0" err="1" smtClean="0">
                <a:hlinkClick r:id="rId2" action="ppaction://hlinksldjump"/>
              </a:rPr>
              <a:t>Jmod</a:t>
            </a:r>
            <a:r>
              <a:rPr lang="zh-CN" altLang="en-US" sz="1200" u="sng" dirty="0" smtClean="0">
                <a:hlinkClick r:id="rId2" action="ppaction://hlinksldjump"/>
              </a:rPr>
              <a:t>优化</a:t>
            </a:r>
            <a:endParaRPr lang="zh-CN" altLang="en-US" sz="1200" u="sng" dirty="0">
              <a:hlinkClick r:id="rId2" action="ppaction://hlinksldjump"/>
            </a:endParaRPr>
          </a:p>
          <a:p>
            <a:pPr latinLnBrk="1"/>
            <a:r>
              <a:rPr lang="en-US" altLang="zh-CN" sz="1200" u="sng" dirty="0" err="1" smtClean="0">
                <a:hlinkClick r:id="rId2" action="ppaction://hlinksldjump"/>
              </a:rPr>
              <a:t>2、增加String实用的API</a:t>
            </a:r>
          </a:p>
          <a:p>
            <a:pPr latinLnBrk="1"/>
            <a:r>
              <a:rPr lang="en-US" altLang="zh-CN" sz="1200" u="sng" dirty="0" err="1" smtClean="0">
                <a:hlinkClick r:id="rId2" action="ppaction://hlinksldjump"/>
              </a:rPr>
              <a:t>3、</a:t>
            </a:r>
            <a:r>
              <a:rPr lang="zh-CN" altLang="en-US" sz="1200" u="sng" dirty="0" smtClean="0">
                <a:sym typeface="+mn-ea"/>
                <a:hlinkClick r:id="rId2" action="ppaction://hlinksldjump"/>
              </a:rPr>
              <a:t>移除</a:t>
            </a:r>
            <a:r>
              <a:rPr lang="en-US" altLang="zh-CN" sz="1200" u="sng" dirty="0" err="1" smtClean="0">
                <a:sym typeface="+mn-ea"/>
                <a:hlinkClick r:id="rId2" action="ppaction://hlinksldjump"/>
              </a:rPr>
              <a:t>jdk.snmp模块</a:t>
            </a:r>
            <a:endParaRPr lang="en-US" altLang="zh-CN" sz="1200" u="sng" dirty="0" smtClean="0">
              <a:hlinkClick r:id="rId2" action="ppaction://hlinksldjump"/>
            </a:endParaRPr>
          </a:p>
          <a:p>
            <a:pPr latinLnBrk="1"/>
            <a:r>
              <a:rPr lang="en-US" altLang="zh-CN" sz="1200" u="sng" dirty="0" err="1" smtClean="0">
                <a:hlinkClick r:id="rId2" action="ppaction://hlinksldjump"/>
              </a:rPr>
              <a:t>4、HttpClient加强方法</a:t>
            </a:r>
          </a:p>
          <a:p>
            <a:pPr latinLnBrk="1"/>
            <a:r>
              <a:rPr lang="en-US" altLang="zh-CN" sz="1200" u="sng" dirty="0" err="1" smtClean="0">
                <a:hlinkClick r:id="rId2" action="ppaction://hlinksldjump"/>
              </a:rPr>
              <a:t>5、删除JavaEE and CORBA 模块</a:t>
            </a:r>
          </a:p>
          <a:p>
            <a:pPr latinLnBrk="1"/>
            <a:r>
              <a:rPr lang="en-US" altLang="zh-CN" sz="1200" u="sng" dirty="0" err="1" smtClean="0">
                <a:hlinkClick r:id="rId2" action="ppaction://hlinksldjump"/>
              </a:rPr>
              <a:t>6</a:t>
            </a:r>
            <a:r>
              <a:rPr lang="zh-CN" altLang="en-US" sz="1200" u="sng" dirty="0" err="1" smtClean="0">
                <a:hlinkClick r:id="rId2" action="ppaction://hlinksldjump"/>
              </a:rPr>
              <a:t>、</a:t>
            </a:r>
            <a:r>
              <a:rPr lang="en-US" altLang="zh-CN" sz="1200" u="sng" dirty="0" err="1" smtClean="0">
                <a:hlinkClick r:id="rId2" action="ppaction://hlinksldjump"/>
              </a:rPr>
              <a:t>废弃 Nashorn JavaScript Engine</a:t>
            </a:r>
          </a:p>
          <a:p>
            <a:pPr latinLnBrk="1"/>
            <a:r>
              <a:rPr lang="en-US" altLang="zh-CN" sz="1200" u="sng" dirty="0" err="1" smtClean="0">
                <a:hlinkClick r:id="rId2" action="ppaction://hlinksldjump"/>
              </a:rPr>
              <a:t>7、废弃 Pack200 Tools and API</a:t>
            </a:r>
          </a:p>
          <a:p>
            <a:pPr latinLnBrk="1"/>
            <a:r>
              <a:rPr lang="en-US" altLang="zh-CN" sz="1200" b="1" u="sng" dirty="0" err="1" smtClean="0">
                <a:solidFill>
                  <a:srgbClr val="FF0000"/>
                </a:solidFill>
                <a:hlinkClick r:id="rId2" action="ppaction://hlinksldjump"/>
              </a:rPr>
              <a:t>8、新的Epsilon垃圾收集器</a:t>
            </a:r>
          </a:p>
          <a:p>
            <a:pPr latinLnBrk="1"/>
            <a:r>
              <a:rPr lang="en-US" altLang="zh-CN" sz="1200" b="1" u="sng" dirty="0" err="1" smtClean="0">
                <a:solidFill>
                  <a:srgbClr val="FF0000"/>
                </a:solidFill>
                <a:hlinkClick r:id="rId2" action="ppaction://hlinksldjump"/>
              </a:rPr>
              <a:t>9、支持G1上的并行完全垃圾收集</a:t>
            </a:r>
          </a:p>
          <a:p>
            <a:pPr latinLnBrk="1"/>
            <a:r>
              <a:rPr lang="en-US" altLang="zh-CN" sz="1200" b="1" u="sng" dirty="0" err="1" smtClean="0">
                <a:solidFill>
                  <a:srgbClr val="FF0000"/>
                </a:solidFill>
                <a:hlinkClick r:id="rId2" action="ppaction://hlinksldjump"/>
              </a:rPr>
              <a:t>10、ZGC</a:t>
            </a:r>
          </a:p>
          <a:p>
            <a:pPr latinLnBrk="1"/>
            <a:endParaRPr lang="en-US" altLang="zh-CN" sz="1200" u="sng" dirty="0" err="1" smtClean="0">
              <a:hlinkClick r:id="rId3" action="ppaction://hlinksldjump"/>
            </a:endParaRPr>
          </a:p>
          <a:p>
            <a:pPr latinLnBrk="1"/>
            <a:endParaRPr lang="en-US" altLang="zh-CN" sz="1200" u="sng" dirty="0" err="1" smtClean="0">
              <a:hlinkClick r:id="rId3" action="ppaction://hlinksldjump"/>
            </a:endParaRPr>
          </a:p>
          <a:p>
            <a:pPr latinLnBrk="1"/>
            <a:r>
              <a:rPr lang="en-US" altLang="zh-CN" sz="1200" u="sng" dirty="0" smtClean="0">
                <a:hlinkClick r:id="rId3" action="ppaction://hlinksldjump"/>
              </a:rPr>
              <a:t>Release note:</a:t>
            </a:r>
            <a:endParaRPr lang="en-US" altLang="zh-CN" sz="1200" u="sng" dirty="0" smtClean="0"/>
          </a:p>
          <a:p>
            <a:pPr latinLnBrk="1"/>
            <a:r>
              <a:rPr lang="en-US" altLang="zh-CN" sz="1000" u="sng" dirty="0" smtClean="0"/>
              <a:t> </a:t>
            </a:r>
            <a:r>
              <a:rPr lang="en-US" sz="1000" dirty="0" smtClean="0">
                <a:hlinkClick r:id="rId4"/>
              </a:rPr>
              <a:t>https://www.oracle.com/technetwork/java/javase/11-relnote-issues-5012449.html#toc</a:t>
            </a:r>
          </a:p>
          <a:p>
            <a:pPr latinLnBrk="1"/>
            <a:endParaRPr lang="en-US" sz="1000" dirty="0" smtClean="0"/>
          </a:p>
          <a:p>
            <a:pPr latinLnBrk="1"/>
            <a:r>
              <a:rPr lang="zh-CN" altLang="en-US" sz="1000" dirty="0">
                <a:hlinkClick r:id="rId5"/>
              </a:rPr>
              <a:t>下载地址</a:t>
            </a:r>
            <a:r>
              <a:rPr lang="en-US" altLang="zh-CN" sz="1000" dirty="0">
                <a:hlinkClick r:id="rId5"/>
              </a:rPr>
              <a:t>: https://www.oracle.com/technetwork/java/archive-139210.html</a:t>
            </a:r>
            <a:endParaRPr lang="zh-CN" altLang="en-US" sz="1000" u="sn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32" grpId="0" animBg="1"/>
          <p:bldP spid="33" grpId="0" animBg="1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2" grpId="0" animBg="1"/>
          <p:bldP spid="32" grpId="0" animBg="1"/>
          <p:bldP spid="33" grpId="0" animBg="1"/>
          <p:bldP spid="41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7354" y="214040"/>
            <a:ext cx="3168689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>
                <a:solidFill>
                  <a:srgbClr val="FF0000"/>
                </a:solidFill>
              </a:rPr>
              <a:t>9. </a:t>
            </a:r>
            <a:r>
              <a:rPr b="1" dirty="0" smtClean="0">
                <a:solidFill>
                  <a:srgbClr val="FF0000"/>
                </a:solidFill>
              </a:rPr>
              <a:t>支持G1上的并行完全垃圾收集</a:t>
            </a:r>
          </a:p>
        </p:txBody>
      </p:sp>
      <p:sp>
        <p:nvSpPr>
          <p:cNvPr id="9" name="矩形 8"/>
          <p:cNvSpPr/>
          <p:nvPr/>
        </p:nvSpPr>
        <p:spPr>
          <a:xfrm>
            <a:off x="1897847" y="1510968"/>
            <a:ext cx="481330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  </a:t>
            </a:r>
            <a:r>
              <a:rPr sz="1600" dirty="0" smtClean="0"/>
              <a:t>对于 G1 GC，相比于 JDK 8，升级到 JDK 11 即可免费享受到：并行的 Full GC，快速的 CardTable 扫描，自适应的堆占用比例调整（IHOP），在并发标记阶段的类型卸载等等。</a:t>
            </a:r>
          </a:p>
          <a:p>
            <a:r>
              <a:rPr sz="1600" dirty="0" smtClean="0"/>
              <a:t>     这些都是针对 G1 的不断增强，其中串行 Full GC 等甚至是曾经被广泛诟病的短板，你会发现 GC 配置和调优在 JDK11 中越来越方便。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9548" y="411174"/>
            <a:ext cx="223056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>
                <a:solidFill>
                  <a:srgbClr val="FF0000"/>
                </a:solidFill>
              </a:rPr>
              <a:t>10. </a:t>
            </a:r>
            <a:r>
              <a:rPr lang="en-US" b="1" dirty="0" smtClean="0">
                <a:solidFill>
                  <a:srgbClr val="FF0000"/>
                </a:solidFill>
              </a:rPr>
              <a:t>ZGC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0745" y="844636"/>
            <a:ext cx="605203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  </a:t>
            </a:r>
            <a:r>
              <a:rPr sz="1600" dirty="0" smtClean="0"/>
              <a:t>这应该是JDK11最为瞩目的特性, 没有之一. 但是后面带了Experimental, 说明这还不建议用到生产环境。</a:t>
            </a:r>
          </a:p>
          <a:p>
            <a:r>
              <a:rPr sz="1600" dirty="0" smtClean="0"/>
              <a:t>      从JDK8开始，JDK使用G1作为默认的垃圾回收器。G1可以说是GC的一个里程碑，G1之前的GC回收，还是基于固定的内存区域，而G1采用了一种“细粒度”的内存管理策略</a:t>
            </a:r>
            <a:r>
              <a:rPr lang="zh-CN" sz="1600" dirty="0" smtClean="0"/>
              <a:t>。</a:t>
            </a:r>
            <a:endParaRPr sz="1600" dirty="0" smtClean="0"/>
          </a:p>
          <a:p>
            <a:r>
              <a:rPr sz="1600" dirty="0" smtClean="0"/>
              <a:t>     不在固定的区分内存区域属于surviors、eden、old，而我们不需要再去对于年轻代使用一种回收策略，老年代使用一种回收策略，取而代之的是一种整体的内存回收策略。</a:t>
            </a:r>
          </a:p>
          <a:p>
            <a:r>
              <a:rPr sz="1600" dirty="0" smtClean="0"/>
              <a:t>     这种回收策略在我们当下cpu、内存、服务规模都越来越大的情况下提供了更好的表现。</a:t>
            </a:r>
          </a:p>
          <a:p>
            <a:r>
              <a:rPr sz="1600" dirty="0" smtClean="0">
                <a:sym typeface="+mn-ea"/>
              </a:rPr>
              <a:t>        从原理上来理解，ZGC可以看做是G1之上更细粒度的内存管理策略。</a:t>
            </a:r>
            <a:endParaRPr sz="1600" dirty="0" smtClean="0"/>
          </a:p>
          <a:p>
            <a:r>
              <a:rPr sz="1600" dirty="0" smtClean="0">
                <a:sym typeface="+mn-ea"/>
              </a:rPr>
              <a:t>       与标记对象的传统算法相比，ZGC在指针上做标记，在访问指针时加入Load Barrier（读屏障），比如当对象正被GC移动，指针上的颜色就会不对，</a:t>
            </a:r>
            <a:endParaRPr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1896" y="165402"/>
            <a:ext cx="2609942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10. </a:t>
            </a:r>
            <a:r>
              <a:rPr lang="en-US" b="1" dirty="0" smtClean="0">
                <a:solidFill>
                  <a:srgbClr val="FF0000"/>
                </a:solidFill>
                <a:sym typeface="+mn-ea"/>
              </a:rPr>
              <a:t>ZGC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4265" y="491994"/>
            <a:ext cx="6499362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smtClean="0">
                <a:sym typeface="+mn-ea"/>
              </a:rPr>
              <a:t>      这个屏障就会先把指针更新为有效地址再返回，也就是，永远只有单个对象读取时有概率被减速，而不存在为了保持应用与GC一致而粗暴整体的STW。</a:t>
            </a:r>
            <a:endParaRPr sz="1600" smtClean="0"/>
          </a:p>
          <a:p>
            <a:r>
              <a:rPr sz="1600" smtClean="0">
                <a:sym typeface="+mn-ea"/>
              </a:rPr>
              <a:t>       GC暂停时间不会超过10ms，既能处理几百兆的小堆, 也能处理几个T的大堆(OMG)，和G1相比, 应用吞吐能力不会下降超过15%，为未来的GC功能和利用colord指针以及Load barriers优化奠定基础，初始只支持64位系统</a:t>
            </a:r>
            <a:endParaRPr sz="1600" smtClean="0"/>
          </a:p>
          <a:p>
            <a:r>
              <a:rPr sz="1600" smtClean="0">
                <a:sym typeface="+mn-ea"/>
              </a:rPr>
              <a:t>       ZGC的设计目标是：支持TB级内存容量，暂停时间低（&lt;10ms），对整个程序吞吐量的影响小于15%。 将来还可以扩展实现机制，以支持不少令人兴奋的功能，例如多层堆（即热对象置于DRAM和冷对象置于NVMe闪存），或压缩堆。</a:t>
            </a:r>
            <a:endParaRPr sz="1600" smtClean="0"/>
          </a:p>
          <a:p>
            <a:r>
              <a:rPr sz="1600" smtClean="0">
                <a:sym typeface="+mn-ea"/>
              </a:rPr>
              <a:t>       GC是java主要优势之一，当GC停顿太长, 就会开始影响应用的响应时间.消除或者减少GC停顿时长, java将对更广泛的应用场景是一个更有吸引力的平台. 此外, 现代系统中可用内存不断增长,用户和程序员希望JVM能够以高效的方式充分利用这些内存, 并且无需长时间的GC暂停时间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3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81896" y="165402"/>
            <a:ext cx="2609942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>
                <a:sym typeface="+mn-ea"/>
              </a:rPr>
              <a:t>11. </a:t>
            </a:r>
            <a:r>
              <a:rPr lang="zh-CN" altLang="en-US" b="1" dirty="0" smtClean="0">
                <a:sym typeface="+mn-ea"/>
              </a:rPr>
              <a:t>补充内容：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22359" y="774096"/>
            <a:ext cx="64993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ym typeface="+mn-ea"/>
              </a:rPr>
              <a:t>1.java9</a:t>
            </a:r>
            <a:r>
              <a:rPr lang="zh-CN" altLang="en-US" sz="1600" dirty="0" smtClean="0">
                <a:sym typeface="+mn-ea"/>
              </a:rPr>
              <a:t>开始模块化，</a:t>
            </a:r>
            <a:r>
              <a:rPr lang="en-US" altLang="zh-CN" sz="1600" dirty="0" smtClean="0">
                <a:sym typeface="+mn-ea"/>
              </a:rPr>
              <a:t>spring2.0</a:t>
            </a:r>
            <a:r>
              <a:rPr lang="zh-CN" altLang="en-US" sz="1600" dirty="0" smtClean="0">
                <a:sym typeface="+mn-ea"/>
              </a:rPr>
              <a:t>已开始支持</a:t>
            </a:r>
          </a:p>
          <a:p>
            <a:r>
              <a:rPr lang="en-US" altLang="zh-CN" sz="1600" dirty="0" smtClean="0">
                <a:sym typeface="+mn-ea"/>
              </a:rPr>
              <a:t>2.</a:t>
            </a:r>
            <a:r>
              <a:rPr lang="zh-CN" altLang="en-US" sz="1600" dirty="0" smtClean="0">
                <a:sym typeface="+mn-ea"/>
              </a:rPr>
              <a:t>诸多语法更新都是围绕支持</a:t>
            </a:r>
            <a:r>
              <a:rPr lang="en-US" altLang="zh-CN" sz="1600" dirty="0" err="1" smtClean="0">
                <a:sym typeface="+mn-ea"/>
              </a:rPr>
              <a:t>var</a:t>
            </a:r>
            <a:r>
              <a:rPr lang="zh-CN" altLang="en-US" sz="1600" dirty="0" smtClean="0">
                <a:sym typeface="+mn-ea"/>
              </a:rPr>
              <a:t>局部变量</a:t>
            </a:r>
            <a:endParaRPr lang="en-US" altLang="zh-CN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3.</a:t>
            </a:r>
            <a:r>
              <a:rPr lang="zh-CN" altLang="en-US" sz="1600" dirty="0" smtClean="0">
                <a:sym typeface="+mn-ea"/>
              </a:rPr>
              <a:t>移除和废弃的内容（</a:t>
            </a:r>
            <a:r>
              <a:rPr lang="en-US" altLang="zh-CN" sz="1600" dirty="0" smtClean="0">
                <a:sym typeface="+mn-ea"/>
              </a:rPr>
              <a:t>idea</a:t>
            </a:r>
            <a:r>
              <a:rPr lang="zh-CN" altLang="en-US" sz="1600" dirty="0" smtClean="0">
                <a:sym typeface="+mn-ea"/>
              </a:rPr>
              <a:t>）</a:t>
            </a:r>
          </a:p>
          <a:p>
            <a:r>
              <a:rPr lang="en-US" altLang="zh-CN" sz="1600" dirty="0" smtClean="0">
                <a:sym typeface="+mn-ea"/>
              </a:rPr>
              <a:t>4.JVM</a:t>
            </a:r>
            <a:r>
              <a:rPr lang="zh-CN" altLang="en-US" sz="1600" dirty="0" smtClean="0">
                <a:sym typeface="+mn-ea"/>
              </a:rPr>
              <a:t>相关</a:t>
            </a:r>
            <a:endParaRPr lang="en-US" altLang="zh-CN" sz="1600" dirty="0" smtClean="0">
              <a:sym typeface="+mn-ea"/>
            </a:endParaRPr>
          </a:p>
          <a:p>
            <a:r>
              <a:rPr lang="en-US" altLang="zh-CN" sz="1600" dirty="0" smtClean="0">
                <a:sym typeface="+mn-ea"/>
              </a:rPr>
              <a:t>5.</a:t>
            </a:r>
            <a:r>
              <a:rPr lang="zh-CN" altLang="en-US" sz="1600" dirty="0" smtClean="0">
                <a:sym typeface="+mn-ea"/>
              </a:rPr>
              <a:t>参考资料：</a:t>
            </a:r>
            <a:endParaRPr lang="en-US" altLang="zh-CN" sz="1600" dirty="0" smtClean="0">
              <a:sym typeface="+mn-ea"/>
            </a:endParaRPr>
          </a:p>
          <a:p>
            <a:r>
              <a:rPr lang="en-US" sz="1600" i="1" dirty="0" smtClean="0">
                <a:hlinkClick r:id="rId2"/>
              </a:rPr>
              <a:t>https://www.oschina.net/translate/109-new-features-in-jdk-10</a:t>
            </a:r>
            <a:endParaRPr lang="en-US" sz="1600" i="1" dirty="0" smtClean="0"/>
          </a:p>
          <a:p>
            <a:r>
              <a:rPr lang="en-US" sz="1600" i="1" dirty="0" smtClean="0">
                <a:hlinkClick r:id="rId3"/>
              </a:rPr>
              <a:t>https://www.jianshu.com/p/2a762bb4e140?from=timeline</a:t>
            </a:r>
            <a:endParaRPr lang="en-US" sz="1600" i="1" dirty="0" smtClean="0"/>
          </a:p>
          <a:p>
            <a:r>
              <a:rPr lang="en-US" sz="1600" i="1" dirty="0" smtClean="0">
                <a:hlinkClick r:id="rId4"/>
              </a:rPr>
              <a:t>https://blog.csdn.net/weixin_34117522/article/details/91386815</a:t>
            </a:r>
            <a:endParaRPr lang="en-US" sz="1600" i="1" dirty="0" smtClean="0"/>
          </a:p>
          <a:p>
            <a:r>
              <a:rPr lang="en-US" sz="1600" i="1" dirty="0" smtClean="0">
                <a:hlinkClick r:id="rId5"/>
              </a:rPr>
              <a:t>https://blog.csdn.net/cun_chen/article/details/82807552</a:t>
            </a:r>
            <a:endParaRPr lang="en-US" sz="1600" i="1" dirty="0" smtClean="0"/>
          </a:p>
          <a:p>
            <a:r>
              <a:rPr lang="en-US" sz="1600" i="1" dirty="0" smtClean="0">
                <a:hlinkClick r:id="rId6"/>
              </a:rPr>
              <a:t>https://my.oschina.net/mdxlcj/blog/3010342</a:t>
            </a:r>
            <a:endParaRPr lang="en-US" sz="1600" i="1" dirty="0" smtClean="0"/>
          </a:p>
          <a:p>
            <a:r>
              <a:rPr lang="en-US" sz="1600" i="1" dirty="0" smtClean="0">
                <a:hlinkClick r:id="rId7"/>
              </a:rPr>
              <a:t>http://cr.openjdk.java.net/~iris/se/11/latestSpec/</a:t>
            </a:r>
            <a:endParaRPr lang="en-US" sz="1600" i="1" dirty="0" smtClean="0"/>
          </a:p>
          <a:p>
            <a:r>
              <a:rPr lang="en-US" sz="1600" dirty="0" smtClean="0">
                <a:hlinkClick r:id="rId8"/>
              </a:rPr>
              <a:t>https://www.cnblogs.com/yjmyzz/p/jvm-memory-structure-and-gc.html</a:t>
            </a:r>
            <a:endParaRPr lang="en-US" altLang="zh-CN" sz="1600" dirty="0" smtClean="0">
              <a:sym typeface="+mn-ea"/>
            </a:endParaRPr>
          </a:p>
          <a:p>
            <a:endParaRPr lang="en-US" altLang="zh-CN" sz="1600" dirty="0" smtClean="0">
              <a:sym typeface="+mn-ea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2569" y="183319"/>
            <a:ext cx="1398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1.Jmod</a:t>
            </a:r>
            <a:r>
              <a:rPr lang="zh-CN" altLang="en-US" b="1" dirty="0" smtClean="0"/>
              <a:t>优化</a:t>
            </a:r>
            <a:endParaRPr lang="en-US" altLang="zh-CN" b="1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96236" y="1108552"/>
            <a:ext cx="6331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     Java </a:t>
            </a:r>
            <a:r>
              <a:rPr lang="en-US" altLang="zh-CN" sz="1600" dirty="0"/>
              <a:t>9</a:t>
            </a:r>
            <a:r>
              <a:rPr lang="zh-CN" altLang="en-US" sz="1600" dirty="0"/>
              <a:t>中主要的变化是实现了模块化</a:t>
            </a:r>
            <a:r>
              <a:rPr lang="zh-CN" altLang="en-US" sz="1600" dirty="0" smtClean="0"/>
              <a:t>系统，</a:t>
            </a:r>
            <a:r>
              <a:rPr lang="en-US" altLang="zh-CN" sz="1600" dirty="0" smtClean="0"/>
              <a:t>java10</a:t>
            </a:r>
            <a:r>
              <a:rPr lang="zh-CN" altLang="en-US" sz="1600" dirty="0" smtClean="0"/>
              <a:t>进一步整理优化</a:t>
            </a:r>
            <a:r>
              <a:rPr lang="en-US" altLang="zh-CN" sz="1600" dirty="0" err="1" smtClean="0"/>
              <a:t>jmod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        jdk9</a:t>
            </a:r>
            <a:r>
              <a:rPr lang="zh-CN" altLang="en-US" sz="1600" dirty="0" smtClean="0"/>
              <a:t>在</a:t>
            </a:r>
            <a:r>
              <a:rPr lang="zh-CN" altLang="en-US" sz="1600" dirty="0"/>
              <a:t>引入了模块系统之后，</a:t>
            </a:r>
            <a:r>
              <a:rPr lang="en-US" altLang="zh-CN" sz="1600" dirty="0"/>
              <a:t>JDK </a:t>
            </a:r>
            <a:r>
              <a:rPr lang="zh-CN" altLang="en-US" sz="1600" dirty="0"/>
              <a:t>被重新组织成 </a:t>
            </a:r>
            <a:r>
              <a:rPr lang="en-US" altLang="zh-CN" sz="1600" dirty="0" smtClean="0"/>
              <a:t>98 </a:t>
            </a:r>
            <a:r>
              <a:rPr lang="zh-CN" altLang="en-US" sz="1600" dirty="0"/>
              <a:t>个模块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Jdk10</a:t>
            </a:r>
            <a:r>
              <a:rPr lang="zh-CN" altLang="en-US" sz="1600" dirty="0" smtClean="0"/>
              <a:t>至</a:t>
            </a:r>
            <a:r>
              <a:rPr lang="en-US" altLang="zh-CN" sz="1600" dirty="0" smtClean="0"/>
              <a:t>jdk13jmod</a:t>
            </a:r>
            <a:r>
              <a:rPr lang="zh-CN" altLang="en-US" sz="1600" dirty="0" smtClean="0"/>
              <a:t>已减少到</a:t>
            </a:r>
            <a:r>
              <a:rPr lang="en-US" altLang="zh-CN" sz="1600" dirty="0" smtClean="0"/>
              <a:t>71</a:t>
            </a:r>
            <a:r>
              <a:rPr lang="zh-CN" altLang="en-US" sz="1600" dirty="0" smtClean="0"/>
              <a:t>个，进一步减小</a:t>
            </a:r>
            <a:r>
              <a:rPr lang="en-US" altLang="zh-CN" sz="1600" dirty="0" err="1" smtClean="0"/>
              <a:t>jdk</a:t>
            </a:r>
            <a:r>
              <a:rPr lang="zh-CN" altLang="en-US" sz="1600" dirty="0" smtClean="0"/>
              <a:t>大小，更容易管理模块依赖。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2730" y="183515"/>
            <a:ext cx="195135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2</a:t>
            </a:r>
            <a:r>
              <a:rPr lang="en-US" b="1" dirty="0" smtClean="0"/>
              <a:t>.</a:t>
            </a:r>
            <a:r>
              <a:rPr b="1" dirty="0" smtClean="0"/>
              <a:t>增加String实用的API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3891" y="1348332"/>
            <a:ext cx="7950081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600" dirty="0" smtClean="0"/>
              <a:t>JDK11</a:t>
            </a:r>
            <a:r>
              <a:rPr lang="zh-CN" sz="1600" dirty="0" smtClean="0"/>
              <a:t>为</a:t>
            </a:r>
            <a:r>
              <a:rPr lang="en-US" altLang="zh-CN" sz="1600" dirty="0" smtClean="0"/>
              <a:t>String</a:t>
            </a:r>
            <a:r>
              <a:rPr lang="zh-CN" altLang="en-US" sz="1600" dirty="0" smtClean="0"/>
              <a:t>类增加了一些实用的</a:t>
            </a:r>
            <a:r>
              <a:rPr lang="en-US" altLang="zh-CN" sz="1600" dirty="0" smtClean="0"/>
              <a:t>api</a:t>
            </a:r>
            <a:r>
              <a:rPr lang="zh-CN" altLang="en-US" sz="1600" dirty="0" smtClean="0"/>
              <a:t>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2167255"/>
            <a:ext cx="4581525" cy="181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4694" y="1483442"/>
            <a:ext cx="5363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sz="1600" dirty="0" smtClean="0"/>
              <a:t>        </a:t>
            </a:r>
            <a:r>
              <a:rPr sz="1600" dirty="0" smtClean="0"/>
              <a:t>jdk.snmp模块提供了JVM SNMP监视和管理的实现。</a:t>
            </a:r>
          </a:p>
          <a:p>
            <a:pPr algn="l" latinLnBrk="1"/>
            <a:r>
              <a:rPr sz="1600" dirty="0" smtClean="0"/>
              <a:t>JVM的SNMP监视支持已在JDK 10（JDK-8194164）中弃用，</a:t>
            </a:r>
          </a:p>
          <a:p>
            <a:pPr algn="l" latinLnBrk="1"/>
            <a:r>
              <a:rPr sz="1600" dirty="0" smtClean="0"/>
              <a:t>并在JDK 11（JDK-8199295）中已删除。</a:t>
            </a:r>
          </a:p>
        </p:txBody>
      </p:sp>
      <p:sp>
        <p:nvSpPr>
          <p:cNvPr id="18" name="文本框 40"/>
          <p:cNvSpPr txBox="1"/>
          <p:nvPr/>
        </p:nvSpPr>
        <p:spPr>
          <a:xfrm>
            <a:off x="252569" y="183319"/>
            <a:ext cx="1780512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移除</a:t>
            </a:r>
            <a:r>
              <a:rPr b="1" dirty="0" smtClean="0"/>
              <a:t>jdk.snmp模块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3892" y="148307"/>
            <a:ext cx="235584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4. </a:t>
            </a:r>
            <a:r>
              <a:rPr b="1" dirty="0" smtClean="0"/>
              <a:t>HttpClient加强方法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3898" y="860426"/>
            <a:ext cx="7836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1600" dirty="0" smtClean="0"/>
              <a:t>        JDK9</a:t>
            </a:r>
            <a:r>
              <a:rPr lang="zh-CN" altLang="en-US" sz="1600" dirty="0" smtClean="0"/>
              <a:t>增加了</a:t>
            </a:r>
            <a:r>
              <a:rPr lang="en-US" altLang="zh-CN" sz="1600" dirty="0" smtClean="0"/>
              <a:t> HTTP Client API，</a:t>
            </a:r>
            <a:r>
              <a:rPr lang="zh-CN" altLang="en-US" sz="1600" dirty="0" smtClean="0"/>
              <a:t>但不承诺没有漏洞，也就是说还是个实验版，</a:t>
            </a:r>
            <a:endParaRPr lang="en-US" altLang="zh-CN" sz="1600" dirty="0" smtClean="0"/>
          </a:p>
          <a:p>
            <a:pPr algn="l" latinLnBrk="1"/>
            <a:r>
              <a:rPr lang="en-US" altLang="zh-CN" sz="1600" dirty="0" smtClean="0"/>
              <a:t>JDK11</a:t>
            </a:r>
            <a:r>
              <a:rPr lang="zh-CN" altLang="en-US" sz="1600" dirty="0" smtClean="0"/>
              <a:t>继续完善，可以正式使用，</a:t>
            </a:r>
            <a:r>
              <a:rPr lang="en-US" altLang="zh-CN" sz="1600" dirty="0" err="1" smtClean="0"/>
              <a:t>我们以后还有必要用</a:t>
            </a:r>
            <a:r>
              <a:rPr lang="en-US" altLang="zh-CN" sz="1600" dirty="0" smtClean="0"/>
              <a:t> HttpClient 或 OKHttp工具包吗？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15" y="1592580"/>
            <a:ext cx="5378450" cy="3115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5098" y="180112"/>
            <a:ext cx="2480553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/>
              <a:t>5. </a:t>
            </a:r>
            <a:r>
              <a:rPr b="1" dirty="0" smtClean="0"/>
              <a:t>删除JavaEE and CORBA 模块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8831" y="1101694"/>
            <a:ext cx="6463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600" dirty="0" smtClean="0"/>
              <a:t>        </a:t>
            </a:r>
            <a:r>
              <a:rPr sz="1600" dirty="0" smtClean="0"/>
              <a:t>在java11中移除了不太使用的JavaEE模块和CORBA技术，在java11中将java9标记废弃的Java EE及CORBA模块移除掉</a:t>
            </a:r>
            <a:r>
              <a:rPr lang="zh-CN" sz="1600" dirty="0" smtClean="0"/>
              <a:t>。</a:t>
            </a:r>
          </a:p>
          <a:p>
            <a:pPr latinLnBrk="1"/>
            <a:r>
              <a:rPr lang="en-US" altLang="zh-CN" sz="1600" dirty="0" smtClean="0"/>
              <a:t>        </a:t>
            </a:r>
            <a:r>
              <a:rPr lang="zh-CN" sz="1600" dirty="0" smtClean="0"/>
              <a:t>由于Spring主流化，Java EE逐渐失去市场，从JDK剥离JavaEE虽然不舍但却是一种正确的选择。</a:t>
            </a:r>
          </a:p>
          <a:p>
            <a:pPr latinLnBrk="1"/>
            <a:endParaRPr lang="zh-CN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5575" y="219197"/>
            <a:ext cx="27901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/>
              <a:t>6. </a:t>
            </a:r>
            <a:r>
              <a:rPr b="1" dirty="0" smtClean="0"/>
              <a:t>废弃 Nashorn JavaScript Engine</a:t>
            </a:r>
          </a:p>
        </p:txBody>
      </p:sp>
      <p:sp>
        <p:nvSpPr>
          <p:cNvPr id="2" name="矩形 1"/>
          <p:cNvSpPr/>
          <p:nvPr/>
        </p:nvSpPr>
        <p:spPr>
          <a:xfrm>
            <a:off x="1046083" y="1303152"/>
            <a:ext cx="48547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   </a:t>
            </a:r>
            <a:r>
              <a:rPr lang="en-US" sz="1600" dirty="0" err="1" smtClean="0"/>
              <a:t>Nashorn</a:t>
            </a:r>
            <a:r>
              <a:rPr lang="en-US" sz="1600" dirty="0" smtClean="0"/>
              <a:t> </a:t>
            </a:r>
            <a:r>
              <a:rPr lang="en-US" sz="1600" dirty="0" err="1" smtClean="0"/>
              <a:t>javascript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JDK8</a:t>
            </a:r>
            <a:r>
              <a:rPr lang="zh-CN" altLang="en-US" sz="1600" dirty="0" smtClean="0"/>
              <a:t>开始引入， </a:t>
            </a:r>
            <a:r>
              <a:rPr lang="en-US" altLang="zh-CN" sz="1600" dirty="0" err="1" smtClean="0"/>
              <a:t>jjs</a:t>
            </a:r>
            <a:r>
              <a:rPr lang="zh-CN" altLang="en-US" sz="1600" dirty="0" smtClean="0"/>
              <a:t>是个基于</a:t>
            </a:r>
            <a:r>
              <a:rPr lang="en-US" altLang="zh-CN" sz="1600" dirty="0" err="1" smtClean="0"/>
              <a:t>Nashorn</a:t>
            </a:r>
            <a:r>
              <a:rPr lang="zh-CN" altLang="en-US" sz="1600" dirty="0" smtClean="0"/>
              <a:t>引擎的命令行工具。它接受一些</a:t>
            </a:r>
            <a:r>
              <a:rPr lang="en-US" altLang="zh-CN" sz="1600" dirty="0" smtClean="0"/>
              <a:t>JavaScript</a:t>
            </a:r>
            <a:r>
              <a:rPr lang="zh-CN" altLang="en-US" sz="1600" dirty="0" smtClean="0"/>
              <a:t>源代码为参数，并且执行这些源代码。</a:t>
            </a:r>
            <a:r>
              <a:rPr lang="en-US" sz="1600" dirty="0" smtClean="0"/>
              <a:t> </a:t>
            </a:r>
            <a:r>
              <a:rPr lang="en-US" sz="1600" dirty="0" err="1" smtClean="0"/>
              <a:t>Nashorn</a:t>
            </a:r>
            <a:r>
              <a:rPr lang="zh-CN" altLang="en-US" sz="1600" dirty="0" smtClean="0"/>
              <a:t>取代</a:t>
            </a:r>
            <a:r>
              <a:rPr lang="en-US" sz="1600" dirty="0" smtClean="0"/>
              <a:t>Rhino(JDK 1.6, JDK1.7)</a:t>
            </a:r>
            <a:r>
              <a:rPr lang="zh-CN" altLang="en-US" sz="1600" dirty="0" smtClean="0"/>
              <a:t>成为</a:t>
            </a:r>
            <a:r>
              <a:rPr lang="en-US" sz="1600" dirty="0" smtClean="0"/>
              <a:t>Java</a:t>
            </a:r>
            <a:r>
              <a:rPr lang="zh-CN" altLang="en-US" sz="1600" dirty="0" smtClean="0"/>
              <a:t>的嵌入式</a:t>
            </a:r>
            <a:r>
              <a:rPr lang="en-US" sz="1600" dirty="0" smtClean="0"/>
              <a:t>JavaScript</a:t>
            </a:r>
            <a:r>
              <a:rPr lang="zh-CN" altLang="en-US" sz="1600" dirty="0" smtClean="0"/>
              <a:t>引擎。在</a:t>
            </a:r>
            <a:r>
              <a:rPr lang="en-US" altLang="zh-CN" sz="1600" dirty="0" smtClean="0"/>
              <a:t>JDK11</a:t>
            </a:r>
            <a:r>
              <a:rPr sz="1600" dirty="0" smtClean="0"/>
              <a:t>废除Nashorn javascript引擎，在后续版本准备移除掉，有需要的可以考虑使用GraalVM。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0646" y="121744"/>
            <a:ext cx="3324307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/>
              <a:t>7. </a:t>
            </a:r>
            <a:r>
              <a:rPr b="1" dirty="0" smtClean="0"/>
              <a:t>废弃 Pack200 Tools and API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16925" y="1364342"/>
            <a:ext cx="646370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    </a:t>
            </a:r>
            <a:r>
              <a:rPr sz="1600" dirty="0" smtClean="0"/>
              <a:t>这个工具能对普通的jar文件进行高效压缩，据说如果jar包都是class类可以压缩到1/9的大小</a:t>
            </a:r>
            <a:r>
              <a:rPr lang="zh-CN" altLang="en-US" sz="1600" dirty="0" smtClean="0"/>
              <a:t>。</a:t>
            </a:r>
            <a:endParaRPr sz="1600" dirty="0" smtClean="0"/>
          </a:p>
          <a:p>
            <a:r>
              <a:rPr sz="1600" dirty="0" smtClean="0"/>
              <a:t>        因为Pack200主要是用来压缩jar包的工具，由于网络下载速度的提升以及java9引入模块化系统之后不再依赖Pack200，因此这个版本将其移除掉。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solidFill>
            <a:srgbClr val="00A7B7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solidFill>
            <a:srgbClr val="6C407D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solidFill>
            <a:srgbClr val="FFA538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23520" y="299085"/>
            <a:ext cx="25577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b="1" dirty="0" smtClean="0"/>
              <a:t>8. </a:t>
            </a:r>
            <a:r>
              <a:rPr b="1" dirty="0" smtClean="0"/>
              <a:t>新的Epsilon垃圾收集器</a:t>
            </a:r>
          </a:p>
        </p:txBody>
      </p:sp>
      <p:sp>
        <p:nvSpPr>
          <p:cNvPr id="27" name="矩形 26"/>
          <p:cNvSpPr/>
          <p:nvPr/>
        </p:nvSpPr>
        <p:spPr>
          <a:xfrm>
            <a:off x="1430920" y="1570460"/>
            <a:ext cx="5834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       </a:t>
            </a:r>
            <a:r>
              <a:rPr sz="1600" dirty="0" smtClean="0"/>
              <a:t>JDK上对这个特性的描述是: 开发一个处理内存分配但不实现任何实际内存回收机制的GC, 一旦可用堆内存用完, JVM就会退出</a:t>
            </a:r>
            <a:r>
              <a:rPr lang="zh-CN" altLang="en-US" sz="1600" dirty="0" smtClean="0"/>
              <a:t>。</a:t>
            </a:r>
            <a:endParaRPr sz="1600" dirty="0" smtClean="0"/>
          </a:p>
          <a:p>
            <a:r>
              <a:rPr sz="1600" dirty="0" smtClean="0"/>
              <a:t>     用法 : -XX:+UnlockExperimentalVMOptions -XX:+UseEpsilonGC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 advTm="0">
        <p14:glitter pattern="hexago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2" grpId="0" animBg="1"/>
      <p:bldP spid="33" grpId="0" animBg="1"/>
      <p:bldP spid="4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655</Words>
  <Application>WPS 演示</Application>
  <PresentationFormat>全屏显示(16:9)</PresentationFormat>
  <Paragraphs>69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彩色微立体</dc:title>
  <dc:creator>第一PPT</dc:creator>
  <cp:keywords>www.1ppt.com</cp:keywords>
  <cp:lastModifiedBy>Administrator</cp:lastModifiedBy>
  <cp:revision>352</cp:revision>
  <dcterms:created xsi:type="dcterms:W3CDTF">2016-07-16T02:16:00Z</dcterms:created>
  <dcterms:modified xsi:type="dcterms:W3CDTF">2019-12-24T07:59:23Z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