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9AD6-8F6E-4837-82F9-5CF69AA8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0B1BC-C43E-4C43-B058-063B711E9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9975-98AD-4DF0-8D82-A57716A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B506-4349-4670-98A4-053776ED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DCA0-1848-4A25-A80E-7E59D398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6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F5C-D78E-4ACB-A6E6-015BD01F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4BB1-E0BC-4FAA-AB54-D4901E8A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F8F3-CC44-4D76-BFDD-93EE889E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D74-7424-4665-88BC-5ECEAB70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4416-91B6-440F-8421-5D72E82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2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CF87-7EE9-4C77-8102-EFD8586E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4D346-7377-4396-A242-CB0B5FBF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321D-D870-4C8A-9B79-2C7416C6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055A-BE90-47F7-AD29-7934368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F1DE-A37E-47C8-A10B-CC730C9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F492-BFC8-4E73-835E-5573E223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8ABD-CB9C-4A49-AD7F-A7BC9803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71E3-ABF0-4A39-B7BB-56166410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39A-F7A1-4D7B-9A53-CEEEF342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AF3B-0D46-42CB-9981-005EE32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2AA5-AFC0-4B80-B783-ABBAE85B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8D3F-3311-4B84-8E1A-B98A1262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65C-24BB-444A-BF09-45AE719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44D1-2B76-41ED-AB0A-31CFC1D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F531-11C1-41CC-8277-C30BCE55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EFA5-30A8-4B60-AE73-E5BDC056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666E-8FEC-4F8F-8DF9-4CFDDAF1E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27EB-A2B4-4684-8FEE-3FE337CC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F119B-DF5B-4B1C-B175-94259191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CA7F-0B93-4CA6-AEA4-855E076B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72E8-CDDF-427C-8CCD-03B485B0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3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7B9C-3792-4E85-B76E-19684AB8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83B1-7ACB-4554-8446-759EF802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5992-BBEB-4387-A7A8-5F469A50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33F81-ACF6-4FA5-9511-7C8B9847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4BC1C-1A2F-471F-BAA0-01343CDE1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90550-28C8-44B6-96FE-7D16F4A5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1DFC4-8316-48D3-83F4-EDB1F36F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66818-08CC-4D52-94AA-9425CE4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97E-8095-4560-ACB8-58BF90F3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BA2F6-376E-4690-8CFF-79570B9A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124B0-32D0-49E7-8B58-255BA3A8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7F1A5-9BBA-402B-AB2C-151293F5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B8331-EE47-45D1-A8B8-ED9D7B7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A3529-F8CC-4FFF-92F7-4A5F8AF7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5C3-167E-4EF7-8282-0BF6EDE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7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B55-E3DF-436F-8A14-44E560D5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A25E-F9BD-4A7D-A134-5649977E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860A-0138-4EE6-B9ED-69EAAEA7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879C-27C9-4949-BC91-6873E519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9037-FB32-446A-9377-8C8F5808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1D51-B27A-4B89-958B-32FC0BB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5DC-44DD-444E-92EE-83C0AD0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A865-F0EB-4C79-89C0-2F9DBF372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9297-E2D1-4DD6-9B12-037CDD71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BB68-916F-445A-9D21-A23A69F8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082E-7E69-4404-9B3D-C5DA7738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CA38-3A86-41DD-8B58-DFB1C78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D5A7A-37CB-4C3F-A64C-1EF39E14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9218-BCA4-43B4-933F-2AEAC4BD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6F55-5DB8-412A-A85B-671DE664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7A079-B31B-4090-91C5-D173FD87E49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9444-D667-4731-8A71-BC2292761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EE8C-BECA-4469-A485-35B266220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4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BEA3-4F2A-4648-BBDE-A0DEFEFA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3B568-5B4C-45C3-863E-B9A14DD7B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4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7965C-CC44-4556-BD45-13CAC76D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09" y="0"/>
            <a:ext cx="4271086" cy="331400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2AA75C7-E1AA-475C-951E-8198CB88DA8E}"/>
              </a:ext>
            </a:extLst>
          </p:cNvPr>
          <p:cNvSpPr/>
          <p:nvPr/>
        </p:nvSpPr>
        <p:spPr>
          <a:xfrm>
            <a:off x="127432" y="4915233"/>
            <a:ext cx="4411012" cy="780176"/>
          </a:xfrm>
          <a:prstGeom prst="borderCallout1">
            <a:avLst>
              <a:gd name="adj1" fmla="val -3831"/>
              <a:gd name="adj2" fmla="val 45805"/>
              <a:gd name="adj3" fmla="val -452962"/>
              <a:gd name="adj4" fmla="val 8926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the user or group of users who are authorized to run the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496970E-7627-42FA-A16D-6249343B8B36}"/>
              </a:ext>
            </a:extLst>
          </p:cNvPr>
          <p:cNvSpPr/>
          <p:nvPr/>
        </p:nvSpPr>
        <p:spPr>
          <a:xfrm>
            <a:off x="5722888" y="4915233"/>
            <a:ext cx="4050285" cy="780176"/>
          </a:xfrm>
          <a:prstGeom prst="borderCallout1">
            <a:avLst>
              <a:gd name="adj1" fmla="val -3831"/>
              <a:gd name="adj2" fmla="val 45805"/>
              <a:gd name="adj3" fmla="val -502424"/>
              <a:gd name="adj4" fmla="val -343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 requires a human operator to approve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5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963A9-A47F-4E9F-A844-4D8FE136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5" y="213308"/>
            <a:ext cx="9048750" cy="539115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EF13B64-3364-42D5-953A-8180ED8BD1E2}"/>
              </a:ext>
            </a:extLst>
          </p:cNvPr>
          <p:cNvSpPr/>
          <p:nvPr/>
        </p:nvSpPr>
        <p:spPr>
          <a:xfrm>
            <a:off x="5789999" y="5922523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252962"/>
              <a:gd name="adj4" fmla="val -4101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 resource groups for </a:t>
            </a:r>
            <a:r>
              <a:rPr lang="en-GB" b="1" dirty="0" err="1">
                <a:solidFill>
                  <a:schemeClr val="tx1"/>
                </a:solidFill>
              </a:rPr>
              <a:t>BackEnd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deployments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DCD03673-FB93-42DF-A1E7-A3771774EF0E}"/>
              </a:ext>
            </a:extLst>
          </p:cNvPr>
          <p:cNvSpPr/>
          <p:nvPr/>
        </p:nvSpPr>
        <p:spPr>
          <a:xfrm>
            <a:off x="1142499" y="5938638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51887"/>
              <a:gd name="adj4" fmla="val 329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 resource groups for </a:t>
            </a:r>
            <a:r>
              <a:rPr lang="en-GB" b="1" dirty="0" err="1">
                <a:solidFill>
                  <a:schemeClr val="tx1"/>
                </a:solidFill>
              </a:rPr>
              <a:t>FrontEnd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10586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37C90C-62DE-45EC-B8DA-D52EC7F1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676"/>
            <a:ext cx="12192000" cy="5080648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F007934E-E9F3-421B-88EF-052BCF51093D}"/>
              </a:ext>
            </a:extLst>
          </p:cNvPr>
          <p:cNvSpPr/>
          <p:nvPr/>
        </p:nvSpPr>
        <p:spPr>
          <a:xfrm>
            <a:off x="5789999" y="5922523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58338"/>
              <a:gd name="adj4" fmla="val -6878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App service plan</a:t>
            </a:r>
            <a:r>
              <a:rPr lang="en-GB" dirty="0">
                <a:solidFill>
                  <a:schemeClr val="tx1"/>
                </a:solidFill>
              </a:rPr>
              <a:t> and the an </a:t>
            </a:r>
            <a:r>
              <a:rPr lang="en-GB" b="1" dirty="0">
                <a:solidFill>
                  <a:schemeClr val="tx1"/>
                </a:solidFill>
              </a:rPr>
              <a:t>App service</a:t>
            </a:r>
            <a:r>
              <a:rPr lang="en-GB" dirty="0">
                <a:solidFill>
                  <a:schemeClr val="tx1"/>
                </a:solidFill>
              </a:rPr>
              <a:t> which uses the plan</a:t>
            </a:r>
          </a:p>
        </p:txBody>
      </p:sp>
    </p:spTree>
    <p:extLst>
      <p:ext uri="{BB962C8B-B14F-4D97-AF65-F5344CB8AC3E}">
        <p14:creationId xmlns:p14="http://schemas.microsoft.com/office/powerpoint/2010/main" val="229461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5E3A4-4DA9-42A9-B14B-9D3F7A25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3" y="1122557"/>
            <a:ext cx="11160154" cy="4195443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32D45009-AA09-4655-9F0B-E4B47FAD1AD4}"/>
              </a:ext>
            </a:extLst>
          </p:cNvPr>
          <p:cNvSpPr/>
          <p:nvPr/>
        </p:nvSpPr>
        <p:spPr>
          <a:xfrm>
            <a:off x="5789999" y="5922523"/>
            <a:ext cx="4411012" cy="780176"/>
          </a:xfrm>
          <a:prstGeom prst="borderCallout1">
            <a:avLst>
              <a:gd name="adj1" fmla="val 47782"/>
              <a:gd name="adj2" fmla="val -29"/>
              <a:gd name="adj3" fmla="val -99199"/>
              <a:gd name="adj4" fmla="val -7467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Storage account with </a:t>
            </a:r>
            <a:r>
              <a:rPr lang="en-GB" b="1" dirty="0">
                <a:solidFill>
                  <a:schemeClr val="tx1"/>
                </a:solidFill>
              </a:rPr>
              <a:t>Static site hosting</a:t>
            </a:r>
            <a:r>
              <a:rPr lang="en-GB" dirty="0">
                <a:solidFill>
                  <a:schemeClr val="tx1"/>
                </a:solidFill>
              </a:rPr>
              <a:t> enabled</a:t>
            </a:r>
          </a:p>
        </p:txBody>
      </p:sp>
    </p:spTree>
    <p:extLst>
      <p:ext uri="{BB962C8B-B14F-4D97-AF65-F5344CB8AC3E}">
        <p14:creationId xmlns:p14="http://schemas.microsoft.com/office/powerpoint/2010/main" val="261415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BB596-1CED-4B75-99A3-BA99E628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1" y="866358"/>
            <a:ext cx="4953429" cy="358171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3160CDF9-38AE-4EBC-B545-51B1771FB842}"/>
              </a:ext>
            </a:extLst>
          </p:cNvPr>
          <p:cNvSpPr/>
          <p:nvPr/>
        </p:nvSpPr>
        <p:spPr>
          <a:xfrm>
            <a:off x="7174182" y="476270"/>
            <a:ext cx="4411012" cy="780176"/>
          </a:xfrm>
          <a:prstGeom prst="borderCallout1">
            <a:avLst>
              <a:gd name="adj1" fmla="val 47782"/>
              <a:gd name="adj2" fmla="val -29"/>
              <a:gd name="adj3" fmla="val 287899"/>
              <a:gd name="adj4" fmla="val -12336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exporting the </a:t>
            </a:r>
            <a:r>
              <a:rPr lang="en-GB" b="1" dirty="0">
                <a:solidFill>
                  <a:schemeClr val="tx1"/>
                </a:solidFill>
              </a:rPr>
              <a:t>service principal id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principal key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tenant id</a:t>
            </a:r>
            <a:r>
              <a:rPr lang="en-GB" dirty="0">
                <a:solidFill>
                  <a:schemeClr val="tx1"/>
                </a:solidFill>
              </a:rPr>
              <a:t> as environment variables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C37EF6F3-0730-49A6-AEF7-76965E873757}"/>
              </a:ext>
            </a:extLst>
          </p:cNvPr>
          <p:cNvSpPr/>
          <p:nvPr/>
        </p:nvSpPr>
        <p:spPr>
          <a:xfrm>
            <a:off x="7174182" y="1375689"/>
            <a:ext cx="4411012" cy="1090673"/>
          </a:xfrm>
          <a:prstGeom prst="borderCallout1">
            <a:avLst>
              <a:gd name="adj1" fmla="val 47782"/>
              <a:gd name="adj2" fmla="val -29"/>
              <a:gd name="adj3" fmla="val 166904"/>
              <a:gd name="adj4" fmla="val -1315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doing an </a:t>
            </a:r>
            <a:r>
              <a:rPr lang="en-GB" b="1" dirty="0">
                <a:solidFill>
                  <a:schemeClr val="tx1"/>
                </a:solidFill>
              </a:rPr>
              <a:t>AZ LOGIN</a:t>
            </a:r>
            <a:r>
              <a:rPr lang="en-GB" dirty="0">
                <a:solidFill>
                  <a:schemeClr val="tx1"/>
                </a:solidFill>
              </a:rPr>
              <a:t> with the environment variables from the previous step. This allows using </a:t>
            </a:r>
            <a:r>
              <a:rPr lang="en-GB" b="1" dirty="0">
                <a:solidFill>
                  <a:schemeClr val="tx1"/>
                </a:solidFill>
              </a:rPr>
              <a:t>CLI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PowerShell</a:t>
            </a:r>
            <a:r>
              <a:rPr lang="en-GB" dirty="0">
                <a:solidFill>
                  <a:schemeClr val="tx1"/>
                </a:solidFill>
              </a:rPr>
              <a:t> from the same script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F6FDAF5-E576-499B-9556-1264EDAB73DD}"/>
              </a:ext>
            </a:extLst>
          </p:cNvPr>
          <p:cNvSpPr/>
          <p:nvPr/>
        </p:nvSpPr>
        <p:spPr>
          <a:xfrm>
            <a:off x="7174182" y="2657213"/>
            <a:ext cx="4411012" cy="1090673"/>
          </a:xfrm>
          <a:prstGeom prst="borderCallout1">
            <a:avLst>
              <a:gd name="adj1" fmla="val 47782"/>
              <a:gd name="adj2" fmla="val -29"/>
              <a:gd name="adj3" fmla="val 81528"/>
              <a:gd name="adj4" fmla="val -13458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executing the PowerShell script </a:t>
            </a:r>
            <a:r>
              <a:rPr lang="en-GB" b="1" dirty="0" err="1">
                <a:solidFill>
                  <a:schemeClr val="tx1"/>
                </a:solidFill>
              </a:rPr>
              <a:t>BackEnd</a:t>
            </a:r>
            <a:r>
              <a:rPr lang="en-GB" b="1" dirty="0">
                <a:solidFill>
                  <a:schemeClr val="tx1"/>
                </a:solidFill>
              </a:rPr>
              <a:t>/infrastructure/createwebapp.ps1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E5B06FD-275A-4CD5-ACC3-08B80943BE62}"/>
              </a:ext>
            </a:extLst>
          </p:cNvPr>
          <p:cNvSpPr/>
          <p:nvPr/>
        </p:nvSpPr>
        <p:spPr>
          <a:xfrm>
            <a:off x="7174182" y="3938737"/>
            <a:ext cx="4411012" cy="1090673"/>
          </a:xfrm>
          <a:prstGeom prst="borderCallout1">
            <a:avLst>
              <a:gd name="adj1" fmla="val 47782"/>
              <a:gd name="adj2" fmla="val -29"/>
              <a:gd name="adj3" fmla="val 6151"/>
              <a:gd name="adj4" fmla="val -13344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executing the PowerShell script </a:t>
            </a:r>
            <a:r>
              <a:rPr lang="en-GB" b="1" dirty="0" err="1">
                <a:solidFill>
                  <a:schemeClr val="tx1"/>
                </a:solidFill>
              </a:rPr>
              <a:t>BackEnd</a:t>
            </a:r>
            <a:r>
              <a:rPr lang="en-GB" b="1" dirty="0">
                <a:solidFill>
                  <a:schemeClr val="tx1"/>
                </a:solidFill>
              </a:rPr>
              <a:t>/infrastructure/deploy.ps1</a:t>
            </a:r>
          </a:p>
        </p:txBody>
      </p:sp>
    </p:spTree>
    <p:extLst>
      <p:ext uri="{BB962C8B-B14F-4D97-AF65-F5344CB8AC3E}">
        <p14:creationId xmlns:p14="http://schemas.microsoft.com/office/powerpoint/2010/main" val="401531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9E4FE-565B-46E4-9DA8-7390F50946FC}"/>
              </a:ext>
            </a:extLst>
          </p:cNvPr>
          <p:cNvSpPr/>
          <p:nvPr/>
        </p:nvSpPr>
        <p:spPr>
          <a:xfrm>
            <a:off x="370999" y="335559"/>
            <a:ext cx="2827090" cy="6006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C6F75-0191-4E96-AE07-2DF8904CF334}"/>
              </a:ext>
            </a:extLst>
          </p:cNvPr>
          <p:cNvSpPr/>
          <p:nvPr/>
        </p:nvSpPr>
        <p:spPr>
          <a:xfrm>
            <a:off x="10830173" y="335560"/>
            <a:ext cx="767778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8FB1C-96FA-4619-8B21-326841B5ECF7}"/>
              </a:ext>
            </a:extLst>
          </p:cNvPr>
          <p:cNvSpPr/>
          <p:nvPr/>
        </p:nvSpPr>
        <p:spPr>
          <a:xfrm>
            <a:off x="9191096" y="335558"/>
            <a:ext cx="767779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27463-916A-4865-8360-1A3B8B0C37B6}"/>
              </a:ext>
            </a:extLst>
          </p:cNvPr>
          <p:cNvSpPr/>
          <p:nvPr/>
        </p:nvSpPr>
        <p:spPr>
          <a:xfrm>
            <a:off x="7524470" y="335557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2A5779-D496-4E1C-BCC7-2EC302A24C80}"/>
              </a:ext>
            </a:extLst>
          </p:cNvPr>
          <p:cNvSpPr/>
          <p:nvPr/>
        </p:nvSpPr>
        <p:spPr>
          <a:xfrm>
            <a:off x="8437650" y="2556586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A47412-5B59-4C81-83CE-5C4196F34C6B}"/>
              </a:ext>
            </a:extLst>
          </p:cNvPr>
          <p:cNvSpPr/>
          <p:nvPr/>
        </p:nvSpPr>
        <p:spPr>
          <a:xfrm>
            <a:off x="10187914" y="2584579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E23004-6F4B-4FCE-8ADA-E4A0094821FE}"/>
              </a:ext>
            </a:extLst>
          </p:cNvPr>
          <p:cNvSpPr/>
          <p:nvPr/>
        </p:nvSpPr>
        <p:spPr>
          <a:xfrm>
            <a:off x="6760199" y="2556585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AACF3-6237-465E-8D89-72FBA7CA39BA}"/>
              </a:ext>
            </a:extLst>
          </p:cNvPr>
          <p:cNvSpPr txBox="1"/>
          <p:nvPr/>
        </p:nvSpPr>
        <p:spPr>
          <a:xfrm>
            <a:off x="7548598" y="718457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2A39B-7928-4E0D-9FE1-CF98A1FB4C70}"/>
              </a:ext>
            </a:extLst>
          </p:cNvPr>
          <p:cNvSpPr txBox="1"/>
          <p:nvPr/>
        </p:nvSpPr>
        <p:spPr>
          <a:xfrm>
            <a:off x="9298397" y="746449"/>
            <a:ext cx="5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C428F-3593-4078-BD8D-6005680F6C78}"/>
              </a:ext>
            </a:extLst>
          </p:cNvPr>
          <p:cNvSpPr txBox="1"/>
          <p:nvPr/>
        </p:nvSpPr>
        <p:spPr>
          <a:xfrm>
            <a:off x="10830173" y="718457"/>
            <a:ext cx="7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6B6F7B-6F80-45AC-AD29-10B401F5F937}"/>
              </a:ext>
            </a:extLst>
          </p:cNvPr>
          <p:cNvSpPr/>
          <p:nvPr/>
        </p:nvSpPr>
        <p:spPr>
          <a:xfrm>
            <a:off x="4014678" y="264021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50570B-5C70-414F-BB24-F5D17E2E0911}"/>
              </a:ext>
            </a:extLst>
          </p:cNvPr>
          <p:cNvSpPr/>
          <p:nvPr/>
        </p:nvSpPr>
        <p:spPr>
          <a:xfrm>
            <a:off x="4998617" y="2556584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613AB-FE32-45AC-A651-9C8A06C0636E}"/>
              </a:ext>
            </a:extLst>
          </p:cNvPr>
          <p:cNvSpPr txBox="1"/>
          <p:nvPr/>
        </p:nvSpPr>
        <p:spPr>
          <a:xfrm rot="16200000">
            <a:off x="3142948" y="308261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3233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B666DE-FAFF-41B3-BF2B-EF50F3DDE338}"/>
              </a:ext>
            </a:extLst>
          </p:cNvPr>
          <p:cNvSpPr/>
          <p:nvPr/>
        </p:nvSpPr>
        <p:spPr>
          <a:xfrm>
            <a:off x="671119" y="307742"/>
            <a:ext cx="10763075" cy="81931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9EABB-F219-4378-9CE1-B4B53683E9C5}"/>
              </a:ext>
            </a:extLst>
          </p:cNvPr>
          <p:cNvSpPr txBox="1"/>
          <p:nvPr/>
        </p:nvSpPr>
        <p:spPr>
          <a:xfrm>
            <a:off x="3189601" y="2289511"/>
            <a:ext cx="60065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 (</a:t>
            </a:r>
            <a:r>
              <a:rPr lang="en-GB" b="1" dirty="0"/>
              <a:t>build, unit tests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0CECE-5857-4A7A-806D-B6C67333A343}"/>
              </a:ext>
            </a:extLst>
          </p:cNvPr>
          <p:cNvSpPr txBox="1"/>
          <p:nvPr/>
        </p:nvSpPr>
        <p:spPr>
          <a:xfrm>
            <a:off x="1035698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 end code 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08D92-8EF8-4144-8FA8-99FDBCC23008}"/>
              </a:ext>
            </a:extLst>
          </p:cNvPr>
          <p:cNvSpPr txBox="1"/>
          <p:nvPr/>
        </p:nvSpPr>
        <p:spPr>
          <a:xfrm>
            <a:off x="7573347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Front end code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4AF1921-80B0-4A54-840C-E268C09BED05}"/>
              </a:ext>
            </a:extLst>
          </p:cNvPr>
          <p:cNvSpPr/>
          <p:nvPr/>
        </p:nvSpPr>
        <p:spPr>
          <a:xfrm>
            <a:off x="3189601" y="1268963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4E3919B-2A95-484A-B8A6-9B131AD96752}"/>
              </a:ext>
            </a:extLst>
          </p:cNvPr>
          <p:cNvSpPr/>
          <p:nvPr/>
        </p:nvSpPr>
        <p:spPr>
          <a:xfrm>
            <a:off x="8812095" y="1245446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48AC1C-DAC4-4AB3-A904-CE923FF717E0}"/>
              </a:ext>
            </a:extLst>
          </p:cNvPr>
          <p:cNvSpPr/>
          <p:nvPr/>
        </p:nvSpPr>
        <p:spPr>
          <a:xfrm>
            <a:off x="5903988" y="2848962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C987A-DE8C-417D-B4A2-ED49601AD08C}"/>
              </a:ext>
            </a:extLst>
          </p:cNvPr>
          <p:cNvSpPr txBox="1"/>
          <p:nvPr/>
        </p:nvSpPr>
        <p:spPr>
          <a:xfrm>
            <a:off x="3189601" y="363819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(DEV)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C8242-AD08-4053-AE9B-2FF295411A7B}"/>
              </a:ext>
            </a:extLst>
          </p:cNvPr>
          <p:cNvSpPr txBox="1"/>
          <p:nvPr/>
        </p:nvSpPr>
        <p:spPr>
          <a:xfrm>
            <a:off x="3189601" y="4968746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(UAT)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188F4-6A53-4EB1-88D4-58A9DCDE7CEE}"/>
              </a:ext>
            </a:extLst>
          </p:cNvPr>
          <p:cNvSpPr txBox="1"/>
          <p:nvPr/>
        </p:nvSpPr>
        <p:spPr>
          <a:xfrm>
            <a:off x="3189601" y="6308620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(PROD)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585BD0-4BF9-4B45-B6A4-7BFD9784CF31}"/>
              </a:ext>
            </a:extLst>
          </p:cNvPr>
          <p:cNvSpPr/>
          <p:nvPr/>
        </p:nvSpPr>
        <p:spPr>
          <a:xfrm>
            <a:off x="5903988" y="4134281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A3A0D28-12E2-44F9-AD0A-B8F0179F0290}"/>
              </a:ext>
            </a:extLst>
          </p:cNvPr>
          <p:cNvSpPr/>
          <p:nvPr/>
        </p:nvSpPr>
        <p:spPr>
          <a:xfrm>
            <a:off x="5903988" y="5438927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D751F-5B4A-4E79-9A09-974C58A32852}"/>
              </a:ext>
            </a:extLst>
          </p:cNvPr>
          <p:cNvSpPr txBox="1"/>
          <p:nvPr/>
        </p:nvSpPr>
        <p:spPr>
          <a:xfrm>
            <a:off x="5467739" y="419878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7312B9-A59F-48A9-8D49-CAF7ED49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2188077"/>
            <a:ext cx="535949" cy="470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EC43F7-F553-4B93-92D5-DA622B09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3554661"/>
            <a:ext cx="535949" cy="4707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A3B1E4-195B-4AC2-8587-E2B3D80E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4852206"/>
            <a:ext cx="535949" cy="4707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62D677-CFDB-4C8B-B1FF-527C990F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6166715"/>
            <a:ext cx="535949" cy="4707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A3EF805-C2A0-4765-95C2-121BB63A4C8A}"/>
              </a:ext>
            </a:extLst>
          </p:cNvPr>
          <p:cNvSpPr/>
          <p:nvPr/>
        </p:nvSpPr>
        <p:spPr>
          <a:xfrm>
            <a:off x="671120" y="1960254"/>
            <a:ext cx="8902368" cy="481376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AED31C-8BB6-4291-A514-2C0D2ED56E04}"/>
              </a:ext>
            </a:extLst>
          </p:cNvPr>
          <p:cNvSpPr txBox="1"/>
          <p:nvPr/>
        </p:nvSpPr>
        <p:spPr>
          <a:xfrm rot="16200000">
            <a:off x="-45101" y="4299067"/>
            <a:ext cx="4388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Devops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AA8B4-8E5D-4BA3-855F-1A703A81B3C3}"/>
              </a:ext>
            </a:extLst>
          </p:cNvPr>
          <p:cNvSpPr txBox="1"/>
          <p:nvPr/>
        </p:nvSpPr>
        <p:spPr>
          <a:xfrm rot="16200000">
            <a:off x="8877724" y="4313509"/>
            <a:ext cx="43884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7C157A-E160-4A57-AFBF-6EDD4D39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1403" y="4367138"/>
            <a:ext cx="298953" cy="29895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DC1D9CE-694F-4FAD-9C5F-B6886ABE1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0878" y="3954279"/>
            <a:ext cx="360004" cy="360004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80D4DE7-4691-4E3B-9641-A5A21651A681}"/>
              </a:ext>
            </a:extLst>
          </p:cNvPr>
          <p:cNvSpPr/>
          <p:nvPr/>
        </p:nvSpPr>
        <p:spPr>
          <a:xfrm>
            <a:off x="9993086" y="4236098"/>
            <a:ext cx="653143" cy="429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4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206517-9579-4028-B200-8EE668F6EF18}"/>
              </a:ext>
            </a:extLst>
          </p:cNvPr>
          <p:cNvSpPr/>
          <p:nvPr/>
        </p:nvSpPr>
        <p:spPr>
          <a:xfrm>
            <a:off x="675924" y="327152"/>
            <a:ext cx="3527656" cy="574910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BE8EF-A421-4EFE-8E5C-C103ED76DF98}"/>
              </a:ext>
            </a:extLst>
          </p:cNvPr>
          <p:cNvSpPr/>
          <p:nvPr/>
        </p:nvSpPr>
        <p:spPr>
          <a:xfrm>
            <a:off x="6830037" y="242027"/>
            <a:ext cx="2718032" cy="276962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5892E-8299-4D97-ADB7-887A8791E34C}"/>
              </a:ext>
            </a:extLst>
          </p:cNvPr>
          <p:cNvSpPr/>
          <p:nvPr/>
        </p:nvSpPr>
        <p:spPr>
          <a:xfrm>
            <a:off x="6806725" y="3689901"/>
            <a:ext cx="2718032" cy="236694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1AD774C8-27B6-4E68-B327-24ABA9829165}"/>
              </a:ext>
            </a:extLst>
          </p:cNvPr>
          <p:cNvSpPr/>
          <p:nvPr/>
        </p:nvSpPr>
        <p:spPr>
          <a:xfrm>
            <a:off x="4472727" y="838899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5BACB7A-F56B-450A-8C5C-386A5965790C}"/>
              </a:ext>
            </a:extLst>
          </p:cNvPr>
          <p:cNvSpPr/>
          <p:nvPr/>
        </p:nvSpPr>
        <p:spPr>
          <a:xfrm>
            <a:off x="4472727" y="4873375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187DAD6-F7A6-46E4-AE6D-1959D21E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12" y="389887"/>
            <a:ext cx="504258" cy="5042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76F22AF-2F39-41CD-BF7F-A78D800E7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3789" y="3779501"/>
            <a:ext cx="504000" cy="50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A7C0D-7556-4CCE-A31F-62B9C8A61BDC}"/>
              </a:ext>
            </a:extLst>
          </p:cNvPr>
          <p:cNvSpPr txBox="1"/>
          <p:nvPr/>
        </p:nvSpPr>
        <p:spPr>
          <a:xfrm>
            <a:off x="6983492" y="977126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Web App(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7906A77-5C07-4E0F-8B87-A01B9A940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0233" y="1803078"/>
            <a:ext cx="504000" cy="50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80E4ED-8A6E-44CB-878A-EDA07688EBD2}"/>
              </a:ext>
            </a:extLst>
          </p:cNvPr>
          <p:cNvSpPr txBox="1"/>
          <p:nvPr/>
        </p:nvSpPr>
        <p:spPr>
          <a:xfrm>
            <a:off x="6953602" y="2364984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App Service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9E5D4-6E7A-4241-B825-5E463D4B791F}"/>
              </a:ext>
            </a:extLst>
          </p:cNvPr>
          <p:cNvSpPr txBox="1"/>
          <p:nvPr/>
        </p:nvSpPr>
        <p:spPr>
          <a:xfrm>
            <a:off x="6953602" y="4503440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storage account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1AA32-2044-4012-AC71-3E6805C8879B}"/>
              </a:ext>
            </a:extLst>
          </p:cNvPr>
          <p:cNvSpPr txBox="1"/>
          <p:nvPr/>
        </p:nvSpPr>
        <p:spPr>
          <a:xfrm>
            <a:off x="1108189" y="2794748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87F615-1760-4166-B33F-4E1B0A141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85" y="3483277"/>
            <a:ext cx="3097910" cy="6357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995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F353C2BB-0135-4AF2-8656-49ED635AF0CC}"/>
              </a:ext>
            </a:extLst>
          </p:cNvPr>
          <p:cNvSpPr/>
          <p:nvPr/>
        </p:nvSpPr>
        <p:spPr>
          <a:xfrm>
            <a:off x="420814" y="644852"/>
            <a:ext cx="1258349" cy="3942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348DCFE3-CA71-4EEA-B746-D258103C9BC7}"/>
              </a:ext>
            </a:extLst>
          </p:cNvPr>
          <p:cNvSpPr/>
          <p:nvPr/>
        </p:nvSpPr>
        <p:spPr>
          <a:xfrm>
            <a:off x="6724970" y="6225040"/>
            <a:ext cx="1258349" cy="3942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74A193D-1B90-40B3-9C7C-53A1598AA820}"/>
              </a:ext>
            </a:extLst>
          </p:cNvPr>
          <p:cNvSpPr/>
          <p:nvPr/>
        </p:nvSpPr>
        <p:spPr>
          <a:xfrm>
            <a:off x="2797648" y="461394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feature branch in </a:t>
            </a:r>
            <a:r>
              <a:rPr lang="en-GB" b="1" dirty="0"/>
              <a:t>Github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222AAB9-185F-4B2E-945A-891AA8F5CBC4}"/>
              </a:ext>
            </a:extLst>
          </p:cNvPr>
          <p:cNvSpPr/>
          <p:nvPr/>
        </p:nvSpPr>
        <p:spPr>
          <a:xfrm>
            <a:off x="6066715" y="461393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regular commits to feature branch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51DF799-789C-4B92-A278-6FA9C902A685}"/>
              </a:ext>
            </a:extLst>
          </p:cNvPr>
          <p:cNvSpPr/>
          <p:nvPr/>
        </p:nvSpPr>
        <p:spPr>
          <a:xfrm>
            <a:off x="9335782" y="461393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Raise Pull Request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0EB4D30-DC45-487E-9EE7-3FF52073C315}"/>
              </a:ext>
            </a:extLst>
          </p:cNvPr>
          <p:cNvSpPr/>
          <p:nvPr/>
        </p:nvSpPr>
        <p:spPr>
          <a:xfrm>
            <a:off x="9972089" y="1979800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CI</a:t>
            </a:r>
            <a:r>
              <a:rPr lang="en-GB" dirty="0">
                <a:solidFill>
                  <a:schemeClr val="tx1"/>
                </a:solidFill>
              </a:rPr>
              <a:t> kicks in on </a:t>
            </a:r>
            <a:r>
              <a:rPr lang="en-GB" b="1" dirty="0">
                <a:solidFill>
                  <a:schemeClr val="tx1"/>
                </a:solidFill>
              </a:rPr>
              <a:t>feature</a:t>
            </a:r>
            <a:r>
              <a:rPr lang="en-GB" dirty="0">
                <a:solidFill>
                  <a:schemeClr val="tx1"/>
                </a:solidFill>
              </a:rPr>
              <a:t> branch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810B785-7DC2-4388-920F-E43B47F26B25}"/>
              </a:ext>
            </a:extLst>
          </p:cNvPr>
          <p:cNvSpPr/>
          <p:nvPr/>
        </p:nvSpPr>
        <p:spPr>
          <a:xfrm>
            <a:off x="6724970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Build the code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139D070-85D4-42E4-B40C-086AFAE024E8}"/>
              </a:ext>
            </a:extLst>
          </p:cNvPr>
          <p:cNvSpPr/>
          <p:nvPr/>
        </p:nvSpPr>
        <p:spPr>
          <a:xfrm>
            <a:off x="3399119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Run unit tests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8B083B7-D9E8-4819-ADD2-41D2322161AD}"/>
              </a:ext>
            </a:extLst>
          </p:cNvPr>
          <p:cNvSpPr/>
          <p:nvPr/>
        </p:nvSpPr>
        <p:spPr>
          <a:xfrm>
            <a:off x="449685" y="1979798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Run other code quality tests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18D460-1A3D-4717-8B9A-7ADE6BE7F68E}"/>
              </a:ext>
            </a:extLst>
          </p:cNvPr>
          <p:cNvSpPr/>
          <p:nvPr/>
        </p:nvSpPr>
        <p:spPr>
          <a:xfrm>
            <a:off x="4945230" y="681135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78C6BA-5C76-4AB7-9F7D-66542B37D059}"/>
              </a:ext>
            </a:extLst>
          </p:cNvPr>
          <p:cNvSpPr/>
          <p:nvPr/>
        </p:nvSpPr>
        <p:spPr>
          <a:xfrm>
            <a:off x="8469148" y="709127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4041A7-94DC-4E4F-AFFF-6BCC2E0FDEF5}"/>
              </a:ext>
            </a:extLst>
          </p:cNvPr>
          <p:cNvSpPr/>
          <p:nvPr/>
        </p:nvSpPr>
        <p:spPr>
          <a:xfrm rot="5400000">
            <a:off x="10234602" y="1361154"/>
            <a:ext cx="584319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8113DB-644D-42B3-9FEE-E0B3ECA8A685}"/>
              </a:ext>
            </a:extLst>
          </p:cNvPr>
          <p:cNvSpPr/>
          <p:nvPr/>
        </p:nvSpPr>
        <p:spPr>
          <a:xfrm rot="10800000">
            <a:off x="8981876" y="2122668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CCA30E-7030-4DB5-85D4-A7378DB6E8AB}"/>
              </a:ext>
            </a:extLst>
          </p:cNvPr>
          <p:cNvSpPr/>
          <p:nvPr/>
        </p:nvSpPr>
        <p:spPr>
          <a:xfrm rot="10800000">
            <a:off x="5604296" y="2122668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0E477D-03D4-4E05-98CF-046F1D8C9C49}"/>
              </a:ext>
            </a:extLst>
          </p:cNvPr>
          <p:cNvSpPr/>
          <p:nvPr/>
        </p:nvSpPr>
        <p:spPr>
          <a:xfrm rot="10800000">
            <a:off x="2474890" y="2122667"/>
            <a:ext cx="690465" cy="41054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51B4466-6BF3-4847-89E9-23E84484A9CB}"/>
              </a:ext>
            </a:extLst>
          </p:cNvPr>
          <p:cNvSpPr/>
          <p:nvPr/>
        </p:nvSpPr>
        <p:spPr>
          <a:xfrm>
            <a:off x="449685" y="3457615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CD</a:t>
            </a:r>
            <a:r>
              <a:rPr lang="en-GB" dirty="0">
                <a:solidFill>
                  <a:schemeClr val="tx1"/>
                </a:solidFill>
              </a:rPr>
              <a:t> kicks in 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AA3526E-A8ED-4B3C-8442-43C40FA85886}"/>
              </a:ext>
            </a:extLst>
          </p:cNvPr>
          <p:cNvSpPr/>
          <p:nvPr/>
        </p:nvSpPr>
        <p:spPr>
          <a:xfrm>
            <a:off x="3399120" y="3474064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feature to</a:t>
            </a:r>
            <a:r>
              <a:rPr lang="en-GB" b="1" dirty="0">
                <a:solidFill>
                  <a:schemeClr val="tx1"/>
                </a:solidFill>
              </a:rPr>
              <a:t> DEV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EECFB550-0C11-4D47-8837-CBAD6979E50C}"/>
              </a:ext>
            </a:extLst>
          </p:cNvPr>
          <p:cNvSpPr/>
          <p:nvPr/>
        </p:nvSpPr>
        <p:spPr>
          <a:xfrm>
            <a:off x="6338471" y="3457615"/>
            <a:ext cx="2643406" cy="74994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GB" b="1" dirty="0">
                <a:solidFill>
                  <a:schemeClr val="tx1"/>
                </a:solidFill>
              </a:rPr>
              <a:t>PR</a:t>
            </a:r>
            <a:r>
              <a:rPr lang="en-GB" dirty="0">
                <a:solidFill>
                  <a:schemeClr val="tx1"/>
                </a:solidFill>
              </a:rPr>
              <a:t> complete?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FE3827A-CA6D-4B06-A4C9-35645D2036A7}"/>
              </a:ext>
            </a:extLst>
          </p:cNvPr>
          <p:cNvSpPr/>
          <p:nvPr/>
        </p:nvSpPr>
        <p:spPr>
          <a:xfrm>
            <a:off x="9972089" y="3457614"/>
            <a:ext cx="1971413" cy="69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into </a:t>
            </a:r>
            <a:r>
              <a:rPr lang="en-GB" b="1" dirty="0"/>
              <a:t>master</a:t>
            </a:r>
            <a:r>
              <a:rPr lang="en-GB" dirty="0"/>
              <a:t> branch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E884248-5CC7-4E12-97AE-FE2982D5A8A4}"/>
              </a:ext>
            </a:extLst>
          </p:cNvPr>
          <p:cNvSpPr/>
          <p:nvPr/>
        </p:nvSpPr>
        <p:spPr>
          <a:xfrm>
            <a:off x="9966407" y="4938077"/>
            <a:ext cx="1971413" cy="6962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CI</a:t>
            </a:r>
            <a:r>
              <a:rPr lang="en-GB" dirty="0">
                <a:solidFill>
                  <a:schemeClr val="tx1"/>
                </a:solidFill>
              </a:rPr>
              <a:t> kicks in on </a:t>
            </a:r>
            <a:r>
              <a:rPr lang="en-GB" b="1" dirty="0">
                <a:solidFill>
                  <a:schemeClr val="tx1"/>
                </a:solidFill>
              </a:rPr>
              <a:t>master</a:t>
            </a:r>
            <a:r>
              <a:rPr lang="en-GB" dirty="0">
                <a:solidFill>
                  <a:schemeClr val="tx1"/>
                </a:solidFill>
              </a:rPr>
              <a:t> branch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686D658-5103-43AD-A26E-EC0BFC7D3138}"/>
              </a:ext>
            </a:extLst>
          </p:cNvPr>
          <p:cNvSpPr/>
          <p:nvPr/>
        </p:nvSpPr>
        <p:spPr>
          <a:xfrm>
            <a:off x="1152607" y="2855623"/>
            <a:ext cx="429208" cy="5411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A2ACE2B-91F5-4D31-879A-C04C6B4E7AFA}"/>
              </a:ext>
            </a:extLst>
          </p:cNvPr>
          <p:cNvSpPr/>
          <p:nvPr/>
        </p:nvSpPr>
        <p:spPr>
          <a:xfrm>
            <a:off x="10737509" y="4321913"/>
            <a:ext cx="429208" cy="5411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1355B06-D993-4C25-BF50-5BD6C525350B}"/>
              </a:ext>
            </a:extLst>
          </p:cNvPr>
          <p:cNvSpPr/>
          <p:nvPr/>
        </p:nvSpPr>
        <p:spPr>
          <a:xfrm>
            <a:off x="2542833" y="3600483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FE8974F-6E16-4DED-98FF-D9988421B717}"/>
              </a:ext>
            </a:extLst>
          </p:cNvPr>
          <p:cNvSpPr/>
          <p:nvPr/>
        </p:nvSpPr>
        <p:spPr>
          <a:xfrm>
            <a:off x="5570257" y="3627315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8019C5B-D0BE-46AF-9BE7-F9938E7523B6}"/>
              </a:ext>
            </a:extLst>
          </p:cNvPr>
          <p:cNvSpPr/>
          <p:nvPr/>
        </p:nvSpPr>
        <p:spPr>
          <a:xfrm>
            <a:off x="9126127" y="3636078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CB0E2953-C325-447F-979E-FB45660EBCA0}"/>
              </a:ext>
            </a:extLst>
          </p:cNvPr>
          <p:cNvSpPr/>
          <p:nvPr/>
        </p:nvSpPr>
        <p:spPr>
          <a:xfrm>
            <a:off x="6724970" y="4938077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DEV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E085186-A782-421F-81D5-687EE2C2521F}"/>
              </a:ext>
            </a:extLst>
          </p:cNvPr>
          <p:cNvSpPr/>
          <p:nvPr/>
        </p:nvSpPr>
        <p:spPr>
          <a:xfrm rot="10800000">
            <a:off x="9116846" y="5032842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723EAC1-1E43-4DF1-96D8-E517D48FD63C}"/>
              </a:ext>
            </a:extLst>
          </p:cNvPr>
          <p:cNvSpPr/>
          <p:nvPr/>
        </p:nvSpPr>
        <p:spPr>
          <a:xfrm>
            <a:off x="3426721" y="4938077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UAT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D370399-7A9E-4207-9558-DD4C618A5BE7}"/>
              </a:ext>
            </a:extLst>
          </p:cNvPr>
          <p:cNvSpPr/>
          <p:nvPr/>
        </p:nvSpPr>
        <p:spPr>
          <a:xfrm rot="10800000">
            <a:off x="5557231" y="5032842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E036FE9C-95A1-4D9A-8472-B404F6FAE5FA}"/>
              </a:ext>
            </a:extLst>
          </p:cNvPr>
          <p:cNvSpPr/>
          <p:nvPr/>
        </p:nvSpPr>
        <p:spPr>
          <a:xfrm>
            <a:off x="45508" y="4864869"/>
            <a:ext cx="2643406" cy="74994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GB" b="1" dirty="0">
                <a:solidFill>
                  <a:schemeClr val="tx1"/>
                </a:solidFill>
              </a:rPr>
              <a:t>PROD </a:t>
            </a:r>
            <a:r>
              <a:rPr lang="en-GB" dirty="0">
                <a:solidFill>
                  <a:schemeClr val="tx1"/>
                </a:solidFill>
              </a:rPr>
              <a:t>approved?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5DE5EB-179D-4F23-B076-6BC451D4A70C}"/>
              </a:ext>
            </a:extLst>
          </p:cNvPr>
          <p:cNvSpPr/>
          <p:nvPr/>
        </p:nvSpPr>
        <p:spPr>
          <a:xfrm rot="10800000">
            <a:off x="2791708" y="5032843"/>
            <a:ext cx="532217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2CABC892-9A56-4014-BE5C-4CF6F9A4481D}"/>
              </a:ext>
            </a:extLst>
          </p:cNvPr>
          <p:cNvSpPr/>
          <p:nvPr/>
        </p:nvSpPr>
        <p:spPr>
          <a:xfrm>
            <a:off x="3430361" y="6048462"/>
            <a:ext cx="1971413" cy="696287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 master to</a:t>
            </a:r>
            <a:r>
              <a:rPr lang="en-GB" b="1" dirty="0">
                <a:solidFill>
                  <a:schemeClr val="tx1"/>
                </a:solidFill>
              </a:rPr>
              <a:t> PROD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AF23E7F4-3299-4F02-A1A1-91E622C5880D}"/>
              </a:ext>
            </a:extLst>
          </p:cNvPr>
          <p:cNvSpPr/>
          <p:nvPr/>
        </p:nvSpPr>
        <p:spPr>
          <a:xfrm rot="5400000">
            <a:off x="1854778" y="5192788"/>
            <a:ext cx="830510" cy="1971413"/>
          </a:xfrm>
          <a:prstGeom prst="bent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8ACC5DC-12B2-4AEA-A010-FDAAE981F4A6}"/>
              </a:ext>
            </a:extLst>
          </p:cNvPr>
          <p:cNvSpPr/>
          <p:nvPr/>
        </p:nvSpPr>
        <p:spPr>
          <a:xfrm>
            <a:off x="5648006" y="6178825"/>
            <a:ext cx="690465" cy="41054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B28983E-BA07-412F-80EC-1F6AC3BE114D}"/>
              </a:ext>
            </a:extLst>
          </p:cNvPr>
          <p:cNvSpPr/>
          <p:nvPr/>
        </p:nvSpPr>
        <p:spPr>
          <a:xfrm>
            <a:off x="1924800" y="644852"/>
            <a:ext cx="690465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1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94D36-AB75-4B92-A5C8-F2ED4D8E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553929"/>
            <a:ext cx="11873218" cy="3857119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C18B9DC-3610-43CA-9DB1-4670AF7436A5}"/>
              </a:ext>
            </a:extLst>
          </p:cNvPr>
          <p:cNvSpPr/>
          <p:nvPr/>
        </p:nvSpPr>
        <p:spPr>
          <a:xfrm>
            <a:off x="605889" y="5094233"/>
            <a:ext cx="2432807" cy="780176"/>
          </a:xfrm>
          <a:prstGeom prst="borderCallout1">
            <a:avLst>
              <a:gd name="adj1" fmla="val -3831"/>
              <a:gd name="adj2" fmla="val 45805"/>
              <a:gd name="adj3" fmla="val -391801"/>
              <a:gd name="adj4" fmla="val 4544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tell CD which CI artifact to pull in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225CABD-E226-4B09-A15F-318B2D706AA7}"/>
              </a:ext>
            </a:extLst>
          </p:cNvPr>
          <p:cNvSpPr/>
          <p:nvPr/>
        </p:nvSpPr>
        <p:spPr>
          <a:xfrm>
            <a:off x="3343496" y="5094233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315457"/>
              <a:gd name="adj4" fmla="val -500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configure CD to kick off each time a CI build is available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3703B2B6-3598-42BA-A237-4AC1EDCFFC50}"/>
              </a:ext>
            </a:extLst>
          </p:cNvPr>
          <p:cNvSpPr/>
          <p:nvPr/>
        </p:nvSpPr>
        <p:spPr>
          <a:xfrm>
            <a:off x="6915809" y="5094233"/>
            <a:ext cx="2432807" cy="780176"/>
          </a:xfrm>
          <a:prstGeom prst="borderCallout1">
            <a:avLst>
              <a:gd name="adj1" fmla="val -3831"/>
              <a:gd name="adj2" fmla="val 45805"/>
              <a:gd name="adj3" fmla="val -274597"/>
              <a:gd name="adj4" fmla="val -15558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need to let DEV stage run on PR build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38808F0-651E-43F4-AD1D-E75F584D176E}"/>
              </a:ext>
            </a:extLst>
          </p:cNvPr>
          <p:cNvSpPr/>
          <p:nvPr/>
        </p:nvSpPr>
        <p:spPr>
          <a:xfrm>
            <a:off x="8032943" y="1085694"/>
            <a:ext cx="2965024" cy="780176"/>
          </a:xfrm>
          <a:prstGeom prst="borderCallout1">
            <a:avLst>
              <a:gd name="adj1" fmla="val 100470"/>
              <a:gd name="adj2" fmla="val 53391"/>
              <a:gd name="adj3" fmla="val 246909"/>
              <a:gd name="adj4" fmla="val 1820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PROD stage should run only when approved</a:t>
            </a:r>
          </a:p>
        </p:txBody>
      </p:sp>
    </p:spTree>
    <p:extLst>
      <p:ext uri="{BB962C8B-B14F-4D97-AF65-F5344CB8AC3E}">
        <p14:creationId xmlns:p14="http://schemas.microsoft.com/office/powerpoint/2010/main" val="10671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86E18C-4706-4001-8F0C-635ABFF1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62" y="0"/>
            <a:ext cx="6156075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2ECB6851-9EF4-47AB-8D7E-B770CCDECC70}"/>
              </a:ext>
            </a:extLst>
          </p:cNvPr>
          <p:cNvSpPr/>
          <p:nvPr/>
        </p:nvSpPr>
        <p:spPr>
          <a:xfrm>
            <a:off x="256348" y="4985177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132531"/>
              <a:gd name="adj4" fmla="val 14020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select which CI pipeline to use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4DF86C49-AE57-4A18-802D-58D8F5424BED}"/>
              </a:ext>
            </a:extLst>
          </p:cNvPr>
          <p:cNvSpPr/>
          <p:nvPr/>
        </p:nvSpPr>
        <p:spPr>
          <a:xfrm>
            <a:off x="7732493" y="1753442"/>
            <a:ext cx="3633413" cy="780176"/>
          </a:xfrm>
          <a:prstGeom prst="borderCallout1">
            <a:avLst>
              <a:gd name="adj1" fmla="val -3831"/>
              <a:gd name="adj2" fmla="val 45805"/>
              <a:gd name="adj3" fmla="val 456777"/>
              <a:gd name="adj4" fmla="val -12005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an alias which will be used for referencing the files under this artifact. E.g. Deploy.ps1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3F79F28-3C7C-4042-9B4B-BB86317B2805}"/>
              </a:ext>
            </a:extLst>
          </p:cNvPr>
          <p:cNvSpPr/>
          <p:nvPr/>
        </p:nvSpPr>
        <p:spPr>
          <a:xfrm>
            <a:off x="116892" y="1092647"/>
            <a:ext cx="3040526" cy="780176"/>
          </a:xfrm>
          <a:prstGeom prst="borderCallout1">
            <a:avLst>
              <a:gd name="adj1" fmla="val 87084"/>
              <a:gd name="adj2" fmla="val 90775"/>
              <a:gd name="adj3" fmla="val 138024"/>
              <a:gd name="adj4" fmla="val 12896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This is where you specify that the CD will expect a CI pipeline as the source</a:t>
            </a:r>
          </a:p>
        </p:txBody>
      </p:sp>
    </p:spTree>
    <p:extLst>
      <p:ext uri="{BB962C8B-B14F-4D97-AF65-F5344CB8AC3E}">
        <p14:creationId xmlns:p14="http://schemas.microsoft.com/office/powerpoint/2010/main" val="378283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9DA5D-E0FF-468D-A470-F06B6EC1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47" y="0"/>
            <a:ext cx="5839305" cy="68580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5C7410C8-6FFD-46B2-9E18-E3A5FB4672EA}"/>
              </a:ext>
            </a:extLst>
          </p:cNvPr>
          <p:cNvSpPr/>
          <p:nvPr/>
        </p:nvSpPr>
        <p:spPr>
          <a:xfrm>
            <a:off x="75501" y="763435"/>
            <a:ext cx="3040526" cy="1096841"/>
          </a:xfrm>
          <a:prstGeom prst="borderCallout1">
            <a:avLst>
              <a:gd name="adj1" fmla="val -3831"/>
              <a:gd name="adj2" fmla="val 45805"/>
              <a:gd name="adj3" fmla="val 10520"/>
              <a:gd name="adj4" fmla="val 11648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want this to be enabled so that any CI build produced from the </a:t>
            </a:r>
            <a:r>
              <a:rPr lang="en-GB" b="1" dirty="0">
                <a:solidFill>
                  <a:schemeClr val="tx1"/>
                </a:solidFill>
              </a:rPr>
              <a:t>master</a:t>
            </a:r>
            <a:r>
              <a:rPr lang="en-GB" dirty="0">
                <a:solidFill>
                  <a:schemeClr val="tx1"/>
                </a:solidFill>
              </a:rPr>
              <a:t> branch triggers the CD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EDA9E9BC-D1AD-49A2-A8C5-9C7D25BBDF84}"/>
              </a:ext>
            </a:extLst>
          </p:cNvPr>
          <p:cNvSpPr/>
          <p:nvPr/>
        </p:nvSpPr>
        <p:spPr>
          <a:xfrm>
            <a:off x="135821" y="4997724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169090"/>
              <a:gd name="adj4" fmla="val 11151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want this to be enabled so that any CI build produced by a </a:t>
            </a:r>
            <a:r>
              <a:rPr lang="en-GB" b="1" dirty="0">
                <a:solidFill>
                  <a:schemeClr val="tx1"/>
                </a:solidFill>
              </a:rPr>
              <a:t>PR</a:t>
            </a:r>
            <a:r>
              <a:rPr lang="en-GB" dirty="0">
                <a:solidFill>
                  <a:schemeClr val="tx1"/>
                </a:solidFill>
              </a:rPr>
              <a:t> branch triggers the CD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D72F9-388A-4AC1-8043-911BCC70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2" y="2399250"/>
            <a:ext cx="2047875" cy="2295525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E939022B-0623-4B31-B827-F52216344F0B}"/>
              </a:ext>
            </a:extLst>
          </p:cNvPr>
          <p:cNvSpPr/>
          <p:nvPr/>
        </p:nvSpPr>
        <p:spPr>
          <a:xfrm>
            <a:off x="9151474" y="2648824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135211"/>
              <a:gd name="adj4" fmla="val -24523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Click here to define what triggers this </a:t>
            </a:r>
            <a:r>
              <a:rPr lang="en-GB" b="1" dirty="0">
                <a:solidFill>
                  <a:schemeClr val="tx1"/>
                </a:solidFill>
              </a:rPr>
              <a:t>CD</a:t>
            </a:r>
            <a:r>
              <a:rPr lang="en-GB" dirty="0">
                <a:solidFill>
                  <a:schemeClr val="tx1"/>
                </a:solidFill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424835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9571B-8883-4369-A815-117254E3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7" y="108499"/>
            <a:ext cx="4751887" cy="3389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7342F-5A4E-4D8A-BED0-166B0C2C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91" y="151843"/>
            <a:ext cx="4126537" cy="330302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8D4ED2E-CD8A-476C-AD57-F8FD16564CE9}"/>
              </a:ext>
            </a:extLst>
          </p:cNvPr>
          <p:cNvSpPr/>
          <p:nvPr/>
        </p:nvSpPr>
        <p:spPr>
          <a:xfrm>
            <a:off x="127432" y="4915233"/>
            <a:ext cx="3278498" cy="780176"/>
          </a:xfrm>
          <a:prstGeom prst="borderCallout1">
            <a:avLst>
              <a:gd name="adj1" fmla="val -3831"/>
              <a:gd name="adj2" fmla="val 45805"/>
              <a:gd name="adj3" fmla="val -407800"/>
              <a:gd name="adj4" fmla="val 8433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UAT</a:t>
            </a:r>
            <a:r>
              <a:rPr lang="en-GB" dirty="0">
                <a:solidFill>
                  <a:schemeClr val="tx1"/>
                </a:solidFill>
              </a:rPr>
              <a:t> stage runs only after </a:t>
            </a:r>
            <a:r>
              <a:rPr lang="en-GB" b="1" dirty="0">
                <a:solidFill>
                  <a:schemeClr val="tx1"/>
                </a:solidFill>
              </a:rPr>
              <a:t>DEV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6B2E727-6955-4A2A-B157-40C96D9C7A8E}"/>
              </a:ext>
            </a:extLst>
          </p:cNvPr>
          <p:cNvSpPr/>
          <p:nvPr/>
        </p:nvSpPr>
        <p:spPr>
          <a:xfrm>
            <a:off x="6462518" y="4915233"/>
            <a:ext cx="3040526" cy="780176"/>
          </a:xfrm>
          <a:prstGeom prst="borderCallout1">
            <a:avLst>
              <a:gd name="adj1" fmla="val -3831"/>
              <a:gd name="adj2" fmla="val 45805"/>
              <a:gd name="adj3" fmla="val -472316"/>
              <a:gd name="adj4" fmla="val 712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specify here that </a:t>
            </a:r>
            <a:r>
              <a:rPr lang="en-GB" b="1" dirty="0">
                <a:solidFill>
                  <a:schemeClr val="tx1"/>
                </a:solidFill>
              </a:rPr>
              <a:t>PROD</a:t>
            </a:r>
            <a:r>
              <a:rPr lang="en-GB" dirty="0">
                <a:solidFill>
                  <a:schemeClr val="tx1"/>
                </a:solidFill>
              </a:rPr>
              <a:t> stage runs only after </a:t>
            </a:r>
            <a:r>
              <a:rPr lang="en-GB" b="1" dirty="0">
                <a:solidFill>
                  <a:schemeClr val="tx1"/>
                </a:solidFill>
              </a:rPr>
              <a:t>UAT</a:t>
            </a:r>
            <a:r>
              <a:rPr lang="en-GB" dirty="0">
                <a:solidFill>
                  <a:schemeClr val="tx1"/>
                </a:solidFill>
              </a:rPr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428030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431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47</cp:revision>
  <dcterms:created xsi:type="dcterms:W3CDTF">2022-02-14T21:53:57Z</dcterms:created>
  <dcterms:modified xsi:type="dcterms:W3CDTF">2022-02-16T20:43:24Z</dcterms:modified>
</cp:coreProperties>
</file>