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965C-CC44-4556-BD45-13CAC76D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09" y="0"/>
            <a:ext cx="4271086" cy="331400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2AA75C7-E1AA-475C-951E-8198CB88DA8E}"/>
              </a:ext>
            </a:extLst>
          </p:cNvPr>
          <p:cNvSpPr/>
          <p:nvPr/>
        </p:nvSpPr>
        <p:spPr>
          <a:xfrm>
            <a:off x="127432" y="4915233"/>
            <a:ext cx="4411012" cy="780176"/>
          </a:xfrm>
          <a:prstGeom prst="borderCallout1">
            <a:avLst>
              <a:gd name="adj1" fmla="val -3831"/>
              <a:gd name="adj2" fmla="val 45805"/>
              <a:gd name="adj3" fmla="val -452962"/>
              <a:gd name="adj4" fmla="val 8926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the user or group of users who are authorized to run the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496970E-7627-42FA-A16D-6249343B8B36}"/>
              </a:ext>
            </a:extLst>
          </p:cNvPr>
          <p:cNvSpPr/>
          <p:nvPr/>
        </p:nvSpPr>
        <p:spPr>
          <a:xfrm>
            <a:off x="5722888" y="4915233"/>
            <a:ext cx="4050285" cy="780176"/>
          </a:xfrm>
          <a:prstGeom prst="borderCallout1">
            <a:avLst>
              <a:gd name="adj1" fmla="val -3831"/>
              <a:gd name="adj2" fmla="val 45805"/>
              <a:gd name="adj3" fmla="val -502424"/>
              <a:gd name="adj4" fmla="val -34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requires a human operator to approve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963A9-A47F-4E9F-A844-4D8FE136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5" y="213308"/>
            <a:ext cx="9048750" cy="53911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EF13B64-3364-42D5-953A-8180ED8BD1E2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252962"/>
              <a:gd name="adj4" fmla="val -4101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CD03673-FB93-42DF-A1E7-A3771774EF0E}"/>
              </a:ext>
            </a:extLst>
          </p:cNvPr>
          <p:cNvSpPr/>
          <p:nvPr/>
        </p:nvSpPr>
        <p:spPr>
          <a:xfrm>
            <a:off x="1142499" y="5938638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1887"/>
              <a:gd name="adj4" fmla="val 329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FrontEnd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10586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7C90C-62DE-45EC-B8DA-D52EC7F1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676"/>
            <a:ext cx="12192000" cy="5080648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F007934E-E9F3-421B-88EF-052BCF51093D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8338"/>
              <a:gd name="adj4" fmla="val -687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App service plan</a:t>
            </a:r>
            <a:r>
              <a:rPr lang="en-GB" dirty="0">
                <a:solidFill>
                  <a:schemeClr val="tx1"/>
                </a:solidFill>
              </a:rPr>
              <a:t> and the an </a:t>
            </a:r>
            <a:r>
              <a:rPr lang="en-GB" b="1" dirty="0">
                <a:solidFill>
                  <a:schemeClr val="tx1"/>
                </a:solidFill>
              </a:rPr>
              <a:t>App service</a:t>
            </a:r>
            <a:r>
              <a:rPr lang="en-GB" dirty="0">
                <a:solidFill>
                  <a:schemeClr val="tx1"/>
                </a:solidFill>
              </a:rPr>
              <a:t> which uses the plan</a:t>
            </a:r>
          </a:p>
        </p:txBody>
      </p:sp>
    </p:spTree>
    <p:extLst>
      <p:ext uri="{BB962C8B-B14F-4D97-AF65-F5344CB8AC3E}">
        <p14:creationId xmlns:p14="http://schemas.microsoft.com/office/powerpoint/2010/main" val="229461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5E3A4-4DA9-42A9-B14B-9D3F7A25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1122557"/>
            <a:ext cx="11160154" cy="4195443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2D45009-AA09-4655-9F0B-E4B47FAD1AD4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99199"/>
              <a:gd name="adj4" fmla="val -7467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Storage account with </a:t>
            </a:r>
            <a:r>
              <a:rPr lang="en-GB" b="1" dirty="0">
                <a:solidFill>
                  <a:schemeClr val="tx1"/>
                </a:solidFill>
              </a:rPr>
              <a:t>Static site hosting</a:t>
            </a:r>
            <a:r>
              <a:rPr lang="en-GB" dirty="0">
                <a:solidFill>
                  <a:schemeClr val="tx1"/>
                </a:solidFill>
              </a:rPr>
              <a:t> enabled</a:t>
            </a:r>
          </a:p>
        </p:txBody>
      </p:sp>
    </p:spTree>
    <p:extLst>
      <p:ext uri="{BB962C8B-B14F-4D97-AF65-F5344CB8AC3E}">
        <p14:creationId xmlns:p14="http://schemas.microsoft.com/office/powerpoint/2010/main" val="26141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3C2BB-0135-4AF2-8656-49ED635AF0CC}"/>
              </a:ext>
            </a:extLst>
          </p:cNvPr>
          <p:cNvSpPr/>
          <p:nvPr/>
        </p:nvSpPr>
        <p:spPr>
          <a:xfrm>
            <a:off x="420814" y="644852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48DCFE3-CA71-4EEA-B746-D258103C9BC7}"/>
              </a:ext>
            </a:extLst>
          </p:cNvPr>
          <p:cNvSpPr/>
          <p:nvPr/>
        </p:nvSpPr>
        <p:spPr>
          <a:xfrm>
            <a:off x="6724970" y="6225040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4A193D-1B90-40B3-9C7C-53A1598AA820}"/>
              </a:ext>
            </a:extLst>
          </p:cNvPr>
          <p:cNvSpPr/>
          <p:nvPr/>
        </p:nvSpPr>
        <p:spPr>
          <a:xfrm>
            <a:off x="2797648" y="46139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feature branch in </a:t>
            </a:r>
            <a:r>
              <a:rPr lang="en-GB" b="1" dirty="0"/>
              <a:t>Github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22AAB9-185F-4B2E-945A-891AA8F5CBC4}"/>
              </a:ext>
            </a:extLst>
          </p:cNvPr>
          <p:cNvSpPr/>
          <p:nvPr/>
        </p:nvSpPr>
        <p:spPr>
          <a:xfrm>
            <a:off x="6066715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regular commits to feature branch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51DF799-789C-4B92-A278-6FA9C902A685}"/>
              </a:ext>
            </a:extLst>
          </p:cNvPr>
          <p:cNvSpPr/>
          <p:nvPr/>
        </p:nvSpPr>
        <p:spPr>
          <a:xfrm>
            <a:off x="9335782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Raise Pull Request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0EB4D30-DC45-487E-9EE7-3FF52073C315}"/>
              </a:ext>
            </a:extLst>
          </p:cNvPr>
          <p:cNvSpPr/>
          <p:nvPr/>
        </p:nvSpPr>
        <p:spPr>
          <a:xfrm>
            <a:off x="9972089" y="1979800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feature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810B785-7DC2-4388-920F-E43B47F26B25}"/>
              </a:ext>
            </a:extLst>
          </p:cNvPr>
          <p:cNvSpPr/>
          <p:nvPr/>
        </p:nvSpPr>
        <p:spPr>
          <a:xfrm>
            <a:off x="6724970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 the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139D070-85D4-42E4-B40C-086AFAE024E8}"/>
              </a:ext>
            </a:extLst>
          </p:cNvPr>
          <p:cNvSpPr/>
          <p:nvPr/>
        </p:nvSpPr>
        <p:spPr>
          <a:xfrm>
            <a:off x="3399119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B083B7-D9E8-4819-ADD2-41D2322161AD}"/>
              </a:ext>
            </a:extLst>
          </p:cNvPr>
          <p:cNvSpPr/>
          <p:nvPr/>
        </p:nvSpPr>
        <p:spPr>
          <a:xfrm>
            <a:off x="449685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other code quality tests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18D460-1A3D-4717-8B9A-7ADE6BE7F68E}"/>
              </a:ext>
            </a:extLst>
          </p:cNvPr>
          <p:cNvSpPr/>
          <p:nvPr/>
        </p:nvSpPr>
        <p:spPr>
          <a:xfrm>
            <a:off x="4945230" y="681135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8C6BA-5C76-4AB7-9F7D-66542B37D059}"/>
              </a:ext>
            </a:extLst>
          </p:cNvPr>
          <p:cNvSpPr/>
          <p:nvPr/>
        </p:nvSpPr>
        <p:spPr>
          <a:xfrm>
            <a:off x="8469148" y="709127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4041A7-94DC-4E4F-AFFF-6BCC2E0FDEF5}"/>
              </a:ext>
            </a:extLst>
          </p:cNvPr>
          <p:cNvSpPr/>
          <p:nvPr/>
        </p:nvSpPr>
        <p:spPr>
          <a:xfrm rot="5400000">
            <a:off x="10234602" y="1361154"/>
            <a:ext cx="58431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8113DB-644D-42B3-9FEE-E0B3ECA8A685}"/>
              </a:ext>
            </a:extLst>
          </p:cNvPr>
          <p:cNvSpPr/>
          <p:nvPr/>
        </p:nvSpPr>
        <p:spPr>
          <a:xfrm rot="10800000">
            <a:off x="898187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CCA30E-7030-4DB5-85D4-A7378DB6E8AB}"/>
              </a:ext>
            </a:extLst>
          </p:cNvPr>
          <p:cNvSpPr/>
          <p:nvPr/>
        </p:nvSpPr>
        <p:spPr>
          <a:xfrm rot="10800000">
            <a:off x="560429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0E477D-03D4-4E05-98CF-046F1D8C9C49}"/>
              </a:ext>
            </a:extLst>
          </p:cNvPr>
          <p:cNvSpPr/>
          <p:nvPr/>
        </p:nvSpPr>
        <p:spPr>
          <a:xfrm rot="10800000">
            <a:off x="2474890" y="2122667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51B4466-6BF3-4847-89E9-23E84484A9CB}"/>
              </a:ext>
            </a:extLst>
          </p:cNvPr>
          <p:cNvSpPr/>
          <p:nvPr/>
        </p:nvSpPr>
        <p:spPr>
          <a:xfrm>
            <a:off x="449685" y="3457615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kicks in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AA3526E-A8ED-4B3C-8442-43C40FA85886}"/>
              </a:ext>
            </a:extLst>
          </p:cNvPr>
          <p:cNvSpPr/>
          <p:nvPr/>
        </p:nvSpPr>
        <p:spPr>
          <a:xfrm>
            <a:off x="3399120" y="3474064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feature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ECFB550-0C11-4D47-8837-CBAD6979E50C}"/>
              </a:ext>
            </a:extLst>
          </p:cNvPr>
          <p:cNvSpPr/>
          <p:nvPr/>
        </p:nvSpPr>
        <p:spPr>
          <a:xfrm>
            <a:off x="6338471" y="3457615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complete?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E3827A-CA6D-4B06-A4C9-35645D2036A7}"/>
              </a:ext>
            </a:extLst>
          </p:cNvPr>
          <p:cNvSpPr/>
          <p:nvPr/>
        </p:nvSpPr>
        <p:spPr>
          <a:xfrm>
            <a:off x="9972089" y="345761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into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E884248-5CC7-4E12-97AE-FE2982D5A8A4}"/>
              </a:ext>
            </a:extLst>
          </p:cNvPr>
          <p:cNvSpPr/>
          <p:nvPr/>
        </p:nvSpPr>
        <p:spPr>
          <a:xfrm>
            <a:off x="9966407" y="4938077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686D658-5103-43AD-A26E-EC0BFC7D3138}"/>
              </a:ext>
            </a:extLst>
          </p:cNvPr>
          <p:cNvSpPr/>
          <p:nvPr/>
        </p:nvSpPr>
        <p:spPr>
          <a:xfrm>
            <a:off x="1152607" y="285562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A2ACE2B-91F5-4D31-879A-C04C6B4E7AFA}"/>
              </a:ext>
            </a:extLst>
          </p:cNvPr>
          <p:cNvSpPr/>
          <p:nvPr/>
        </p:nvSpPr>
        <p:spPr>
          <a:xfrm>
            <a:off x="10737509" y="432191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355B06-D993-4C25-BF50-5BD6C525350B}"/>
              </a:ext>
            </a:extLst>
          </p:cNvPr>
          <p:cNvSpPr/>
          <p:nvPr/>
        </p:nvSpPr>
        <p:spPr>
          <a:xfrm>
            <a:off x="2542833" y="3600483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E8974F-6E16-4DED-98FF-D9988421B717}"/>
              </a:ext>
            </a:extLst>
          </p:cNvPr>
          <p:cNvSpPr/>
          <p:nvPr/>
        </p:nvSpPr>
        <p:spPr>
          <a:xfrm>
            <a:off x="5570257" y="362731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019C5B-D0BE-46AF-9BE7-F9938E7523B6}"/>
              </a:ext>
            </a:extLst>
          </p:cNvPr>
          <p:cNvSpPr/>
          <p:nvPr/>
        </p:nvSpPr>
        <p:spPr>
          <a:xfrm>
            <a:off x="9126127" y="3636078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B0E2953-C325-447F-979E-FB45660EBCA0}"/>
              </a:ext>
            </a:extLst>
          </p:cNvPr>
          <p:cNvSpPr/>
          <p:nvPr/>
        </p:nvSpPr>
        <p:spPr>
          <a:xfrm>
            <a:off x="6724970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85186-A782-421F-81D5-687EE2C2521F}"/>
              </a:ext>
            </a:extLst>
          </p:cNvPr>
          <p:cNvSpPr/>
          <p:nvPr/>
        </p:nvSpPr>
        <p:spPr>
          <a:xfrm rot="10800000">
            <a:off x="9116846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23EAC1-1E43-4DF1-96D8-E517D48FD63C}"/>
              </a:ext>
            </a:extLst>
          </p:cNvPr>
          <p:cNvSpPr/>
          <p:nvPr/>
        </p:nvSpPr>
        <p:spPr>
          <a:xfrm>
            <a:off x="3426721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UAT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D370399-7A9E-4207-9558-DD4C618A5BE7}"/>
              </a:ext>
            </a:extLst>
          </p:cNvPr>
          <p:cNvSpPr/>
          <p:nvPr/>
        </p:nvSpPr>
        <p:spPr>
          <a:xfrm rot="10800000">
            <a:off x="5557231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036FE9C-95A1-4D9A-8472-B404F6FAE5FA}"/>
              </a:ext>
            </a:extLst>
          </p:cNvPr>
          <p:cNvSpPr/>
          <p:nvPr/>
        </p:nvSpPr>
        <p:spPr>
          <a:xfrm>
            <a:off x="45508" y="4864869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PROD </a:t>
            </a:r>
            <a:r>
              <a:rPr lang="en-GB" dirty="0">
                <a:solidFill>
                  <a:schemeClr val="tx1"/>
                </a:solidFill>
              </a:rPr>
              <a:t>approved?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5DE5EB-179D-4F23-B076-6BC451D4A70C}"/>
              </a:ext>
            </a:extLst>
          </p:cNvPr>
          <p:cNvSpPr/>
          <p:nvPr/>
        </p:nvSpPr>
        <p:spPr>
          <a:xfrm rot="10800000">
            <a:off x="2791708" y="5032843"/>
            <a:ext cx="532217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CABC892-9A56-4014-BE5C-4CF6F9A4481D}"/>
              </a:ext>
            </a:extLst>
          </p:cNvPr>
          <p:cNvSpPr/>
          <p:nvPr/>
        </p:nvSpPr>
        <p:spPr>
          <a:xfrm>
            <a:off x="3430361" y="6048462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PROD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F23E7F4-3299-4F02-A1A1-91E622C5880D}"/>
              </a:ext>
            </a:extLst>
          </p:cNvPr>
          <p:cNvSpPr/>
          <p:nvPr/>
        </p:nvSpPr>
        <p:spPr>
          <a:xfrm rot="5400000">
            <a:off x="1854778" y="5192788"/>
            <a:ext cx="830510" cy="1971413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ACC5DC-12B2-4AEA-A010-FDAAE981F4A6}"/>
              </a:ext>
            </a:extLst>
          </p:cNvPr>
          <p:cNvSpPr/>
          <p:nvPr/>
        </p:nvSpPr>
        <p:spPr>
          <a:xfrm>
            <a:off x="5648006" y="617882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B28983E-BA07-412F-80EC-1F6AC3BE114D}"/>
              </a:ext>
            </a:extLst>
          </p:cNvPr>
          <p:cNvSpPr/>
          <p:nvPr/>
        </p:nvSpPr>
        <p:spPr>
          <a:xfrm>
            <a:off x="1924800" y="644852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94D36-AB75-4B92-A5C8-F2ED4D8E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553929"/>
            <a:ext cx="11873218" cy="385711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C18B9DC-3610-43CA-9DB1-4670AF7436A5}"/>
              </a:ext>
            </a:extLst>
          </p:cNvPr>
          <p:cNvSpPr/>
          <p:nvPr/>
        </p:nvSpPr>
        <p:spPr>
          <a:xfrm>
            <a:off x="60588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391801"/>
              <a:gd name="adj4" fmla="val 454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tell CD which CI artifact to pull in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225CABD-E226-4B09-A15F-318B2D706AA7}"/>
              </a:ext>
            </a:extLst>
          </p:cNvPr>
          <p:cNvSpPr/>
          <p:nvPr/>
        </p:nvSpPr>
        <p:spPr>
          <a:xfrm>
            <a:off x="3343496" y="5094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315457"/>
              <a:gd name="adj4" fmla="val -500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configure CD to kick off each time a CI build is available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03B2B6-3598-42BA-A237-4AC1EDCFFC50}"/>
              </a:ext>
            </a:extLst>
          </p:cNvPr>
          <p:cNvSpPr/>
          <p:nvPr/>
        </p:nvSpPr>
        <p:spPr>
          <a:xfrm>
            <a:off x="691580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274597"/>
              <a:gd name="adj4" fmla="val -15558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need to let DEV stage run on PR build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8808F0-651E-43F4-AD1D-E75F584D176E}"/>
              </a:ext>
            </a:extLst>
          </p:cNvPr>
          <p:cNvSpPr/>
          <p:nvPr/>
        </p:nvSpPr>
        <p:spPr>
          <a:xfrm>
            <a:off x="8032943" y="1085694"/>
            <a:ext cx="2965024" cy="780176"/>
          </a:xfrm>
          <a:prstGeom prst="borderCallout1">
            <a:avLst>
              <a:gd name="adj1" fmla="val 100470"/>
              <a:gd name="adj2" fmla="val 53391"/>
              <a:gd name="adj3" fmla="val 246909"/>
              <a:gd name="adj4" fmla="val 1820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PROD stage should run only when approved</a:t>
            </a:r>
          </a:p>
        </p:txBody>
      </p:sp>
    </p:spTree>
    <p:extLst>
      <p:ext uri="{BB962C8B-B14F-4D97-AF65-F5344CB8AC3E}">
        <p14:creationId xmlns:p14="http://schemas.microsoft.com/office/powerpoint/2010/main" val="10671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6E18C-4706-4001-8F0C-635ABFF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62" y="0"/>
            <a:ext cx="615607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ECB6851-9EF4-47AB-8D7E-B770CCDECC70}"/>
              </a:ext>
            </a:extLst>
          </p:cNvPr>
          <p:cNvSpPr/>
          <p:nvPr/>
        </p:nvSpPr>
        <p:spPr>
          <a:xfrm>
            <a:off x="256348" y="4985177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32531"/>
              <a:gd name="adj4" fmla="val 14020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select which CI pipeline to use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DF86C49-AE57-4A18-802D-58D8F5424BED}"/>
              </a:ext>
            </a:extLst>
          </p:cNvPr>
          <p:cNvSpPr/>
          <p:nvPr/>
        </p:nvSpPr>
        <p:spPr>
          <a:xfrm>
            <a:off x="7732493" y="1753442"/>
            <a:ext cx="3633413" cy="780176"/>
          </a:xfrm>
          <a:prstGeom prst="borderCallout1">
            <a:avLst>
              <a:gd name="adj1" fmla="val -3831"/>
              <a:gd name="adj2" fmla="val 45805"/>
              <a:gd name="adj3" fmla="val 456777"/>
              <a:gd name="adj4" fmla="val -12005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an alias which will be used for referencing the files under this artifact. E.g. Deploy.ps1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3F79F28-3C7C-4042-9B4B-BB86317B2805}"/>
              </a:ext>
            </a:extLst>
          </p:cNvPr>
          <p:cNvSpPr/>
          <p:nvPr/>
        </p:nvSpPr>
        <p:spPr>
          <a:xfrm>
            <a:off x="116892" y="1092647"/>
            <a:ext cx="3040526" cy="780176"/>
          </a:xfrm>
          <a:prstGeom prst="borderCallout1">
            <a:avLst>
              <a:gd name="adj1" fmla="val 87084"/>
              <a:gd name="adj2" fmla="val 90775"/>
              <a:gd name="adj3" fmla="val 138024"/>
              <a:gd name="adj4" fmla="val 12896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specify that the CD will expect a CI pipeline as the source</a:t>
            </a:r>
          </a:p>
        </p:txBody>
      </p:sp>
    </p:spTree>
    <p:extLst>
      <p:ext uri="{BB962C8B-B14F-4D97-AF65-F5344CB8AC3E}">
        <p14:creationId xmlns:p14="http://schemas.microsoft.com/office/powerpoint/2010/main" val="3782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9DA5D-E0FF-468D-A470-F06B6EC1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47" y="0"/>
            <a:ext cx="583930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5C7410C8-6FFD-46B2-9E18-E3A5FB4672EA}"/>
              </a:ext>
            </a:extLst>
          </p:cNvPr>
          <p:cNvSpPr/>
          <p:nvPr/>
        </p:nvSpPr>
        <p:spPr>
          <a:xfrm>
            <a:off x="75501" y="763435"/>
            <a:ext cx="3040526" cy="1096841"/>
          </a:xfrm>
          <a:prstGeom prst="borderCallout1">
            <a:avLst>
              <a:gd name="adj1" fmla="val -3831"/>
              <a:gd name="adj2" fmla="val 45805"/>
              <a:gd name="adj3" fmla="val 10520"/>
              <a:gd name="adj4" fmla="val 1164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from the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DA9E9BC-D1AD-49A2-A8C5-9C7D25BBDF84}"/>
              </a:ext>
            </a:extLst>
          </p:cNvPr>
          <p:cNvSpPr/>
          <p:nvPr/>
        </p:nvSpPr>
        <p:spPr>
          <a:xfrm>
            <a:off x="135821" y="49977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69090"/>
              <a:gd name="adj4" fmla="val 11151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by a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D72F9-388A-4AC1-8043-911BCC70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" y="2399250"/>
            <a:ext cx="2047875" cy="229552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E939022B-0623-4B31-B827-F52216344F0B}"/>
              </a:ext>
            </a:extLst>
          </p:cNvPr>
          <p:cNvSpPr/>
          <p:nvPr/>
        </p:nvSpPr>
        <p:spPr>
          <a:xfrm>
            <a:off x="9151474" y="26488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135211"/>
              <a:gd name="adj4" fmla="val -2452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 here to define what triggers this </a:t>
            </a:r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42483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9571B-8883-4369-A815-117254E3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7" y="108499"/>
            <a:ext cx="4751887" cy="3389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7342F-5A4E-4D8A-BED0-166B0C2C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91" y="151843"/>
            <a:ext cx="4126537" cy="330302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8D4ED2E-CD8A-476C-AD57-F8FD16564CE9}"/>
              </a:ext>
            </a:extLst>
          </p:cNvPr>
          <p:cNvSpPr/>
          <p:nvPr/>
        </p:nvSpPr>
        <p:spPr>
          <a:xfrm>
            <a:off x="127432" y="4915233"/>
            <a:ext cx="3278498" cy="780176"/>
          </a:xfrm>
          <a:prstGeom prst="borderCallout1">
            <a:avLst>
              <a:gd name="adj1" fmla="val -3831"/>
              <a:gd name="adj2" fmla="val 45805"/>
              <a:gd name="adj3" fmla="val -407800"/>
              <a:gd name="adj4" fmla="val 843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DEV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6B2E727-6955-4A2A-B157-40C96D9C7A8E}"/>
              </a:ext>
            </a:extLst>
          </p:cNvPr>
          <p:cNvSpPr/>
          <p:nvPr/>
        </p:nvSpPr>
        <p:spPr>
          <a:xfrm>
            <a:off x="6462518" y="4915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472316"/>
              <a:gd name="adj4" fmla="val 712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42803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43</cp:revision>
  <dcterms:created xsi:type="dcterms:W3CDTF">2022-02-14T21:53:57Z</dcterms:created>
  <dcterms:modified xsi:type="dcterms:W3CDTF">2022-02-16T14:02:20Z</dcterms:modified>
</cp:coreProperties>
</file>