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6" r:id="rId4"/>
    <p:sldId id="260" r:id="rId5"/>
    <p:sldId id="264" r:id="rId6"/>
    <p:sldId id="262" r:id="rId7"/>
    <p:sldId id="265" r:id="rId8"/>
    <p:sldId id="258" r:id="rId9"/>
    <p:sldId id="263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1D769-6955-4D9C-AF9C-36521C27AF5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B7B5D-EEFD-4790-9C97-C868C95F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4A48-0BAF-86CD-986D-48E5D0757F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BDEA3-E7A4-E539-3E2D-62B96A0A5B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2FA2-886F-FB29-37D1-E06F62B32D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2BCCF-8C2C-4C2B-B199-32CD8BA7A9D3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1AFF-ECE2-AE95-26A5-70BA966214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86A2-8599-E5D1-E95D-F8F0536EDE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B54BBB-A362-44CB-B8FF-BD8A95199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29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5B0C-D487-B7F5-9E68-AA99B5352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528BB-5179-2AEA-17C9-9CD3BD147EC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462A-B62E-A833-09F6-01FFFFC809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DA3D31-809E-48C1-A64A-6D785D891B1B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EC48-2F4B-0CBE-841B-A28E7A01B8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EA51-CDF9-AAA0-61A8-3F82E8E811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7BAE3F-9E16-46F3-A8FF-EFC855E2FC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5B7F4-FAF0-31E9-5F3F-F74BE829244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C1B11-7EAE-4CA6-E465-CB5E50F87E8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601F-7FA4-E33B-EAAC-7469DE378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65A78C-0A36-4039-B780-2BCC1417D552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C561-DEB6-958F-F6E4-7D1BC785F1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940B-9A7F-3692-FA60-07C40DEF9E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AE1ACA-17EB-4959-88A3-897FB2CB49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FAF6-6F44-C48C-FD3C-262A17B9E5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1675-EEBA-B284-85DF-79BEC910C65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D51-5783-5A87-5799-D17F0A847A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D05D3-572F-43D7-8F25-A32794D2869A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0E75-569E-8988-20A4-90918EC0DD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81E0-F962-6292-CD32-9102A8A144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E5D5A-FDCC-4CAF-9661-FBBBEFA66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56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A6D-6504-19A6-D385-3E97D68A9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56B9-2A5D-07BD-74F0-A28C8354C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1602-D091-3066-1420-4868C596E2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5DBB3-FB9F-4A7A-A3E1-8F479FD4DA5B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E2D4-11E6-61C3-C5F6-D82DB9C0FC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2368-31AD-38D2-A5EB-44C6D5DF0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F3E02-E92F-43D1-9A03-2D31EAB793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560F-781D-3B6F-4F4E-0175FA60DF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3AD4-1A4A-50A5-3A8A-1F38EBA5E9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30B91-3415-F6EF-EE57-BEED9C96E76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D944-4476-25A7-0305-3D93BBD66F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6D7A0E-409F-44F6-8B5B-ACB14D07FAA0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7EB2-3717-EB9F-5115-F964B45EA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CDA98-7846-34DD-1068-1BAD99BEE8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E1815A-EE53-455D-A608-B247FEB24D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9FD6-AF0A-64F0-0B32-0E965628A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0ADF-7DC1-21A9-638C-DF1D0411E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46DC0-87BC-2074-CFD0-8658C2315D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DF637-2656-2F8A-C3D1-A00914D4D44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C35B3-1A34-0765-B340-8C68E4D65C1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8FF7A-D494-1AFC-DA45-653021E5B0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D11D46-9763-40F6-BE8B-C3E9088B37DC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18EC7-C5D4-B34A-A4EB-29C0AE2F0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EA630-A1C3-8A46-D657-AE26EB2DC9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77CC66-AD4C-4289-B826-C63D10F56C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7D14-F527-134A-6794-8B6B9533F7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A22ED-3DC7-AE91-E46E-A06815B0A5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A9D1DF-FF27-417A-8505-44209ECB9F74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5909-5829-A086-C5B5-C5799BB665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1AF8D-528A-97F0-ABE7-E52E3EBDD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23060-A530-4F5E-8E55-7903ACB09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B79C-C725-9D8D-928D-DFBDF35658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713F69-5FF8-4287-B134-816AF466265A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79925-3623-7A9C-F6C7-BFA38E331C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2D62-9A52-EDAC-579E-D5AEC1DED0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645E7-FF56-4365-915D-DAD615D845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96A9-BFE8-76FC-3232-59DCE10B2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2621-6BF3-E1F1-9105-40FA3F078E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2F99-F1EA-7960-BE58-8F386CACDA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434-8EE8-909C-AEA7-C5DAC1D001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49F4E2-F046-48B9-AA9A-EEBF21A78721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0ECF-7521-7D63-1F4E-23931C50A5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F299-0F13-AAF6-F469-692CFE282E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2C0A02-F7B9-4D25-B36F-844A892D0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B6F1-D4F2-B7B3-3C9D-433A6C49E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15338-B433-EB12-0B63-E6B71B3038B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D51B-BE3F-393E-9864-7DBA017ECE8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922C4-52E7-7BBB-8FB6-32D6403D92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91B768-E8DE-4CB0-A7D1-7CA49BFEA2AB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F705-7E3B-41BF-9E6E-CC45AC160F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2E9D-B280-7D15-790B-511010299B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D967A-E761-492D-A29A-3AE908EB93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4517-C241-EB70-3630-55BA8F6F2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156D-2486-5C68-40D5-AD79AD241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D49-E88F-E73E-CB49-2275EB882D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8F5A021-9EB6-4827-98E4-057969573A77}" type="datetime1">
              <a:rPr lang="en-US"/>
              <a:pPr lvl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7306-191B-3F62-8D4E-9C986582154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4126-91CA-8272-6C13-41D9B10F8CF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ABE97AA1-4090-4047-98CB-E4CAE9EEF0B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911A-CCDA-0CDE-9730-EFBEE5303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tr-TR" sz="3200" dirty="0" err="1">
                <a:solidFill>
                  <a:srgbClr val="FFFFFF"/>
                </a:solidFill>
              </a:rPr>
              <a:t>Objectives</a:t>
            </a:r>
            <a:r>
              <a:rPr lang="tr-TR" sz="3200" dirty="0">
                <a:solidFill>
                  <a:srgbClr val="FFFFFF"/>
                </a:solidFill>
              </a:rPr>
              <a:t> of </a:t>
            </a:r>
            <a:r>
              <a:rPr lang="tr-TR" sz="3200" dirty="0" err="1">
                <a:solidFill>
                  <a:srgbClr val="FFFFFF"/>
                </a:solidFill>
              </a:rPr>
              <a:t>The</a:t>
            </a:r>
            <a:r>
              <a:rPr lang="tr-TR" sz="3200" dirty="0">
                <a:solidFill>
                  <a:srgbClr val="FFFFFF"/>
                </a:solidFill>
              </a:rPr>
              <a:t> Project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65F7-9C68-CE2E-3E52-88D5E62812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8265" y="983523"/>
            <a:ext cx="9841842" cy="316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200" b="1" dirty="0"/>
              <a:t>Part 1:</a:t>
            </a:r>
            <a:br>
              <a:rPr lang="en-IE" sz="1200" b="1" dirty="0"/>
            </a:br>
            <a:r>
              <a:rPr lang="en-IE" sz="1200" dirty="0"/>
              <a:t>Create a deep learning algorithm using neural networks to classify sensor images into quality groups, like copper-bad or tin-good.</a:t>
            </a:r>
          </a:p>
          <a:p>
            <a:pPr marL="0" indent="0">
              <a:buNone/>
            </a:pPr>
            <a:r>
              <a:rPr lang="en-IE" sz="1200" b="1" dirty="0"/>
              <a:t>Part 2:</a:t>
            </a:r>
          </a:p>
          <a:p>
            <a:pPr marL="0" indent="0">
              <a:buNone/>
            </a:pPr>
            <a:r>
              <a:rPr lang="en-IE" sz="1200" dirty="0"/>
              <a:t>Use </a:t>
            </a:r>
            <a:r>
              <a:rPr lang="en-IE" sz="1200" dirty="0" err="1"/>
              <a:t>XGBoost</a:t>
            </a:r>
            <a:r>
              <a:rPr lang="en-IE" sz="1200" dirty="0"/>
              <a:t> and Random Forest models for image classification.</a:t>
            </a:r>
          </a:p>
          <a:p>
            <a:pPr marL="0" indent="0">
              <a:buNone/>
            </a:pPr>
            <a:r>
              <a:rPr lang="en-IE" sz="1200" dirty="0"/>
              <a:t>Use PCA and SMOTE to check how they improve the model and avoid overfitting.</a:t>
            </a:r>
          </a:p>
          <a:p>
            <a:pPr marL="0" indent="0">
              <a:buNone/>
            </a:pPr>
            <a:r>
              <a:rPr lang="en-IE" sz="1200" b="1"/>
              <a:t>Part </a:t>
            </a:r>
            <a:r>
              <a:rPr lang="en-IE" sz="1200" b="1" dirty="0"/>
              <a:t>3:</a:t>
            </a:r>
          </a:p>
          <a:p>
            <a:pPr marL="0" indent="0">
              <a:buNone/>
            </a:pPr>
            <a:r>
              <a:rPr lang="en-IE" sz="1200" dirty="0"/>
              <a:t>Separate mixed sounds using Independent Component Analysis (ICA).</a:t>
            </a:r>
          </a:p>
          <a:p>
            <a:pPr marL="0" indent="0">
              <a:buNone/>
            </a:pPr>
            <a:r>
              <a:rPr lang="en-IE" sz="1200" dirty="0"/>
              <a:t>Study how well this method works for separating audio signals.</a:t>
            </a:r>
          </a:p>
          <a:p>
            <a:pPr marL="0" indent="0">
              <a:buNone/>
            </a:pPr>
            <a:r>
              <a:rPr lang="en-IE" sz="1200" b="1" dirty="0"/>
              <a:t>Overall Goal:</a:t>
            </a:r>
            <a:br>
              <a:rPr lang="en-IE" sz="1200" b="1" dirty="0"/>
            </a:br>
            <a:r>
              <a:rPr lang="en-IE" sz="1200" dirty="0"/>
              <a:t>Show how machine learning and deep learning can help in checking the quality of sensors and how they can be useful in real-life tasks.</a:t>
            </a:r>
          </a:p>
        </p:txBody>
      </p:sp>
      <p:pic>
        <p:nvPicPr>
          <p:cNvPr id="4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EE4D2A4E-242B-9003-19FD-4584EC3D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3FBCC50-ED35-6495-34B3-05B45371B162}"/>
              </a:ext>
            </a:extLst>
          </p:cNvPr>
          <p:cNvGrpSpPr/>
          <p:nvPr/>
        </p:nvGrpSpPr>
        <p:grpSpPr>
          <a:xfrm>
            <a:off x="2454064" y="4127236"/>
            <a:ext cx="7283872" cy="2682182"/>
            <a:chOff x="2454064" y="4127236"/>
            <a:chExt cx="7283872" cy="2682182"/>
          </a:xfrm>
        </p:grpSpPr>
        <p:pic>
          <p:nvPicPr>
            <p:cNvPr id="5" name="Picture 5" descr="A black square with white text&#10;&#10;Description automatically generated">
              <a:extLst>
                <a:ext uri="{FF2B5EF4-FFF2-40B4-BE49-F238E27FC236}">
                  <a16:creationId xmlns:a16="http://schemas.microsoft.com/office/drawing/2014/main" id="{AE86CFE8-22C9-2831-4318-1251F710E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45" b="97541" l="1657" r="97661">
                          <a14:foregroundMark x1="4191" y1="9563" x2="60429" y2="69399"/>
                          <a14:foregroundMark x1="63060" y1="9016" x2="32554" y2="64754"/>
                          <a14:foregroundMark x1="32554" y1="64754" x2="15205" y2="77049"/>
                          <a14:foregroundMark x1="8285" y1="27322" x2="10624" y2="79508"/>
                          <a14:foregroundMark x1="24172" y1="8197" x2="18324" y2="65301"/>
                          <a14:foregroundMark x1="50682" y1="30601" x2="48148" y2="63388"/>
                          <a14:foregroundMark x1="48635" y1="34426" x2="44639" y2="62022"/>
                          <a14:foregroundMark x1="64133" y1="5191" x2="60136" y2="69399"/>
                          <a14:foregroundMark x1="61696" y1="53552" x2="67154" y2="93989"/>
                          <a14:foregroundMark x1="48246" y1="82514" x2="33821" y2="97541"/>
                          <a14:foregroundMark x1="87232" y1="92350" x2="97758" y2="86612"/>
                          <a14:foregroundMark x1="97076" y1="45902" x2="96979" y2="60929"/>
                          <a14:foregroundMark x1="3996" y1="20492" x2="1657" y2="46175"/>
                          <a14:foregroundMark x1="11696" y1="63934" x2="13060" y2="85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54064" y="4127236"/>
              <a:ext cx="7283872" cy="268218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48B711-8643-BAC9-FF32-9AA3C43700F5}"/>
                </a:ext>
              </a:extLst>
            </p:cNvPr>
            <p:cNvSpPr txBox="1"/>
            <p:nvPr/>
          </p:nvSpPr>
          <p:spPr>
            <a:xfrm>
              <a:off x="7629832" y="509899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CLASSIFY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55291E-99FE-E0C2-22A6-DE2661130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89008" cy="681035"/>
          </a:xfrm>
          <a:prstGeom prst="rect">
            <a:avLst/>
          </a:prstGeom>
          <a:solidFill>
            <a:srgbClr val="1F3567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defRPr>
            </a:lvl1pPr>
          </a:lstStyle>
          <a:p>
            <a:r>
              <a:rPr lang="en-IE" sz="3200" dirty="0"/>
              <a:t>	</a:t>
            </a:r>
            <a:r>
              <a:rPr lang="en-IE" sz="3200" dirty="0">
                <a:solidFill>
                  <a:srgbClr val="FFFFFF"/>
                </a:solidFill>
              </a:rPr>
              <a:t>&gt; </a:t>
            </a:r>
            <a:r>
              <a:rPr lang="tr-TR" sz="3600" spc="-195" dirty="0" err="1">
                <a:solidFill>
                  <a:schemeClr val="bg1"/>
                </a:solidFill>
              </a:rPr>
              <a:t>Conclusion</a:t>
            </a:r>
            <a:endParaRPr lang="en-IE" sz="3200" dirty="0">
              <a:solidFill>
                <a:schemeClr val="bg1"/>
              </a:solidFill>
            </a:endParaRPr>
          </a:p>
        </p:txBody>
      </p:sp>
      <p:pic>
        <p:nvPicPr>
          <p:cNvPr id="5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45159954-A601-9ED0-EC76-24233C98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45E79-300D-7134-B8BF-BA71E28631F4}"/>
              </a:ext>
            </a:extLst>
          </p:cNvPr>
          <p:cNvSpPr txBox="1"/>
          <p:nvPr/>
        </p:nvSpPr>
        <p:spPr>
          <a:xfrm>
            <a:off x="3797832" y="2434676"/>
            <a:ext cx="52405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used CNN, </a:t>
            </a:r>
            <a:r>
              <a:rPr lang="en-US" dirty="0" err="1"/>
              <a:t>XGBoost</a:t>
            </a:r>
            <a:r>
              <a:rPr lang="en-US" dirty="0"/>
              <a:t>, and ICA to solve problems in quality control and sound separation. It achieved 94% accuracy and separated signals well. It shows how machine learning can help in real life.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04709F-5D41-88DE-C6E2-802F90CD46BD}"/>
              </a:ext>
            </a:extLst>
          </p:cNvPr>
          <p:cNvGrpSpPr/>
          <p:nvPr/>
        </p:nvGrpSpPr>
        <p:grpSpPr>
          <a:xfrm>
            <a:off x="1124127" y="2016915"/>
            <a:ext cx="2440066" cy="2682182"/>
            <a:chOff x="7246374" y="3054681"/>
            <a:chExt cx="2440066" cy="2682182"/>
          </a:xfrm>
        </p:grpSpPr>
        <p:pic>
          <p:nvPicPr>
            <p:cNvPr id="9" name="Picture 5" descr="A black square with white text&#10;&#10;Description automatically generated">
              <a:extLst>
                <a:ext uri="{FF2B5EF4-FFF2-40B4-BE49-F238E27FC236}">
                  <a16:creationId xmlns:a16="http://schemas.microsoft.com/office/drawing/2014/main" id="{E178FCC8-6D45-4EBD-23D9-9C865934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45" b="97541" l="1657" r="97661">
                          <a14:foregroundMark x1="4191" y1="9563" x2="60429" y2="69399"/>
                          <a14:foregroundMark x1="63060" y1="9016" x2="32554" y2="64754"/>
                          <a14:foregroundMark x1="32554" y1="64754" x2="15205" y2="77049"/>
                          <a14:foregroundMark x1="8285" y1="27322" x2="10624" y2="79508"/>
                          <a14:foregroundMark x1="24172" y1="8197" x2="18324" y2="65301"/>
                          <a14:foregroundMark x1="50682" y1="30601" x2="48148" y2="63388"/>
                          <a14:foregroundMark x1="48635" y1="34426" x2="44639" y2="62022"/>
                          <a14:foregroundMark x1="64133" y1="5191" x2="60136" y2="69399"/>
                          <a14:foregroundMark x1="61696" y1="53552" x2="67154" y2="93989"/>
                          <a14:foregroundMark x1="48246" y1="82514" x2="33821" y2="97541"/>
                          <a14:foregroundMark x1="87232" y1="92350" x2="97758" y2="86612"/>
                          <a14:foregroundMark x1="97076" y1="45902" x2="96979" y2="60929"/>
                          <a14:foregroundMark x1="3996" y1="20492" x2="1657" y2="46175"/>
                          <a14:foregroundMark x1="11696" y1="63934" x2="13060" y2="85519"/>
                        </a14:backgroundRemoval>
                      </a14:imgEffect>
                    </a14:imgLayer>
                  </a14:imgProps>
                </a:ext>
              </a:extLst>
            </a:blip>
            <a:srcRect l="66501"/>
            <a:stretch/>
          </p:blipFill>
          <p:spPr>
            <a:xfrm>
              <a:off x="7246374" y="3054681"/>
              <a:ext cx="2440066" cy="268218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56EF7-A8E7-51F3-A642-BA3485FA287A}"/>
                </a:ext>
              </a:extLst>
            </p:cNvPr>
            <p:cNvSpPr txBox="1"/>
            <p:nvPr/>
          </p:nvSpPr>
          <p:spPr>
            <a:xfrm>
              <a:off x="7480013" y="4026440"/>
              <a:ext cx="156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err="1"/>
                <a:t>To</a:t>
              </a:r>
              <a:r>
                <a:rPr lang="tr-TR" b="1" dirty="0"/>
                <a:t> </a:t>
              </a:r>
              <a:r>
                <a:rPr lang="tr-TR" b="1" dirty="0" err="1"/>
                <a:t>sum</a:t>
              </a:r>
              <a:r>
                <a:rPr lang="tr-TR" b="1" dirty="0"/>
                <a:t> </a:t>
              </a:r>
              <a:r>
                <a:rPr lang="tr-TR" b="1" dirty="0" err="1"/>
                <a:t>Up</a:t>
              </a:r>
              <a:r>
                <a:rPr lang="tr-TR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02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;p10">
            <a:extLst>
              <a:ext uri="{FF2B5EF4-FFF2-40B4-BE49-F238E27FC236}">
                <a16:creationId xmlns:a16="http://schemas.microsoft.com/office/drawing/2014/main" id="{8743D4D2-F2C3-4E74-D1E3-280F0B4F4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56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lay"/>
              <a:buNone/>
            </a:pPr>
            <a:r>
              <a:rPr lang="en-US" sz="3200" dirty="0"/>
              <a:t>	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7" name="Google Shape;177;p10" descr="A logo with blue text&#10;&#10;Description automatically generated">
            <a:extLst>
              <a:ext uri="{FF2B5EF4-FFF2-40B4-BE49-F238E27FC236}">
                <a16:creationId xmlns:a16="http://schemas.microsoft.com/office/drawing/2014/main" id="{49C05D90-0C22-B5D4-A574-0FDFC62D94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8922" y="1076446"/>
            <a:ext cx="5911986" cy="42826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BDE5A-3F44-0427-7C91-6F06707819CA}"/>
              </a:ext>
            </a:extLst>
          </p:cNvPr>
          <p:cNvSpPr txBox="1"/>
          <p:nvPr/>
        </p:nvSpPr>
        <p:spPr>
          <a:xfrm>
            <a:off x="839382" y="2833040"/>
            <a:ext cx="33043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&gt;</a:t>
            </a:r>
            <a:r>
              <a:rPr lang="tr-TR" sz="4400" dirty="0">
                <a:solidFill>
                  <a:srgbClr val="FFFFFF"/>
                </a:solidFill>
              </a:rPr>
              <a:t> </a:t>
            </a:r>
            <a:r>
              <a:rPr lang="tr-TR" sz="4400" dirty="0" err="1">
                <a:solidFill>
                  <a:srgbClr val="FFFFFF"/>
                </a:solidFill>
              </a:rPr>
              <a:t>Thank</a:t>
            </a:r>
            <a:r>
              <a:rPr lang="tr-TR" sz="4400" dirty="0">
                <a:solidFill>
                  <a:srgbClr val="FFFFFF"/>
                </a:solidFill>
              </a:rPr>
              <a:t> </a:t>
            </a:r>
            <a:r>
              <a:rPr lang="tr-TR" sz="4400" dirty="0" err="1">
                <a:solidFill>
                  <a:srgbClr val="FFFFFF"/>
                </a:solidFill>
              </a:rPr>
              <a:t>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F11E-AAF8-5558-EBB4-55776D385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IE" sz="3600" spc="-170" dirty="0">
                <a:solidFill>
                  <a:schemeClr val="bg1"/>
                </a:solidFill>
              </a:rPr>
              <a:t>Introduction</a:t>
            </a:r>
            <a:r>
              <a:rPr lang="en-IE" sz="3600" spc="-160" dirty="0">
                <a:solidFill>
                  <a:schemeClr val="bg1"/>
                </a:solidFill>
              </a:rPr>
              <a:t> </a:t>
            </a:r>
            <a:r>
              <a:rPr lang="en-IE" sz="3600" spc="-30" dirty="0">
                <a:solidFill>
                  <a:schemeClr val="bg1"/>
                </a:solidFill>
              </a:rPr>
              <a:t>to</a:t>
            </a:r>
            <a:r>
              <a:rPr lang="en-IE" sz="3600" spc="-160" dirty="0">
                <a:solidFill>
                  <a:schemeClr val="bg1"/>
                </a:solidFill>
              </a:rPr>
              <a:t> </a:t>
            </a:r>
            <a:r>
              <a:rPr lang="en-IE" sz="3600" spc="-180" dirty="0">
                <a:solidFill>
                  <a:schemeClr val="bg1"/>
                </a:solidFill>
              </a:rPr>
              <a:t>Convolutional</a:t>
            </a:r>
            <a:r>
              <a:rPr lang="en-IE" sz="3600" spc="-160" dirty="0">
                <a:solidFill>
                  <a:schemeClr val="bg1"/>
                </a:solidFill>
              </a:rPr>
              <a:t> </a:t>
            </a:r>
            <a:r>
              <a:rPr lang="en-IE" sz="3600" spc="-65" dirty="0">
                <a:solidFill>
                  <a:schemeClr val="bg1"/>
                </a:solidFill>
              </a:rPr>
              <a:t>Neural</a:t>
            </a:r>
            <a:r>
              <a:rPr lang="en-IE" sz="3600" spc="-160" dirty="0">
                <a:solidFill>
                  <a:schemeClr val="bg1"/>
                </a:solidFill>
              </a:rPr>
              <a:t> </a:t>
            </a:r>
            <a:r>
              <a:rPr lang="en-IE" sz="3600" spc="-180" dirty="0">
                <a:solidFill>
                  <a:schemeClr val="bg1"/>
                </a:solidFill>
              </a:rPr>
              <a:t>Networks</a:t>
            </a:r>
            <a:r>
              <a:rPr lang="en-IE" sz="3600" spc="-160" dirty="0">
                <a:solidFill>
                  <a:schemeClr val="bg1"/>
                </a:solidFill>
              </a:rPr>
              <a:t> </a:t>
            </a:r>
            <a:r>
              <a:rPr lang="en-IE" sz="3600" spc="-10" dirty="0">
                <a:solidFill>
                  <a:schemeClr val="bg1"/>
                </a:solidFill>
              </a:rPr>
              <a:t>(CNN)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6167FBD6-FB2F-72A6-1F6C-2F105C28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55">
            <a:extLst>
              <a:ext uri="{FF2B5EF4-FFF2-40B4-BE49-F238E27FC236}">
                <a16:creationId xmlns:a16="http://schemas.microsoft.com/office/drawing/2014/main" id="{2667D96A-68C8-8480-14F5-5FBCCF741AD7}"/>
              </a:ext>
            </a:extLst>
          </p:cNvPr>
          <p:cNvSpPr txBox="1"/>
          <p:nvPr/>
        </p:nvSpPr>
        <p:spPr>
          <a:xfrm>
            <a:off x="356255" y="1541374"/>
            <a:ext cx="6482081" cy="2554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What is a CNN?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CNNs process grid-structured data, like images, making them ideal for tasks in computer vision.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Dataset preparation: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Images resized to 128x128 pixels.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Encoded labels help models classify accurately.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Importance of CNNs: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Hierarchical feature extraction enables image classification, object detection, and more.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Resembles human visual systems for better visual data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2E4-0C70-E23F-E665-6679C9E07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US" sz="3600" spc="-65" dirty="0">
                <a:solidFill>
                  <a:schemeClr val="bg1"/>
                </a:solidFill>
              </a:rPr>
              <a:t>Model</a:t>
            </a:r>
            <a:r>
              <a:rPr lang="en-US" sz="3600" spc="-180" dirty="0">
                <a:solidFill>
                  <a:schemeClr val="bg1"/>
                </a:solidFill>
              </a:rPr>
              <a:t> Training</a:t>
            </a:r>
            <a:r>
              <a:rPr lang="en-US" sz="3600" spc="-175" dirty="0">
                <a:solidFill>
                  <a:schemeClr val="bg1"/>
                </a:solidFill>
              </a:rPr>
              <a:t> </a:t>
            </a:r>
            <a:r>
              <a:rPr lang="en-US" sz="3600" spc="-185" dirty="0">
                <a:solidFill>
                  <a:schemeClr val="bg1"/>
                </a:solidFill>
              </a:rPr>
              <a:t>and</a:t>
            </a:r>
            <a:r>
              <a:rPr lang="en-US" sz="3600" spc="-175" dirty="0">
                <a:solidFill>
                  <a:schemeClr val="bg1"/>
                </a:solidFill>
              </a:rPr>
              <a:t> </a:t>
            </a:r>
            <a:r>
              <a:rPr lang="en-US" sz="3600" spc="-150" dirty="0">
                <a:solidFill>
                  <a:schemeClr val="bg1"/>
                </a:solidFill>
              </a:rPr>
              <a:t>Architecture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11B12411-1A26-36D7-F3A0-D3D04F59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55">
            <a:extLst>
              <a:ext uri="{FF2B5EF4-FFF2-40B4-BE49-F238E27FC236}">
                <a16:creationId xmlns:a16="http://schemas.microsoft.com/office/drawing/2014/main" id="{5E8CE207-8EB8-A4DD-C354-434FDFB13B01}"/>
              </a:ext>
            </a:extLst>
          </p:cNvPr>
          <p:cNvSpPr txBox="1"/>
          <p:nvPr/>
        </p:nvSpPr>
        <p:spPr>
          <a:xfrm>
            <a:off x="370572" y="1612158"/>
            <a:ext cx="6482081" cy="2554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Training Process: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70% data for training, 30% for testing.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Data augmentation (rotations, flips) improves robustness.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Class weights address under-represented classes.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Constructing the CNN: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Convolutional Layers: Extract features like edges.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Pooling Layers: Reduce feature map size to prevent overfitting.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Flatten Layers: Convert 2D maps into 1D vectors.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Dense Layers: Introduce non-linearity to learn complex patterns.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epochs=18, </a:t>
            </a:r>
            <a:r>
              <a:rPr lang="en-IE" sz="160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batch_size</a:t>
            </a:r>
            <a:r>
              <a:rPr lang="en-IE" sz="160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=32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835-8B2C-DE7C-7524-D9BF6D611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IE" sz="3600" spc="-65" dirty="0">
                <a:solidFill>
                  <a:schemeClr val="bg1"/>
                </a:solidFill>
              </a:rPr>
              <a:t>Model</a:t>
            </a:r>
            <a:r>
              <a:rPr lang="en-IE" sz="3600" spc="-155" dirty="0">
                <a:solidFill>
                  <a:schemeClr val="bg1"/>
                </a:solidFill>
              </a:rPr>
              <a:t> </a:t>
            </a:r>
            <a:r>
              <a:rPr lang="en-IE" sz="3600" spc="-175" dirty="0">
                <a:solidFill>
                  <a:schemeClr val="bg1"/>
                </a:solidFill>
              </a:rPr>
              <a:t>Evaluation</a:t>
            </a:r>
            <a:r>
              <a:rPr lang="en-IE" sz="3600" spc="-150" dirty="0">
                <a:solidFill>
                  <a:schemeClr val="bg1"/>
                </a:solidFill>
              </a:rPr>
              <a:t> </a:t>
            </a:r>
            <a:r>
              <a:rPr lang="en-IE" sz="3600" spc="-185" dirty="0">
                <a:solidFill>
                  <a:schemeClr val="bg1"/>
                </a:solidFill>
              </a:rPr>
              <a:t>and</a:t>
            </a:r>
            <a:r>
              <a:rPr lang="en-IE" sz="3600" spc="-155" dirty="0">
                <a:solidFill>
                  <a:schemeClr val="bg1"/>
                </a:solidFill>
              </a:rPr>
              <a:t> </a:t>
            </a:r>
            <a:r>
              <a:rPr lang="en-IE" sz="3600" spc="-180" dirty="0">
                <a:solidFill>
                  <a:schemeClr val="bg1"/>
                </a:solidFill>
              </a:rPr>
              <a:t>Performance</a:t>
            </a:r>
            <a:r>
              <a:rPr lang="en-IE" sz="3600" spc="-150" dirty="0">
                <a:solidFill>
                  <a:schemeClr val="bg1"/>
                </a:solidFill>
              </a:rPr>
              <a:t> </a:t>
            </a:r>
            <a:r>
              <a:rPr lang="en-IE" sz="3600" spc="-114" dirty="0">
                <a:solidFill>
                  <a:schemeClr val="bg1"/>
                </a:solidFill>
              </a:rPr>
              <a:t>Metrics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95319BB3-A974-9B33-34A1-86705946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0D19759-1BCA-D6B0-F77A-2220263797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8835" y="1233629"/>
            <a:ext cx="7728282" cy="487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/>
              <a:t>Evaluation Metrics:</a:t>
            </a:r>
          </a:p>
          <a:p>
            <a:pPr marL="0" indent="0">
              <a:buNone/>
            </a:pPr>
            <a:r>
              <a:rPr lang="en-IE" sz="1600" dirty="0"/>
              <a:t>Accuracy: Proportion of correct predictions.</a:t>
            </a:r>
          </a:p>
          <a:p>
            <a:pPr marL="0" indent="0">
              <a:buNone/>
            </a:pPr>
            <a:r>
              <a:rPr lang="en-IE" sz="1600" dirty="0"/>
              <a:t>Training Data: 76%</a:t>
            </a:r>
          </a:p>
          <a:p>
            <a:pPr marL="0" indent="0">
              <a:buNone/>
            </a:pPr>
            <a:r>
              <a:rPr lang="en-IE" sz="1600" dirty="0"/>
              <a:t>Testing Data: 74%</a:t>
            </a:r>
          </a:p>
          <a:p>
            <a:pPr marL="0" indent="0">
              <a:buNone/>
            </a:pPr>
            <a:r>
              <a:rPr lang="en-IE" sz="1600" dirty="0"/>
              <a:t>F1 Score: Balances precision and recall.</a:t>
            </a:r>
          </a:p>
          <a:p>
            <a:pPr marL="0" indent="0">
              <a:buNone/>
            </a:pPr>
            <a:r>
              <a:rPr lang="en-IE" sz="1600" dirty="0"/>
              <a:t>Training Data: 75%</a:t>
            </a:r>
          </a:p>
          <a:p>
            <a:pPr marL="0" indent="0">
              <a:buNone/>
            </a:pPr>
            <a:r>
              <a:rPr lang="en-IE" sz="1600" dirty="0"/>
              <a:t>Testing Data: 74%</a:t>
            </a:r>
          </a:p>
          <a:p>
            <a:pPr marL="0" indent="0">
              <a:buNone/>
            </a:pPr>
            <a:r>
              <a:rPr lang="en-IE" sz="1600" dirty="0"/>
              <a:t>Recall: Measures how well relevant data is identified.</a:t>
            </a:r>
          </a:p>
          <a:p>
            <a:pPr marL="0" indent="0">
              <a:buNone/>
            </a:pPr>
            <a:r>
              <a:rPr lang="en-IE" sz="1600" b="1" dirty="0"/>
              <a:t>Performance Visualization:</a:t>
            </a:r>
          </a:p>
          <a:p>
            <a:pPr marL="0" indent="0">
              <a:buNone/>
            </a:pPr>
            <a:r>
              <a:rPr lang="en-IE" sz="1600" dirty="0"/>
              <a:t>Confusion Matrix: Shows classification performance for </a:t>
            </a:r>
            <a:endParaRPr lang="tr-TR" sz="1600" dirty="0"/>
          </a:p>
          <a:p>
            <a:pPr marL="0" indent="0">
              <a:buNone/>
            </a:pPr>
            <a:r>
              <a:rPr lang="en-IE" sz="1600" dirty="0"/>
              <a:t>each class.</a:t>
            </a:r>
          </a:p>
          <a:p>
            <a:pPr marL="0" indent="0">
              <a:buNone/>
            </a:pPr>
            <a:r>
              <a:rPr lang="en-IE" sz="1600" dirty="0"/>
              <a:t>Accuracy vs. Epochs: Tracks accuracy trends during training.</a:t>
            </a:r>
          </a:p>
          <a:p>
            <a:pPr marL="0" indent="0">
              <a:buNone/>
            </a:pPr>
            <a:r>
              <a:rPr lang="en-IE" sz="1600" dirty="0"/>
              <a:t>Loss Function Analysis: Tracks learning efficiency over epochs.</a:t>
            </a:r>
          </a:p>
          <a:p>
            <a:endParaRPr lang="en-US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16A163B9-10F6-1BDB-B433-065BEE9DD3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047" y="681035"/>
            <a:ext cx="5005223" cy="2307971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51540546-43D2-4239-FAAD-6E9BC87D5B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4050" y="2989006"/>
            <a:ext cx="5005223" cy="1829740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7352BB3C-A81A-D2BB-4042-36CDC854BEF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4051" y="4818746"/>
            <a:ext cx="5005224" cy="1941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B12B-AA1A-D219-2EE3-30DD9083B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US" sz="3600" spc="-170" dirty="0">
                <a:solidFill>
                  <a:schemeClr val="bg1"/>
                </a:solidFill>
              </a:rPr>
              <a:t>Introduction</a:t>
            </a:r>
            <a:r>
              <a:rPr lang="en-US" sz="3600" spc="-175" dirty="0">
                <a:solidFill>
                  <a:schemeClr val="bg1"/>
                </a:solidFill>
              </a:rPr>
              <a:t> </a:t>
            </a:r>
            <a:r>
              <a:rPr lang="en-US" sz="3600" spc="-30" dirty="0">
                <a:solidFill>
                  <a:schemeClr val="bg1"/>
                </a:solidFill>
              </a:rPr>
              <a:t>to</a:t>
            </a:r>
            <a:r>
              <a:rPr lang="en-US" sz="3600" spc="-190" dirty="0">
                <a:solidFill>
                  <a:schemeClr val="bg1"/>
                </a:solidFill>
              </a:rPr>
              <a:t> </a:t>
            </a:r>
            <a:r>
              <a:rPr lang="en-US" sz="3600" spc="-125" dirty="0">
                <a:solidFill>
                  <a:schemeClr val="bg1"/>
                </a:solidFill>
              </a:rPr>
              <a:t>Image</a:t>
            </a:r>
            <a:r>
              <a:rPr lang="en-US" sz="3600" spc="-180" dirty="0">
                <a:solidFill>
                  <a:schemeClr val="bg1"/>
                </a:solidFill>
              </a:rPr>
              <a:t> Classification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92DB9FD8-F4C7-9504-328C-C99825F5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55;p7">
            <a:extLst>
              <a:ext uri="{FF2B5EF4-FFF2-40B4-BE49-F238E27FC236}">
                <a16:creationId xmlns:a16="http://schemas.microsoft.com/office/drawing/2014/main" id="{6B04892C-5037-06BB-B895-FD8A0C30DA7E}"/>
              </a:ext>
            </a:extLst>
          </p:cNvPr>
          <p:cNvSpPr txBox="1">
            <a:spLocks/>
          </p:cNvSpPr>
          <p:nvPr/>
        </p:nvSpPr>
        <p:spPr>
          <a:xfrm>
            <a:off x="501319" y="681035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 compatLnSpc="1">
            <a:no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E" sz="1800" b="1" dirty="0">
                <a:solidFill>
                  <a:schemeClr val="dk1"/>
                </a:solidFill>
              </a:rPr>
              <a:t>Overview: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E" sz="1800" dirty="0">
                <a:solidFill>
                  <a:schemeClr val="dk1"/>
                </a:solidFill>
              </a:rPr>
              <a:t>Fundamental computer vision task with applications in medical imaging and industrial automation.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E" sz="1800" b="1" dirty="0">
                <a:solidFill>
                  <a:schemeClr val="dk1"/>
                </a:solidFill>
              </a:rPr>
              <a:t>Project Goals: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E" sz="1800" dirty="0">
                <a:solidFill>
                  <a:schemeClr val="dk1"/>
                </a:solidFill>
              </a:rPr>
              <a:t>Classify seven image types: </a:t>
            </a:r>
            <a:r>
              <a:rPr lang="en-IE" sz="1800" dirty="0" err="1">
                <a:solidFill>
                  <a:schemeClr val="dk1"/>
                </a:solidFill>
              </a:rPr>
              <a:t>bad_Zn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good_Zn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bad_Ti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good_Ti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bad_Tin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good_Tin</a:t>
            </a:r>
            <a:r>
              <a:rPr lang="en-IE" sz="1800" dirty="0">
                <a:solidFill>
                  <a:schemeClr val="dk1"/>
                </a:solidFill>
              </a:rPr>
              <a:t>, </a:t>
            </a:r>
            <a:r>
              <a:rPr lang="en-IE" sz="1800" dirty="0" err="1">
                <a:solidFill>
                  <a:schemeClr val="dk1"/>
                </a:solidFill>
              </a:rPr>
              <a:t>medium_Tin</a:t>
            </a:r>
            <a:r>
              <a:rPr lang="en-IE" sz="1800" dirty="0">
                <a:solidFill>
                  <a:schemeClr val="dk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E" sz="1800" dirty="0">
                <a:solidFill>
                  <a:schemeClr val="dk1"/>
                </a:solidFill>
              </a:rPr>
              <a:t>Build a pipeline for image preprocessing, feature extraction, dimensionality reduction, and classification using Random Forest and </a:t>
            </a:r>
            <a:r>
              <a:rPr lang="en-IE" sz="1800" dirty="0" err="1">
                <a:solidFill>
                  <a:schemeClr val="dk1"/>
                </a:solidFill>
              </a:rPr>
              <a:t>XGBoost</a:t>
            </a:r>
            <a:r>
              <a:rPr lang="en-IE" sz="1800" dirty="0">
                <a:solidFill>
                  <a:schemeClr val="dk1"/>
                </a:solidFill>
              </a:rPr>
              <a:t>.</a:t>
            </a:r>
          </a:p>
          <a:p>
            <a:pPr indent="-50800">
              <a:spcBef>
                <a:spcPts val="1200"/>
              </a:spcBef>
              <a:buClr>
                <a:srgbClr val="000000"/>
              </a:buClr>
              <a:buSzPts val="2800"/>
              <a:buFont typeface="Arial" pitchFamily="34"/>
              <a:buNone/>
            </a:pPr>
            <a:endParaRPr lang="en-IE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73CE-217C-6635-D2BD-BE9BD66A0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IE" sz="3600" spc="-160" dirty="0">
                <a:solidFill>
                  <a:schemeClr val="bg1"/>
                </a:solidFill>
              </a:rPr>
              <a:t>Feature</a:t>
            </a:r>
            <a:r>
              <a:rPr lang="en-IE" sz="3600" spc="-130" dirty="0">
                <a:solidFill>
                  <a:schemeClr val="bg1"/>
                </a:solidFill>
              </a:rPr>
              <a:t> </a:t>
            </a:r>
            <a:r>
              <a:rPr lang="en-IE" sz="3600" spc="-190" dirty="0">
                <a:solidFill>
                  <a:schemeClr val="bg1"/>
                </a:solidFill>
              </a:rPr>
              <a:t>Extraction</a:t>
            </a:r>
            <a:r>
              <a:rPr lang="en-IE" sz="3600" spc="-130" dirty="0">
                <a:solidFill>
                  <a:schemeClr val="bg1"/>
                </a:solidFill>
              </a:rPr>
              <a:t> </a:t>
            </a:r>
            <a:r>
              <a:rPr lang="en-IE" sz="3600" spc="-185" dirty="0">
                <a:solidFill>
                  <a:schemeClr val="bg1"/>
                </a:solidFill>
              </a:rPr>
              <a:t>and</a:t>
            </a:r>
            <a:r>
              <a:rPr lang="en-IE" sz="3600" spc="-130" dirty="0">
                <a:solidFill>
                  <a:schemeClr val="bg1"/>
                </a:solidFill>
              </a:rPr>
              <a:t> </a:t>
            </a:r>
            <a:r>
              <a:rPr lang="en-IE" sz="3600" spc="-160" dirty="0">
                <a:solidFill>
                  <a:schemeClr val="bg1"/>
                </a:solidFill>
              </a:rPr>
              <a:t>Dimensionality</a:t>
            </a:r>
            <a:r>
              <a:rPr lang="en-IE" sz="3600" spc="-130" dirty="0">
                <a:solidFill>
                  <a:schemeClr val="bg1"/>
                </a:solidFill>
              </a:rPr>
              <a:t> </a:t>
            </a:r>
            <a:r>
              <a:rPr lang="en-IE" sz="3600" spc="-175" dirty="0">
                <a:solidFill>
                  <a:schemeClr val="bg1"/>
                </a:solidFill>
              </a:rPr>
              <a:t>Reduction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2C26AFC0-7B38-6B4A-8B41-CA1A1920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5BBAE5B-CE33-F679-EC4F-84A522EED1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2771" y="1167901"/>
            <a:ext cx="10515600" cy="3885362"/>
          </a:xfrm>
        </p:spPr>
        <p:txBody>
          <a:bodyPr>
            <a:norm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E" sz="2000" b="1" dirty="0"/>
              <a:t>Feature Extraction: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Images converted to grayscale and resized.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Extracted statistical measures like mean, standard deviation.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Used Sobel gradients and Canny edge detection for edge features.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E" sz="2000" b="1" dirty="0"/>
              <a:t>Data Preparation: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Normalized features stored in a </a:t>
            </a:r>
            <a:r>
              <a:rPr lang="en-IE" sz="2000" dirty="0" err="1"/>
              <a:t>DataFrame</a:t>
            </a:r>
            <a:r>
              <a:rPr lang="en-IE" sz="2000" dirty="0"/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SMOTE addressed class imbalance.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E" sz="2000" b="1" dirty="0"/>
              <a:t>Results: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Balanced dataset improved learning.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E" sz="2000" dirty="0"/>
              <a:t>Visual validation confirmed feature uniqueness.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641D-7035-496F-7D6D-CF411E6FB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US" sz="3600" spc="-65" dirty="0">
                <a:solidFill>
                  <a:schemeClr val="bg1"/>
                </a:solidFill>
              </a:rPr>
              <a:t>Model</a:t>
            </a:r>
            <a:r>
              <a:rPr lang="en-US" sz="3600" spc="-190" dirty="0">
                <a:solidFill>
                  <a:schemeClr val="bg1"/>
                </a:solidFill>
              </a:rPr>
              <a:t> </a:t>
            </a:r>
            <a:r>
              <a:rPr lang="en-US" sz="3600" spc="-125" dirty="0">
                <a:solidFill>
                  <a:schemeClr val="bg1"/>
                </a:solidFill>
              </a:rPr>
              <a:t>Development</a:t>
            </a:r>
            <a:r>
              <a:rPr lang="en-US" sz="3600" spc="-185" dirty="0">
                <a:solidFill>
                  <a:schemeClr val="bg1"/>
                </a:solidFill>
              </a:rPr>
              <a:t> and</a:t>
            </a:r>
            <a:r>
              <a:rPr lang="en-US" sz="3600" spc="-175" dirty="0">
                <a:solidFill>
                  <a:schemeClr val="bg1"/>
                </a:solidFill>
              </a:rPr>
              <a:t> </a:t>
            </a:r>
            <a:r>
              <a:rPr lang="en-US" sz="3600" spc="-145" dirty="0">
                <a:solidFill>
                  <a:schemeClr val="bg1"/>
                </a:solidFill>
              </a:rPr>
              <a:t>Evaluation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7BE0BDDD-4B66-35ED-DC6C-0C367341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73B61-54F8-DCF4-1B00-3D146E1C096E}"/>
              </a:ext>
            </a:extLst>
          </p:cNvPr>
          <p:cNvSpPr txBox="1"/>
          <p:nvPr/>
        </p:nvSpPr>
        <p:spPr>
          <a:xfrm>
            <a:off x="583492" y="1440379"/>
            <a:ext cx="5913559" cy="446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b="1" dirty="0">
                <a:solidFill>
                  <a:schemeClr val="dk1"/>
                </a:solidFill>
              </a:rPr>
              <a:t>Baseline Random Forest Model: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80% training, 20% testing.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Performance: Accuracy: 78.37%, Precision: 76.95%, Recall: 78.37%, F1 Score: 76.93%.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Confusion matrix revealed misclassifications in similar classes.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b="1" dirty="0">
                <a:solidFill>
                  <a:schemeClr val="dk1"/>
                </a:solidFill>
              </a:rPr>
              <a:t>Hyperparameter Tuning: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b="1" dirty="0">
                <a:solidFill>
                  <a:schemeClr val="dk1"/>
                </a:solidFill>
              </a:rPr>
              <a:t>Optimized </a:t>
            </a:r>
            <a:r>
              <a:rPr lang="en-IE" sz="1100" b="1" dirty="0" err="1">
                <a:solidFill>
                  <a:schemeClr val="dk1"/>
                </a:solidFill>
              </a:rPr>
              <a:t>n_estimators</a:t>
            </a:r>
            <a:r>
              <a:rPr lang="en-IE" sz="1100" b="1" dirty="0">
                <a:solidFill>
                  <a:schemeClr val="dk1"/>
                </a:solidFill>
              </a:rPr>
              <a:t>, </a:t>
            </a:r>
            <a:r>
              <a:rPr lang="en-IE" sz="1100" b="1" dirty="0" err="1">
                <a:solidFill>
                  <a:schemeClr val="dk1"/>
                </a:solidFill>
              </a:rPr>
              <a:t>max_depth</a:t>
            </a:r>
            <a:r>
              <a:rPr lang="en-IE" sz="1100" b="1" dirty="0">
                <a:solidFill>
                  <a:schemeClr val="dk1"/>
                </a:solidFill>
              </a:rPr>
              <a:t>, and </a:t>
            </a:r>
            <a:r>
              <a:rPr lang="en-IE" sz="1100" b="1" dirty="0" err="1">
                <a:solidFill>
                  <a:schemeClr val="dk1"/>
                </a:solidFill>
              </a:rPr>
              <a:t>min_samples_split</a:t>
            </a:r>
            <a:r>
              <a:rPr lang="en-IE" sz="1100" b="1" dirty="0">
                <a:solidFill>
                  <a:schemeClr val="dk1"/>
                </a:solidFill>
              </a:rPr>
              <a:t> using </a:t>
            </a:r>
            <a:r>
              <a:rPr lang="en-IE" sz="1100" b="1" dirty="0" err="1">
                <a:solidFill>
                  <a:schemeClr val="dk1"/>
                </a:solidFill>
              </a:rPr>
              <a:t>GridSearchCV</a:t>
            </a:r>
            <a:r>
              <a:rPr lang="en-IE" sz="1100" b="1" dirty="0">
                <a:solidFill>
                  <a:schemeClr val="dk1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b="1" dirty="0">
                <a:solidFill>
                  <a:schemeClr val="dk1"/>
                </a:solidFill>
              </a:rPr>
              <a:t>Performance for Test Data:	</a:t>
            </a:r>
            <a:endParaRPr lang="tr-TR" sz="1100" b="1" dirty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Accuracy:80.13%, Precision : 75.38%, Recall: 69.12%,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F1 Score: 70.82%.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Decreased majority class misclassification.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b="1" dirty="0">
                <a:solidFill>
                  <a:schemeClr val="dk1"/>
                </a:solidFill>
              </a:rPr>
              <a:t>Advanced Model (</a:t>
            </a:r>
            <a:r>
              <a:rPr lang="en-IE" sz="1100" b="1" dirty="0" err="1">
                <a:solidFill>
                  <a:schemeClr val="dk1"/>
                </a:solidFill>
              </a:rPr>
              <a:t>XGBoost</a:t>
            </a:r>
            <a:r>
              <a:rPr lang="en-IE" sz="1100" b="1" dirty="0">
                <a:solidFill>
                  <a:schemeClr val="dk1"/>
                </a:solidFill>
              </a:rPr>
              <a:t>):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Train Accuracy: 100%, Test Accuracy: 94%, F1 Score: 94%.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Arial" pitchFamily="34"/>
              <a:buNone/>
            </a:pPr>
            <a:r>
              <a:rPr lang="en-IE" sz="1100" dirty="0">
                <a:solidFill>
                  <a:schemeClr val="dk1"/>
                </a:solidFill>
              </a:rPr>
              <a:t>Confusion matrix showed fewer misclassifications.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5336C3D-F9B7-3CCF-FC52-12D03CD65306}"/>
              </a:ext>
            </a:extLst>
          </p:cNvPr>
          <p:cNvSpPr txBox="1"/>
          <p:nvPr/>
        </p:nvSpPr>
        <p:spPr>
          <a:xfrm>
            <a:off x="6497051" y="1440379"/>
            <a:ext cx="5340467" cy="216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marR="5080" indent="-272415">
              <a:lnSpc>
                <a:spcPct val="100899"/>
              </a:lnSpc>
              <a:spcBef>
                <a:spcPts val="95"/>
              </a:spcBef>
              <a:buFont typeface="Times New Roman"/>
              <a:buChar char="•"/>
              <a:tabLst>
                <a:tab pos="284480" algn="l"/>
              </a:tabLst>
            </a:pPr>
            <a:r>
              <a:rPr sz="1400" b="1" spc="-125" dirty="0">
                <a:latin typeface="Arial"/>
                <a:cs typeface="Arial"/>
              </a:rPr>
              <a:t>Random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Forest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45" dirty="0">
                <a:latin typeface="Arial"/>
                <a:cs typeface="Arial"/>
              </a:rPr>
              <a:t>Confusion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Matrix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After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Hyperparameter </a:t>
            </a:r>
            <a:r>
              <a:rPr sz="1400" b="1" spc="-20" dirty="0">
                <a:latin typeface="Arial"/>
                <a:cs typeface="Arial"/>
              </a:rPr>
              <a:t>Tuning: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C39869F3-6255-7B26-AD89-5966250007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5791" y="2010020"/>
            <a:ext cx="2619603" cy="2048633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1F797C3D-B228-13F3-0F48-281E73BC50C5}"/>
              </a:ext>
            </a:extLst>
          </p:cNvPr>
          <p:cNvSpPr txBox="1"/>
          <p:nvPr/>
        </p:nvSpPr>
        <p:spPr>
          <a:xfrm>
            <a:off x="6497051" y="4395794"/>
            <a:ext cx="534046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20"/>
              </a:spcBef>
              <a:buFont typeface="Times New Roman"/>
              <a:buChar char="•"/>
              <a:tabLst>
                <a:tab pos="284480" algn="l"/>
              </a:tabLst>
            </a:pPr>
            <a:r>
              <a:rPr sz="1200" b="1" spc="-220" dirty="0">
                <a:latin typeface="Arial"/>
                <a:cs typeface="Arial"/>
              </a:rPr>
              <a:t>XGBOOST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145" dirty="0">
                <a:latin typeface="Arial"/>
                <a:cs typeface="Arial"/>
              </a:rPr>
              <a:t>Confusion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Matrix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70" dirty="0">
                <a:latin typeface="Arial"/>
                <a:cs typeface="Arial"/>
              </a:rPr>
              <a:t>After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Hyperoarameter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05" dirty="0">
                <a:latin typeface="Arial"/>
                <a:cs typeface="Arial"/>
              </a:rPr>
              <a:t>Tuning: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86BF4CA0-82C0-1D74-96B9-CC6CABC694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1412" y="4749974"/>
            <a:ext cx="3608360" cy="21080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F0E9-E8A9-67D3-C339-754B322E4C49}"/>
              </a:ext>
            </a:extLst>
          </p:cNvPr>
          <p:cNvSpPr txBox="1"/>
          <p:nvPr/>
        </p:nvSpPr>
        <p:spPr>
          <a:xfrm>
            <a:off x="0" y="0"/>
            <a:ext cx="12089008" cy="681035"/>
          </a:xfrm>
          <a:prstGeom prst="rect">
            <a:avLst/>
          </a:prstGeom>
          <a:solidFill>
            <a:srgbClr val="1F3567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	</a:t>
            </a:r>
            <a:r>
              <a:rPr lang="tr-TR" sz="2800" b="0" i="0" u="none" strike="noStrike" kern="1200" cap="none" spc="0" baseline="0" dirty="0">
                <a:solidFill>
                  <a:srgbClr val="FFFFFF"/>
                </a:solidFill>
                <a:uFillTx/>
                <a:latin typeface="Aptos Display"/>
              </a:rPr>
              <a:t>&gt; </a:t>
            </a:r>
            <a:r>
              <a:rPr lang="en-IE" sz="3200" spc="-170" dirty="0">
                <a:solidFill>
                  <a:schemeClr val="bg1"/>
                </a:solidFill>
              </a:rPr>
              <a:t>Introduction</a:t>
            </a:r>
            <a:r>
              <a:rPr lang="en-IE" sz="3200" spc="-145" dirty="0">
                <a:solidFill>
                  <a:schemeClr val="bg1"/>
                </a:solidFill>
              </a:rPr>
              <a:t> </a:t>
            </a:r>
            <a:r>
              <a:rPr lang="en-IE" sz="3200" spc="-30" dirty="0">
                <a:solidFill>
                  <a:schemeClr val="bg1"/>
                </a:solidFill>
              </a:rPr>
              <a:t>to</a:t>
            </a:r>
            <a:r>
              <a:rPr lang="en-IE" sz="3200" spc="-140" dirty="0">
                <a:solidFill>
                  <a:schemeClr val="bg1"/>
                </a:solidFill>
              </a:rPr>
              <a:t> </a:t>
            </a:r>
            <a:r>
              <a:rPr lang="en-IE" sz="3200" spc="-145" dirty="0">
                <a:solidFill>
                  <a:schemeClr val="bg1"/>
                </a:solidFill>
              </a:rPr>
              <a:t>Independent</a:t>
            </a:r>
            <a:r>
              <a:rPr lang="en-IE" sz="3200" spc="-140" dirty="0">
                <a:solidFill>
                  <a:schemeClr val="bg1"/>
                </a:solidFill>
              </a:rPr>
              <a:t> </a:t>
            </a:r>
            <a:r>
              <a:rPr lang="en-IE" sz="3200" spc="-220" dirty="0">
                <a:solidFill>
                  <a:schemeClr val="bg1"/>
                </a:solidFill>
              </a:rPr>
              <a:t>Component</a:t>
            </a:r>
            <a:r>
              <a:rPr lang="en-IE" sz="3200" spc="-140" dirty="0">
                <a:solidFill>
                  <a:schemeClr val="bg1"/>
                </a:solidFill>
              </a:rPr>
              <a:t> </a:t>
            </a:r>
            <a:r>
              <a:rPr lang="en-IE" sz="3200" spc="-310" dirty="0">
                <a:solidFill>
                  <a:schemeClr val="bg1"/>
                </a:solidFill>
              </a:rPr>
              <a:t>Analysis</a:t>
            </a:r>
            <a:r>
              <a:rPr lang="en-IE" sz="3200" spc="-140" dirty="0">
                <a:solidFill>
                  <a:schemeClr val="bg1"/>
                </a:solidFill>
              </a:rPr>
              <a:t> </a:t>
            </a:r>
            <a:r>
              <a:rPr lang="en-IE" sz="3200" spc="-275" dirty="0">
                <a:solidFill>
                  <a:schemeClr val="bg1"/>
                </a:solidFill>
              </a:rPr>
              <a:t>(ICA)</a:t>
            </a:r>
            <a:endParaRPr lang="en-US" sz="2800" b="0" i="0" u="none" strike="noStrike" kern="1200" cap="none" spc="0" baseline="0" dirty="0">
              <a:solidFill>
                <a:schemeClr val="bg1"/>
              </a:solidFill>
              <a:uFillTx/>
              <a:latin typeface="Aptos Display"/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34BFF42E-7E1E-BC62-E1F7-CAC7B12E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874FC01A-E902-78AB-4C4F-A1B6E802654B}"/>
              </a:ext>
            </a:extLst>
          </p:cNvPr>
          <p:cNvSpPr txBox="1"/>
          <p:nvPr/>
        </p:nvSpPr>
        <p:spPr>
          <a:xfrm>
            <a:off x="172715" y="827769"/>
            <a:ext cx="5923285" cy="57463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sng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Understanding the Challenge: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Separating overlapping sounds in noisy environments.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sng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What is ICA?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A method for separating mixed signals into independent sources.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sng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Project Overview: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Mixed music and noise to apply ICA.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Benchmarking ICA's effectiveness in real-world audio scenarios.</a:t>
            </a:r>
            <a:endParaRPr lang="tr-TR" sz="1600" i="0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tr-TR" sz="1600" dirty="0">
              <a:solidFill>
                <a:srgbClr val="000000"/>
              </a:solidFill>
              <a:latin typeface="Calibri" pitchFamily="34"/>
              <a:ea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600" b="1" dirty="0" err="1">
                <a:solidFill>
                  <a:srgbClr val="000000"/>
                </a:solidFill>
                <a:latin typeface="Calibri" pitchFamily="34"/>
                <a:ea typeface="Calibri" pitchFamily="34"/>
              </a:rPr>
              <a:t>Applying</a:t>
            </a:r>
            <a:r>
              <a:rPr lang="tr-TR" sz="1600" b="1" dirty="0">
                <a:solidFill>
                  <a:srgbClr val="000000"/>
                </a:solidFill>
                <a:latin typeface="Calibri" pitchFamily="34"/>
                <a:ea typeface="Calibri" pitchFamily="34"/>
              </a:rPr>
              <a:t> Data: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i="0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“Song data shape: (5745664, 2)” This expression represents the size of the data in the song variable. (5745664, 2) means that the audio file consists of 5,745,664 samples (sampling points) and is a stereo audio file (2 channels: left and right). “Noise data shape: (10143000,)” This expression represents the size of the data in the noise variable. “(10143000,)” means that the audio file consists of 10,143,000 samples and is a mono audio file (single channel). Even though the music signal still had a little bit of noise, it worked effectively.</a:t>
            </a:r>
          </a:p>
        </p:txBody>
      </p:sp>
      <p:pic>
        <p:nvPicPr>
          <p:cNvPr id="17" name="Picture 16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B06DA8ED-A7A0-4C45-D2B2-BC559C2F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54" y="1897034"/>
            <a:ext cx="5471478" cy="1975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07EF-A844-0334-D3B8-A04306A46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089008" cy="681035"/>
          </a:xfrm>
          <a:solidFill>
            <a:srgbClr val="1F3567"/>
          </a:solidFill>
        </p:spPr>
        <p:txBody>
          <a:bodyPr/>
          <a:lstStyle/>
          <a:p>
            <a:pPr lvl="0"/>
            <a:r>
              <a:rPr lang="tr-TR" sz="3200" dirty="0"/>
              <a:t>	</a:t>
            </a:r>
            <a:r>
              <a:rPr lang="tr-TR" sz="3200" dirty="0">
                <a:solidFill>
                  <a:srgbClr val="FFFFFF"/>
                </a:solidFill>
              </a:rPr>
              <a:t>&gt; </a:t>
            </a:r>
            <a:r>
              <a:rPr lang="en-IE" sz="3600" spc="-195" dirty="0">
                <a:solidFill>
                  <a:schemeClr val="bg1"/>
                </a:solidFill>
              </a:rPr>
              <a:t>Methods</a:t>
            </a:r>
            <a:r>
              <a:rPr lang="en-IE" sz="3600" spc="-170" dirty="0">
                <a:solidFill>
                  <a:schemeClr val="bg1"/>
                </a:solidFill>
              </a:rPr>
              <a:t> </a:t>
            </a:r>
            <a:r>
              <a:rPr lang="en-IE" sz="3600" spc="-185" dirty="0">
                <a:solidFill>
                  <a:schemeClr val="bg1"/>
                </a:solidFill>
              </a:rPr>
              <a:t>and</a:t>
            </a:r>
            <a:r>
              <a:rPr lang="en-IE" sz="3600" spc="-165" dirty="0">
                <a:solidFill>
                  <a:schemeClr val="bg1"/>
                </a:solidFill>
              </a:rPr>
              <a:t> </a:t>
            </a:r>
            <a:r>
              <a:rPr lang="en-IE" sz="3600" spc="-300" dirty="0">
                <a:solidFill>
                  <a:schemeClr val="bg1"/>
                </a:solidFill>
              </a:rPr>
              <a:t>Results</a:t>
            </a:r>
            <a:r>
              <a:rPr lang="en-IE" sz="3600" spc="-165" dirty="0">
                <a:solidFill>
                  <a:schemeClr val="bg1"/>
                </a:solidFill>
              </a:rPr>
              <a:t> </a:t>
            </a:r>
            <a:r>
              <a:rPr lang="en-IE" sz="3600" spc="-100" dirty="0">
                <a:solidFill>
                  <a:schemeClr val="bg1"/>
                </a:solidFill>
              </a:rPr>
              <a:t>of</a:t>
            </a:r>
            <a:r>
              <a:rPr lang="en-IE" sz="3600" spc="-165" dirty="0">
                <a:solidFill>
                  <a:schemeClr val="bg1"/>
                </a:solidFill>
              </a:rPr>
              <a:t> </a:t>
            </a:r>
            <a:r>
              <a:rPr lang="en-IE" sz="3600" spc="-335" dirty="0">
                <a:solidFill>
                  <a:schemeClr val="bg1"/>
                </a:solidFill>
              </a:rPr>
              <a:t>ICA</a:t>
            </a:r>
            <a:r>
              <a:rPr lang="en-IE" sz="3600" spc="-165" dirty="0">
                <a:solidFill>
                  <a:schemeClr val="bg1"/>
                </a:solidFill>
              </a:rPr>
              <a:t> </a:t>
            </a:r>
            <a:r>
              <a:rPr lang="tr-TR" sz="3600" spc="-165" dirty="0">
                <a:solidFill>
                  <a:schemeClr val="bg1"/>
                </a:solidFill>
              </a:rPr>
              <a:t> </a:t>
            </a:r>
            <a:r>
              <a:rPr lang="en-IE" sz="3600" spc="-125" dirty="0">
                <a:solidFill>
                  <a:schemeClr val="bg1"/>
                </a:solidFill>
              </a:rPr>
              <a:t>Application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2.jpg" descr="A logo with blue text&#10;&#10;Description automatically generated">
            <a:extLst>
              <a:ext uri="{FF2B5EF4-FFF2-40B4-BE49-F238E27FC236}">
                <a16:creationId xmlns:a16="http://schemas.microsoft.com/office/drawing/2014/main" id="{0B9652AD-E989-D02F-7D7F-695C75F5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18598" y="0"/>
            <a:ext cx="1470410" cy="6810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47;p6">
            <a:extLst>
              <a:ext uri="{FF2B5EF4-FFF2-40B4-BE49-F238E27FC236}">
                <a16:creationId xmlns:a16="http://schemas.microsoft.com/office/drawing/2014/main" id="{F25E62BE-59E4-6785-5EED-6CC61A684971}"/>
              </a:ext>
            </a:extLst>
          </p:cNvPr>
          <p:cNvSpPr txBox="1">
            <a:spLocks/>
          </p:cNvSpPr>
          <p:nvPr/>
        </p:nvSpPr>
        <p:spPr>
          <a:xfrm>
            <a:off x="244047" y="1237374"/>
            <a:ext cx="4277355" cy="50356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stereo music and mono noise signals of equal length.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Mixed signals using a mixing matrix.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IE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FastICA</a:t>
            </a: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separate the signals.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Separated signals closely resembled original sources.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and noise were clearly distinguished.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Challenges: Minor residual noise in the music signal.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Clr>
                <a:schemeClr val="dk1"/>
              </a:buClr>
              <a:buFont typeface="Arial" pitchFamily="34"/>
              <a:buNone/>
            </a:pPr>
            <a:r>
              <a:rPr lang="en-I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checked the frequency of the separated signals using spectrograms, and they matched the original sounds. However, the music signal still had a little bit of noise. Overall, ICA worked well and successfully separated the signals</a:t>
            </a:r>
            <a:br>
              <a:rPr lang="en-I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FE9F10-8B0A-51E8-9BDF-AEDD47268182}"/>
              </a:ext>
            </a:extLst>
          </p:cNvPr>
          <p:cNvGrpSpPr/>
          <p:nvPr/>
        </p:nvGrpSpPr>
        <p:grpSpPr>
          <a:xfrm>
            <a:off x="4630993" y="1307094"/>
            <a:ext cx="7561007" cy="4490513"/>
            <a:chOff x="4886632" y="1130113"/>
            <a:chExt cx="7305369" cy="41833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928D7D-C928-0F77-F17D-A7F988E37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738" y="1130113"/>
              <a:ext cx="3591231" cy="207677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C8A53C-F853-BF90-B187-1147CA58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365" y="3310857"/>
              <a:ext cx="3481636" cy="20026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30E6B4-E033-CECE-D21C-1C566A55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6632" y="1130113"/>
              <a:ext cx="3560221" cy="21807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981F2C-4285-A30A-02D8-4D695DD9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6632" y="3310857"/>
              <a:ext cx="3688040" cy="2002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971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Play</vt:lpstr>
      <vt:lpstr>Times New Roman</vt:lpstr>
      <vt:lpstr>Office Theme</vt:lpstr>
      <vt:lpstr> &gt; Objectives of The Project</vt:lpstr>
      <vt:lpstr> &gt; Introduction to Convolutional Neural Networks (CNN)</vt:lpstr>
      <vt:lpstr> &gt; Model Training and Architecture</vt:lpstr>
      <vt:lpstr> &gt; Model Evaluation and Performance Metrics</vt:lpstr>
      <vt:lpstr> &gt; Introduction to Image Classification</vt:lpstr>
      <vt:lpstr> &gt; Feature Extraction and Dimensionality Reduction</vt:lpstr>
      <vt:lpstr> &gt; Model Development and Evaluation</vt:lpstr>
      <vt:lpstr>PowerPoint Presentation</vt:lpstr>
      <vt:lpstr> &gt; Methods and Results of ICA  Application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Ertugrul Asliyuce</dc:creator>
  <cp:lastModifiedBy>Ertugrul Asliyuce</cp:lastModifiedBy>
  <cp:revision>18</cp:revision>
  <dcterms:created xsi:type="dcterms:W3CDTF">2024-11-02T19:39:01Z</dcterms:created>
  <dcterms:modified xsi:type="dcterms:W3CDTF">2025-05-12T15:08:07Z</dcterms:modified>
</cp:coreProperties>
</file>