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66" r:id="rId4"/>
    <p:sldId id="271" r:id="rId5"/>
    <p:sldId id="272" r:id="rId6"/>
    <p:sldId id="260" r:id="rId7"/>
    <p:sldId id="264" r:id="rId8"/>
    <p:sldId id="262" r:id="rId9"/>
    <p:sldId id="265" r:id="rId10"/>
    <p:sldId id="258" r:id="rId11"/>
    <p:sldId id="263" r:id="rId12"/>
    <p:sldId id="27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AED"/>
          </a:solidFill>
        </a:fill>
      </a:tcStyle>
    </a:wholeTbl>
    <a:band1H>
      <a:tcStyle>
        <a:tcBdr/>
        <a:fill>
          <a:solidFill>
            <a:srgbClr val="CCD2D8"/>
          </a:solidFill>
        </a:fill>
      </a:tcStyle>
    </a:band1H>
    <a:band2H>
      <a:tcStyle>
        <a:tcBdr/>
      </a:tcStyle>
    </a:band2H>
    <a:band1V>
      <a:tcStyle>
        <a:tcBdr/>
        <a:fill>
          <a:solidFill>
            <a:srgbClr val="CCD2D8"/>
          </a:solidFill>
        </a:fill>
      </a:tcStyle>
    </a:band1V>
    <a:band2V>
      <a:tcStyle>
        <a:tcBdr/>
      </a:tcStyle>
    </a:band2V>
    <a:lastCol>
      <a:tcTxStyle b="on">
        <a:font>
          <a:latin typeface="+mn-lt"/>
          <a:ea typeface="+mn-ea"/>
          <a:cs typeface="+mn-cs"/>
        </a:font>
        <a:srgbClr val="FFFFFF"/>
      </a:tcTxStyle>
      <a:tcStyle>
        <a:tcBdr/>
        <a:fill>
          <a:solidFill>
            <a:srgbClr val="156082"/>
          </a:solidFill>
        </a:fill>
      </a:tcStyle>
    </a:lastCol>
    <a:firstCol>
      <a:tcTxStyle b="on">
        <a:font>
          <a:latin typeface="+mn-lt"/>
          <a:ea typeface="+mn-ea"/>
          <a:cs typeface="+mn-cs"/>
        </a:font>
        <a:srgbClr val="FFFFFF"/>
      </a:tcTxStyle>
      <a:tcStyle>
        <a:tcBdr/>
        <a:fill>
          <a:solidFill>
            <a:srgbClr val="156082"/>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156082"/>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15608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64" autoAdjust="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1D769-6955-4D9C-AF9C-36521C27AF59}"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B7B5D-EEFD-4790-9C97-C868C95F83BD}" type="slidenum">
              <a:rPr lang="en-US" smtClean="0"/>
              <a:t>‹#›</a:t>
            </a:fld>
            <a:endParaRPr lang="en-US"/>
          </a:p>
        </p:txBody>
      </p:sp>
    </p:spTree>
    <p:extLst>
      <p:ext uri="{BB962C8B-B14F-4D97-AF65-F5344CB8AC3E}">
        <p14:creationId xmlns:p14="http://schemas.microsoft.com/office/powerpoint/2010/main" val="61197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B7B5D-EEFD-4790-9C97-C868C95F83BD}" type="slidenum">
              <a:rPr lang="en-US" smtClean="0"/>
              <a:t>1</a:t>
            </a:fld>
            <a:endParaRPr lang="en-US"/>
          </a:p>
        </p:txBody>
      </p:sp>
    </p:spTree>
    <p:extLst>
      <p:ext uri="{BB962C8B-B14F-4D97-AF65-F5344CB8AC3E}">
        <p14:creationId xmlns:p14="http://schemas.microsoft.com/office/powerpoint/2010/main" val="2847329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B7B5D-EEFD-4790-9C97-C868C95F83BD}" type="slidenum">
              <a:rPr lang="en-US" smtClean="0"/>
              <a:t>2</a:t>
            </a:fld>
            <a:endParaRPr lang="en-US"/>
          </a:p>
        </p:txBody>
      </p:sp>
    </p:spTree>
    <p:extLst>
      <p:ext uri="{BB962C8B-B14F-4D97-AF65-F5344CB8AC3E}">
        <p14:creationId xmlns:p14="http://schemas.microsoft.com/office/powerpoint/2010/main" val="185739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B7B5D-EEFD-4790-9C97-C868C95F83BD}" type="slidenum">
              <a:rPr lang="en-US" smtClean="0"/>
              <a:t>11</a:t>
            </a:fld>
            <a:endParaRPr lang="en-US"/>
          </a:p>
        </p:txBody>
      </p:sp>
    </p:spTree>
    <p:extLst>
      <p:ext uri="{BB962C8B-B14F-4D97-AF65-F5344CB8AC3E}">
        <p14:creationId xmlns:p14="http://schemas.microsoft.com/office/powerpoint/2010/main" val="253582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73D9A-7852-34C5-CF39-1B870F60B9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F5AFE-05DD-F40E-F23E-68D40D505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7B37AE-F460-E365-C913-F7939126B8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A45FF5-02C5-973F-6F18-E0403C08E148}"/>
              </a:ext>
            </a:extLst>
          </p:cNvPr>
          <p:cNvSpPr>
            <a:spLocks noGrp="1"/>
          </p:cNvSpPr>
          <p:nvPr>
            <p:ph type="sldNum" sz="quarter" idx="5"/>
          </p:nvPr>
        </p:nvSpPr>
        <p:spPr/>
        <p:txBody>
          <a:bodyPr/>
          <a:lstStyle/>
          <a:p>
            <a:fld id="{F6FB7B5D-EEFD-4790-9C97-C868C95F83BD}" type="slidenum">
              <a:rPr lang="en-US" smtClean="0"/>
              <a:t>12</a:t>
            </a:fld>
            <a:endParaRPr lang="en-US"/>
          </a:p>
        </p:txBody>
      </p:sp>
    </p:spTree>
    <p:extLst>
      <p:ext uri="{BB962C8B-B14F-4D97-AF65-F5344CB8AC3E}">
        <p14:creationId xmlns:p14="http://schemas.microsoft.com/office/powerpoint/2010/main" val="3834334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4A48-0BAF-86CD-986D-48E5D0757F87}"/>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026BDEA3-E7A4-E539-3E2D-62B96A0A5B6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24ED2FA2-886F-FB29-37D1-E06F62B32D3F}"/>
              </a:ext>
            </a:extLst>
          </p:cNvPr>
          <p:cNvSpPr txBox="1">
            <a:spLocks noGrp="1"/>
          </p:cNvSpPr>
          <p:nvPr>
            <p:ph type="dt" sz="half" idx="7"/>
          </p:nvPr>
        </p:nvSpPr>
        <p:spPr/>
        <p:txBody>
          <a:bodyPr/>
          <a:lstStyle>
            <a:lvl1pPr>
              <a:defRPr/>
            </a:lvl1pPr>
          </a:lstStyle>
          <a:p>
            <a:pPr lvl="0"/>
            <a:fld id="{A0D2BCCF-8C2C-4C2B-B199-32CD8BA7A9D3}" type="datetime1">
              <a:rPr lang="en-US"/>
              <a:pPr lvl="0"/>
              <a:t>5/12/2025</a:t>
            </a:fld>
            <a:endParaRPr lang="en-US"/>
          </a:p>
        </p:txBody>
      </p:sp>
      <p:sp>
        <p:nvSpPr>
          <p:cNvPr id="5" name="Footer Placeholder 4">
            <a:extLst>
              <a:ext uri="{FF2B5EF4-FFF2-40B4-BE49-F238E27FC236}">
                <a16:creationId xmlns:a16="http://schemas.microsoft.com/office/drawing/2014/main" id="{25BD1AFF-ECE2-AE95-26A5-70BA966214B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51286A2-8599-E5D1-E95D-F8F0536EDE0F}"/>
              </a:ext>
            </a:extLst>
          </p:cNvPr>
          <p:cNvSpPr txBox="1">
            <a:spLocks noGrp="1"/>
          </p:cNvSpPr>
          <p:nvPr>
            <p:ph type="sldNum" sz="quarter" idx="8"/>
          </p:nvPr>
        </p:nvSpPr>
        <p:spPr/>
        <p:txBody>
          <a:bodyPr/>
          <a:lstStyle>
            <a:lvl1pPr>
              <a:defRPr/>
            </a:lvl1pPr>
          </a:lstStyle>
          <a:p>
            <a:pPr lvl="0"/>
            <a:fld id="{9EB54BBB-A362-44CB-B8FF-BD8A95199426}" type="slidenum">
              <a:t>‹#›</a:t>
            </a:fld>
            <a:endParaRPr lang="en-US"/>
          </a:p>
        </p:txBody>
      </p:sp>
    </p:spTree>
    <p:extLst>
      <p:ext uri="{BB962C8B-B14F-4D97-AF65-F5344CB8AC3E}">
        <p14:creationId xmlns:p14="http://schemas.microsoft.com/office/powerpoint/2010/main" val="41722129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5B0C-D487-B7F5-9E68-AA99B53527ED}"/>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ED528BB-5179-2AEA-17C9-9CD3BD147EC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0462A-B62E-A833-09F6-01FFFFC809C2}"/>
              </a:ext>
            </a:extLst>
          </p:cNvPr>
          <p:cNvSpPr txBox="1">
            <a:spLocks noGrp="1"/>
          </p:cNvSpPr>
          <p:nvPr>
            <p:ph type="dt" sz="half" idx="7"/>
          </p:nvPr>
        </p:nvSpPr>
        <p:spPr/>
        <p:txBody>
          <a:bodyPr/>
          <a:lstStyle>
            <a:lvl1pPr>
              <a:defRPr/>
            </a:lvl1pPr>
          </a:lstStyle>
          <a:p>
            <a:pPr lvl="0"/>
            <a:fld id="{43DA3D31-809E-48C1-A64A-6D785D891B1B}" type="datetime1">
              <a:rPr lang="en-US"/>
              <a:pPr lvl="0"/>
              <a:t>5/12/2025</a:t>
            </a:fld>
            <a:endParaRPr lang="en-US"/>
          </a:p>
        </p:txBody>
      </p:sp>
      <p:sp>
        <p:nvSpPr>
          <p:cNvPr id="5" name="Footer Placeholder 4">
            <a:extLst>
              <a:ext uri="{FF2B5EF4-FFF2-40B4-BE49-F238E27FC236}">
                <a16:creationId xmlns:a16="http://schemas.microsoft.com/office/drawing/2014/main" id="{F049EC48-2F4B-0CBE-841B-A28E7A01B803}"/>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9B1EA51-CDF9-AAA0-61A8-3F82E8E8117B}"/>
              </a:ext>
            </a:extLst>
          </p:cNvPr>
          <p:cNvSpPr txBox="1">
            <a:spLocks noGrp="1"/>
          </p:cNvSpPr>
          <p:nvPr>
            <p:ph type="sldNum" sz="quarter" idx="8"/>
          </p:nvPr>
        </p:nvSpPr>
        <p:spPr/>
        <p:txBody>
          <a:bodyPr/>
          <a:lstStyle>
            <a:lvl1pPr>
              <a:defRPr/>
            </a:lvl1pPr>
          </a:lstStyle>
          <a:p>
            <a:pPr lvl="0"/>
            <a:fld id="{387BAE3F-9E16-46F3-A8FF-EFC855E2FC22}" type="slidenum">
              <a:t>‹#›</a:t>
            </a:fld>
            <a:endParaRPr lang="en-US"/>
          </a:p>
        </p:txBody>
      </p:sp>
    </p:spTree>
    <p:extLst>
      <p:ext uri="{BB962C8B-B14F-4D97-AF65-F5344CB8AC3E}">
        <p14:creationId xmlns:p14="http://schemas.microsoft.com/office/powerpoint/2010/main" val="31144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5B7F4-FAF0-31E9-5F3F-F74BE8292444}"/>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090C1B11-7EAE-4CA6-E465-CB5E50F87E8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C601F-7FA4-E33B-EAAC-7469DE378E1B}"/>
              </a:ext>
            </a:extLst>
          </p:cNvPr>
          <p:cNvSpPr txBox="1">
            <a:spLocks noGrp="1"/>
          </p:cNvSpPr>
          <p:nvPr>
            <p:ph type="dt" sz="half" idx="7"/>
          </p:nvPr>
        </p:nvSpPr>
        <p:spPr/>
        <p:txBody>
          <a:bodyPr/>
          <a:lstStyle>
            <a:lvl1pPr>
              <a:defRPr/>
            </a:lvl1pPr>
          </a:lstStyle>
          <a:p>
            <a:pPr lvl="0"/>
            <a:fld id="{FD65A78C-0A36-4039-B780-2BCC1417D552}" type="datetime1">
              <a:rPr lang="en-US"/>
              <a:pPr lvl="0"/>
              <a:t>5/12/2025</a:t>
            </a:fld>
            <a:endParaRPr lang="en-US"/>
          </a:p>
        </p:txBody>
      </p:sp>
      <p:sp>
        <p:nvSpPr>
          <p:cNvPr id="5" name="Footer Placeholder 4">
            <a:extLst>
              <a:ext uri="{FF2B5EF4-FFF2-40B4-BE49-F238E27FC236}">
                <a16:creationId xmlns:a16="http://schemas.microsoft.com/office/drawing/2014/main" id="{5E0FC561-DEB6-958F-F6E4-7D1BC785F16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92B940B-9A7F-3692-FA60-07C40DEF9EDF}"/>
              </a:ext>
            </a:extLst>
          </p:cNvPr>
          <p:cNvSpPr txBox="1">
            <a:spLocks noGrp="1"/>
          </p:cNvSpPr>
          <p:nvPr>
            <p:ph type="sldNum" sz="quarter" idx="8"/>
          </p:nvPr>
        </p:nvSpPr>
        <p:spPr/>
        <p:txBody>
          <a:bodyPr/>
          <a:lstStyle>
            <a:lvl1pPr>
              <a:defRPr/>
            </a:lvl1pPr>
          </a:lstStyle>
          <a:p>
            <a:pPr lvl="0"/>
            <a:fld id="{A4AE1ACA-17EB-4959-88A3-897FB2CB4953}" type="slidenum">
              <a:t>‹#›</a:t>
            </a:fld>
            <a:endParaRPr lang="en-US"/>
          </a:p>
        </p:txBody>
      </p:sp>
    </p:spTree>
    <p:extLst>
      <p:ext uri="{BB962C8B-B14F-4D97-AF65-F5344CB8AC3E}">
        <p14:creationId xmlns:p14="http://schemas.microsoft.com/office/powerpoint/2010/main" val="38548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FAF6-6F44-C48C-FD3C-262A17B9E5F6}"/>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E5E41675-EEBA-B284-85DF-79BEC910C65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ED51-5783-5A87-5799-D17F0A847A35}"/>
              </a:ext>
            </a:extLst>
          </p:cNvPr>
          <p:cNvSpPr txBox="1">
            <a:spLocks noGrp="1"/>
          </p:cNvSpPr>
          <p:nvPr>
            <p:ph type="dt" sz="half" idx="7"/>
          </p:nvPr>
        </p:nvSpPr>
        <p:spPr/>
        <p:txBody>
          <a:bodyPr/>
          <a:lstStyle>
            <a:lvl1pPr>
              <a:defRPr/>
            </a:lvl1pPr>
          </a:lstStyle>
          <a:p>
            <a:pPr lvl="0"/>
            <a:fld id="{B7AD05D3-572F-43D7-8F25-A32794D2869A}" type="datetime1">
              <a:rPr lang="en-US"/>
              <a:pPr lvl="0"/>
              <a:t>5/12/2025</a:t>
            </a:fld>
            <a:endParaRPr lang="en-US"/>
          </a:p>
        </p:txBody>
      </p:sp>
      <p:sp>
        <p:nvSpPr>
          <p:cNvPr id="5" name="Footer Placeholder 4">
            <a:extLst>
              <a:ext uri="{FF2B5EF4-FFF2-40B4-BE49-F238E27FC236}">
                <a16:creationId xmlns:a16="http://schemas.microsoft.com/office/drawing/2014/main" id="{1FAC0E75-569E-8988-20A4-90918EC0DDA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FD381E0-F962-6292-CD32-9102A8A1446B}"/>
              </a:ext>
            </a:extLst>
          </p:cNvPr>
          <p:cNvSpPr txBox="1">
            <a:spLocks noGrp="1"/>
          </p:cNvSpPr>
          <p:nvPr>
            <p:ph type="sldNum" sz="quarter" idx="8"/>
          </p:nvPr>
        </p:nvSpPr>
        <p:spPr/>
        <p:txBody>
          <a:bodyPr/>
          <a:lstStyle>
            <a:lvl1pPr>
              <a:defRPr/>
            </a:lvl1pPr>
          </a:lstStyle>
          <a:p>
            <a:pPr lvl="0"/>
            <a:fld id="{224E5D5A-FDCC-4CAF-9661-FBBBEFA664D7}" type="slidenum">
              <a:t>‹#›</a:t>
            </a:fld>
            <a:endParaRPr lang="en-US"/>
          </a:p>
        </p:txBody>
      </p:sp>
    </p:spTree>
    <p:extLst>
      <p:ext uri="{BB962C8B-B14F-4D97-AF65-F5344CB8AC3E}">
        <p14:creationId xmlns:p14="http://schemas.microsoft.com/office/powerpoint/2010/main" val="12260956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3A6D-6504-19A6-D385-3E97D68A9601}"/>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304956B9-2A5D-07BD-74F0-A28C8354C54B}"/>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8E21602-D091-3066-1420-4868C596E278}"/>
              </a:ext>
            </a:extLst>
          </p:cNvPr>
          <p:cNvSpPr txBox="1">
            <a:spLocks noGrp="1"/>
          </p:cNvSpPr>
          <p:nvPr>
            <p:ph type="dt" sz="half" idx="7"/>
          </p:nvPr>
        </p:nvSpPr>
        <p:spPr/>
        <p:txBody>
          <a:bodyPr/>
          <a:lstStyle>
            <a:lvl1pPr>
              <a:defRPr/>
            </a:lvl1pPr>
          </a:lstStyle>
          <a:p>
            <a:pPr lvl="0"/>
            <a:fld id="{5595DBB3-FB9F-4A7A-A3E1-8F479FD4DA5B}" type="datetime1">
              <a:rPr lang="en-US"/>
              <a:pPr lvl="0"/>
              <a:t>5/12/2025</a:t>
            </a:fld>
            <a:endParaRPr lang="en-US"/>
          </a:p>
        </p:txBody>
      </p:sp>
      <p:sp>
        <p:nvSpPr>
          <p:cNvPr id="5" name="Footer Placeholder 4">
            <a:extLst>
              <a:ext uri="{FF2B5EF4-FFF2-40B4-BE49-F238E27FC236}">
                <a16:creationId xmlns:a16="http://schemas.microsoft.com/office/drawing/2014/main" id="{B6B6E2D4-11E6-61C3-C5F6-D82DB9C0FCE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1F92368-31AD-38D2-A5EB-44C6D5DF00DC}"/>
              </a:ext>
            </a:extLst>
          </p:cNvPr>
          <p:cNvSpPr txBox="1">
            <a:spLocks noGrp="1"/>
          </p:cNvSpPr>
          <p:nvPr>
            <p:ph type="sldNum" sz="quarter" idx="8"/>
          </p:nvPr>
        </p:nvSpPr>
        <p:spPr/>
        <p:txBody>
          <a:bodyPr/>
          <a:lstStyle>
            <a:lvl1pPr>
              <a:defRPr/>
            </a:lvl1pPr>
          </a:lstStyle>
          <a:p>
            <a:pPr lvl="0"/>
            <a:fld id="{109F3E02-E92F-43D1-9A03-2D31EAB7939D}" type="slidenum">
              <a:t>‹#›</a:t>
            </a:fld>
            <a:endParaRPr lang="en-US"/>
          </a:p>
        </p:txBody>
      </p:sp>
    </p:spTree>
    <p:extLst>
      <p:ext uri="{BB962C8B-B14F-4D97-AF65-F5344CB8AC3E}">
        <p14:creationId xmlns:p14="http://schemas.microsoft.com/office/powerpoint/2010/main" val="276918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560F-781D-3B6F-4F4E-0175FA60DFE1}"/>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1CE3AD4-1A4A-50A5-3A8A-1F38EBA5E9F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30B91-3415-F6EF-EE57-BEED9C96E7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E7D944-4476-25A7-0305-3D93BBD66FD0}"/>
              </a:ext>
            </a:extLst>
          </p:cNvPr>
          <p:cNvSpPr txBox="1">
            <a:spLocks noGrp="1"/>
          </p:cNvSpPr>
          <p:nvPr>
            <p:ph type="dt" sz="half" idx="7"/>
          </p:nvPr>
        </p:nvSpPr>
        <p:spPr/>
        <p:txBody>
          <a:bodyPr/>
          <a:lstStyle>
            <a:lvl1pPr>
              <a:defRPr/>
            </a:lvl1pPr>
          </a:lstStyle>
          <a:p>
            <a:pPr lvl="0"/>
            <a:fld id="{F66D7A0E-409F-44F6-8B5B-ACB14D07FAA0}" type="datetime1">
              <a:rPr lang="en-US"/>
              <a:pPr lvl="0"/>
              <a:t>5/12/2025</a:t>
            </a:fld>
            <a:endParaRPr lang="en-US"/>
          </a:p>
        </p:txBody>
      </p:sp>
      <p:sp>
        <p:nvSpPr>
          <p:cNvPr id="6" name="Footer Placeholder 5">
            <a:extLst>
              <a:ext uri="{FF2B5EF4-FFF2-40B4-BE49-F238E27FC236}">
                <a16:creationId xmlns:a16="http://schemas.microsoft.com/office/drawing/2014/main" id="{4ED77EB2-3717-EB9F-5115-F964B45EA9AA}"/>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32CDA98-7846-34DD-1068-1BAD99BEE8E5}"/>
              </a:ext>
            </a:extLst>
          </p:cNvPr>
          <p:cNvSpPr txBox="1">
            <a:spLocks noGrp="1"/>
          </p:cNvSpPr>
          <p:nvPr>
            <p:ph type="sldNum" sz="quarter" idx="8"/>
          </p:nvPr>
        </p:nvSpPr>
        <p:spPr/>
        <p:txBody>
          <a:bodyPr/>
          <a:lstStyle>
            <a:lvl1pPr>
              <a:defRPr/>
            </a:lvl1pPr>
          </a:lstStyle>
          <a:p>
            <a:pPr lvl="0"/>
            <a:fld id="{A1E1815A-EE53-455D-A608-B247FEB24D1A}" type="slidenum">
              <a:t>‹#›</a:t>
            </a:fld>
            <a:endParaRPr lang="en-US"/>
          </a:p>
        </p:txBody>
      </p:sp>
    </p:spTree>
    <p:extLst>
      <p:ext uri="{BB962C8B-B14F-4D97-AF65-F5344CB8AC3E}">
        <p14:creationId xmlns:p14="http://schemas.microsoft.com/office/powerpoint/2010/main" val="11638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9FD6-AF0A-64F0-0B32-0E965628AF23}"/>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AA6A0ADF-7DC1-21A9-638C-DF1D0411E9A3}"/>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19F46DC0-87BC-2074-CFD0-8658C2315D87}"/>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EDF637-2656-2F8A-C3D1-A00914D4D44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C7C35B3-1A34-0765-B340-8C68E4D65C15}"/>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8FF7A-D494-1AFC-DA45-653021E5B065}"/>
              </a:ext>
            </a:extLst>
          </p:cNvPr>
          <p:cNvSpPr txBox="1">
            <a:spLocks noGrp="1"/>
          </p:cNvSpPr>
          <p:nvPr>
            <p:ph type="dt" sz="half" idx="7"/>
          </p:nvPr>
        </p:nvSpPr>
        <p:spPr/>
        <p:txBody>
          <a:bodyPr/>
          <a:lstStyle>
            <a:lvl1pPr>
              <a:defRPr/>
            </a:lvl1pPr>
          </a:lstStyle>
          <a:p>
            <a:pPr lvl="0"/>
            <a:fld id="{D5D11D46-9763-40F6-BE8B-C3E9088B37DC}" type="datetime1">
              <a:rPr lang="en-US"/>
              <a:pPr lvl="0"/>
              <a:t>5/12/2025</a:t>
            </a:fld>
            <a:endParaRPr lang="en-US"/>
          </a:p>
        </p:txBody>
      </p:sp>
      <p:sp>
        <p:nvSpPr>
          <p:cNvPr id="8" name="Footer Placeholder 7">
            <a:extLst>
              <a:ext uri="{FF2B5EF4-FFF2-40B4-BE49-F238E27FC236}">
                <a16:creationId xmlns:a16="http://schemas.microsoft.com/office/drawing/2014/main" id="{11818EC7-C5D4-B34A-A4EB-29C0AE2F0FC6}"/>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F4FEA630-A1C3-8A46-D657-AE26EB2DC978}"/>
              </a:ext>
            </a:extLst>
          </p:cNvPr>
          <p:cNvSpPr txBox="1">
            <a:spLocks noGrp="1"/>
          </p:cNvSpPr>
          <p:nvPr>
            <p:ph type="sldNum" sz="quarter" idx="8"/>
          </p:nvPr>
        </p:nvSpPr>
        <p:spPr/>
        <p:txBody>
          <a:bodyPr/>
          <a:lstStyle>
            <a:lvl1pPr>
              <a:defRPr/>
            </a:lvl1pPr>
          </a:lstStyle>
          <a:p>
            <a:pPr lvl="0"/>
            <a:fld id="{CE77CC66-AD4C-4289-B826-C63D10F56C9D}" type="slidenum">
              <a:t>‹#›</a:t>
            </a:fld>
            <a:endParaRPr lang="en-US"/>
          </a:p>
        </p:txBody>
      </p:sp>
    </p:spTree>
    <p:extLst>
      <p:ext uri="{BB962C8B-B14F-4D97-AF65-F5344CB8AC3E}">
        <p14:creationId xmlns:p14="http://schemas.microsoft.com/office/powerpoint/2010/main" val="342503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7D14-F527-134A-6794-8B6B9533F7F8}"/>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FB0A22ED-3DC7-AE91-E46E-A06815B0A53F}"/>
              </a:ext>
            </a:extLst>
          </p:cNvPr>
          <p:cNvSpPr txBox="1">
            <a:spLocks noGrp="1"/>
          </p:cNvSpPr>
          <p:nvPr>
            <p:ph type="dt" sz="half" idx="7"/>
          </p:nvPr>
        </p:nvSpPr>
        <p:spPr/>
        <p:txBody>
          <a:bodyPr/>
          <a:lstStyle>
            <a:lvl1pPr>
              <a:defRPr/>
            </a:lvl1pPr>
          </a:lstStyle>
          <a:p>
            <a:pPr lvl="0"/>
            <a:fld id="{86A9D1DF-FF27-417A-8505-44209ECB9F74}" type="datetime1">
              <a:rPr lang="en-US"/>
              <a:pPr lvl="0"/>
              <a:t>5/12/2025</a:t>
            </a:fld>
            <a:endParaRPr lang="en-US"/>
          </a:p>
        </p:txBody>
      </p:sp>
      <p:sp>
        <p:nvSpPr>
          <p:cNvPr id="4" name="Footer Placeholder 3">
            <a:extLst>
              <a:ext uri="{FF2B5EF4-FFF2-40B4-BE49-F238E27FC236}">
                <a16:creationId xmlns:a16="http://schemas.microsoft.com/office/drawing/2014/main" id="{AE835909-5829-A086-C5B5-C5799BB66522}"/>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01D1AF8D-528A-97F0-ABE7-E52E3EBDD377}"/>
              </a:ext>
            </a:extLst>
          </p:cNvPr>
          <p:cNvSpPr txBox="1">
            <a:spLocks noGrp="1"/>
          </p:cNvSpPr>
          <p:nvPr>
            <p:ph type="sldNum" sz="quarter" idx="8"/>
          </p:nvPr>
        </p:nvSpPr>
        <p:spPr/>
        <p:txBody>
          <a:bodyPr/>
          <a:lstStyle>
            <a:lvl1pPr>
              <a:defRPr/>
            </a:lvl1pPr>
          </a:lstStyle>
          <a:p>
            <a:pPr lvl="0"/>
            <a:fld id="{B9423060-A530-4F5E-8E55-7903ACB09ACE}" type="slidenum">
              <a:t>‹#›</a:t>
            </a:fld>
            <a:endParaRPr lang="en-US"/>
          </a:p>
        </p:txBody>
      </p:sp>
    </p:spTree>
    <p:extLst>
      <p:ext uri="{BB962C8B-B14F-4D97-AF65-F5344CB8AC3E}">
        <p14:creationId xmlns:p14="http://schemas.microsoft.com/office/powerpoint/2010/main" val="179200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9B79C-C725-9D8D-928D-DFBDF35658FC}"/>
              </a:ext>
            </a:extLst>
          </p:cNvPr>
          <p:cNvSpPr txBox="1">
            <a:spLocks noGrp="1"/>
          </p:cNvSpPr>
          <p:nvPr>
            <p:ph type="dt" sz="half" idx="7"/>
          </p:nvPr>
        </p:nvSpPr>
        <p:spPr/>
        <p:txBody>
          <a:bodyPr/>
          <a:lstStyle>
            <a:lvl1pPr>
              <a:defRPr/>
            </a:lvl1pPr>
          </a:lstStyle>
          <a:p>
            <a:pPr lvl="0"/>
            <a:fld id="{1A713F69-5FF8-4287-B134-816AF466265A}" type="datetime1">
              <a:rPr lang="en-US"/>
              <a:pPr lvl="0"/>
              <a:t>5/12/2025</a:t>
            </a:fld>
            <a:endParaRPr lang="en-US"/>
          </a:p>
        </p:txBody>
      </p:sp>
      <p:sp>
        <p:nvSpPr>
          <p:cNvPr id="3" name="Footer Placeholder 2">
            <a:extLst>
              <a:ext uri="{FF2B5EF4-FFF2-40B4-BE49-F238E27FC236}">
                <a16:creationId xmlns:a16="http://schemas.microsoft.com/office/drawing/2014/main" id="{62779925-3623-7A9C-F6C7-BFA38E331CFD}"/>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AAF62D62-9A52-EDAC-579E-D5AEC1DED086}"/>
              </a:ext>
            </a:extLst>
          </p:cNvPr>
          <p:cNvSpPr txBox="1">
            <a:spLocks noGrp="1"/>
          </p:cNvSpPr>
          <p:nvPr>
            <p:ph type="sldNum" sz="quarter" idx="8"/>
          </p:nvPr>
        </p:nvSpPr>
        <p:spPr/>
        <p:txBody>
          <a:bodyPr/>
          <a:lstStyle>
            <a:lvl1pPr>
              <a:defRPr/>
            </a:lvl1pPr>
          </a:lstStyle>
          <a:p>
            <a:pPr lvl="0"/>
            <a:fld id="{BC1645E7-FF56-4365-915D-DAD615D84529}" type="slidenum">
              <a:t>‹#›</a:t>
            </a:fld>
            <a:endParaRPr lang="en-US"/>
          </a:p>
        </p:txBody>
      </p:sp>
    </p:spTree>
    <p:extLst>
      <p:ext uri="{BB962C8B-B14F-4D97-AF65-F5344CB8AC3E}">
        <p14:creationId xmlns:p14="http://schemas.microsoft.com/office/powerpoint/2010/main" val="5008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96A9-BFE8-76FC-3232-59DCE10B285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FFFC2621-6BF3-E1F1-9105-40FA3F078E42}"/>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2F99-F1EA-7960-BE58-8F386CACDA7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56CD434-8EE8-909C-AEA7-C5DAC1D001C6}"/>
              </a:ext>
            </a:extLst>
          </p:cNvPr>
          <p:cNvSpPr txBox="1">
            <a:spLocks noGrp="1"/>
          </p:cNvSpPr>
          <p:nvPr>
            <p:ph type="dt" sz="half" idx="7"/>
          </p:nvPr>
        </p:nvSpPr>
        <p:spPr/>
        <p:txBody>
          <a:bodyPr/>
          <a:lstStyle>
            <a:lvl1pPr>
              <a:defRPr/>
            </a:lvl1pPr>
          </a:lstStyle>
          <a:p>
            <a:pPr lvl="0"/>
            <a:fld id="{F949F4E2-F046-48B9-AA9A-EEBF21A78721}" type="datetime1">
              <a:rPr lang="en-US"/>
              <a:pPr lvl="0"/>
              <a:t>5/12/2025</a:t>
            </a:fld>
            <a:endParaRPr lang="en-US"/>
          </a:p>
        </p:txBody>
      </p:sp>
      <p:sp>
        <p:nvSpPr>
          <p:cNvPr id="6" name="Footer Placeholder 5">
            <a:extLst>
              <a:ext uri="{FF2B5EF4-FFF2-40B4-BE49-F238E27FC236}">
                <a16:creationId xmlns:a16="http://schemas.microsoft.com/office/drawing/2014/main" id="{C5CA0ECF-7521-7D63-1F4E-23931C50A55A}"/>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C03BF299-0F13-AAF6-F469-692CFE282E05}"/>
              </a:ext>
            </a:extLst>
          </p:cNvPr>
          <p:cNvSpPr txBox="1">
            <a:spLocks noGrp="1"/>
          </p:cNvSpPr>
          <p:nvPr>
            <p:ph type="sldNum" sz="quarter" idx="8"/>
          </p:nvPr>
        </p:nvSpPr>
        <p:spPr/>
        <p:txBody>
          <a:bodyPr/>
          <a:lstStyle>
            <a:lvl1pPr>
              <a:defRPr/>
            </a:lvl1pPr>
          </a:lstStyle>
          <a:p>
            <a:pPr lvl="0"/>
            <a:fld id="{C02C0A02-F7B9-4D25-B36F-844A892D0D9E}" type="slidenum">
              <a:t>‹#›</a:t>
            </a:fld>
            <a:endParaRPr lang="en-US"/>
          </a:p>
        </p:txBody>
      </p:sp>
    </p:spTree>
    <p:extLst>
      <p:ext uri="{BB962C8B-B14F-4D97-AF65-F5344CB8AC3E}">
        <p14:creationId xmlns:p14="http://schemas.microsoft.com/office/powerpoint/2010/main" val="375663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B6F1-D4F2-B7B3-3C9D-433A6C49EEB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A9F15338-B433-EB12-0B63-E6B71B3038B6}"/>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39EBD51B-BE3F-393E-9864-7DBA017ECE8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92922C4-52E7-7BBB-8FB6-32D6403D9251}"/>
              </a:ext>
            </a:extLst>
          </p:cNvPr>
          <p:cNvSpPr txBox="1">
            <a:spLocks noGrp="1"/>
          </p:cNvSpPr>
          <p:nvPr>
            <p:ph type="dt" sz="half" idx="7"/>
          </p:nvPr>
        </p:nvSpPr>
        <p:spPr/>
        <p:txBody>
          <a:bodyPr/>
          <a:lstStyle>
            <a:lvl1pPr>
              <a:defRPr/>
            </a:lvl1pPr>
          </a:lstStyle>
          <a:p>
            <a:pPr lvl="0"/>
            <a:fld id="{1C91B768-E8DE-4CB0-A7D1-7CA49BFEA2AB}" type="datetime1">
              <a:rPr lang="en-US"/>
              <a:pPr lvl="0"/>
              <a:t>5/12/2025</a:t>
            </a:fld>
            <a:endParaRPr lang="en-US"/>
          </a:p>
        </p:txBody>
      </p:sp>
      <p:sp>
        <p:nvSpPr>
          <p:cNvPr id="6" name="Footer Placeholder 5">
            <a:extLst>
              <a:ext uri="{FF2B5EF4-FFF2-40B4-BE49-F238E27FC236}">
                <a16:creationId xmlns:a16="http://schemas.microsoft.com/office/drawing/2014/main" id="{0A54F705-7E3B-41BF-9E6E-CC45AC160F38}"/>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89452E9D-B280-7D15-790B-511010299B07}"/>
              </a:ext>
            </a:extLst>
          </p:cNvPr>
          <p:cNvSpPr txBox="1">
            <a:spLocks noGrp="1"/>
          </p:cNvSpPr>
          <p:nvPr>
            <p:ph type="sldNum" sz="quarter" idx="8"/>
          </p:nvPr>
        </p:nvSpPr>
        <p:spPr/>
        <p:txBody>
          <a:bodyPr/>
          <a:lstStyle>
            <a:lvl1pPr>
              <a:defRPr/>
            </a:lvl1pPr>
          </a:lstStyle>
          <a:p>
            <a:pPr lvl="0"/>
            <a:fld id="{277D967A-E761-492D-A29A-3AE908EB938A}" type="slidenum">
              <a:t>‹#›</a:t>
            </a:fld>
            <a:endParaRPr lang="en-US"/>
          </a:p>
        </p:txBody>
      </p:sp>
    </p:spTree>
    <p:extLst>
      <p:ext uri="{BB962C8B-B14F-4D97-AF65-F5344CB8AC3E}">
        <p14:creationId xmlns:p14="http://schemas.microsoft.com/office/powerpoint/2010/main" val="112599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04517-C241-EB70-3630-55BA8F6F281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8F01156D-2486-5C68-40D5-AD79AD241594}"/>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02D49-E88F-E73E-CB49-2275EB882D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fld id="{48F5A021-9EB6-4827-98E4-057969573A77}" type="datetime1">
              <a:rPr lang="en-US"/>
              <a:pPr lvl="0"/>
              <a:t>5/12/2025</a:t>
            </a:fld>
            <a:endParaRPr lang="en-US"/>
          </a:p>
        </p:txBody>
      </p:sp>
      <p:sp>
        <p:nvSpPr>
          <p:cNvPr id="5" name="Footer Placeholder 4">
            <a:extLst>
              <a:ext uri="{FF2B5EF4-FFF2-40B4-BE49-F238E27FC236}">
                <a16:creationId xmlns:a16="http://schemas.microsoft.com/office/drawing/2014/main" id="{2A747306-191B-3F62-8D4E-9C986582154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endParaRPr lang="en-US"/>
          </a:p>
        </p:txBody>
      </p:sp>
      <p:sp>
        <p:nvSpPr>
          <p:cNvPr id="6" name="Slide Number Placeholder 5">
            <a:extLst>
              <a:ext uri="{FF2B5EF4-FFF2-40B4-BE49-F238E27FC236}">
                <a16:creationId xmlns:a16="http://schemas.microsoft.com/office/drawing/2014/main" id="{6DF04126-91CA-8272-6C13-41D9B10F8CF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fld id="{ABE97AA1-4090-4047-98CB-E4CAE9EEF0B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11A-CCDA-0CDE-9730-EFBEE5303B41}"/>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a:t>
            </a:r>
            <a:r>
              <a:rPr lang="tr-TR" sz="3200" dirty="0" err="1">
                <a:solidFill>
                  <a:srgbClr val="FFFFFF"/>
                </a:solidFill>
              </a:rPr>
              <a:t>Purpose</a:t>
            </a:r>
            <a:r>
              <a:rPr lang="tr-TR" sz="3200" dirty="0">
                <a:solidFill>
                  <a:srgbClr val="FFFFFF"/>
                </a:solidFill>
              </a:rPr>
              <a:t> of </a:t>
            </a:r>
            <a:r>
              <a:rPr lang="tr-TR" sz="3200" dirty="0" err="1">
                <a:solidFill>
                  <a:srgbClr val="FFFFFF"/>
                </a:solidFill>
              </a:rPr>
              <a:t>The</a:t>
            </a:r>
            <a:r>
              <a:rPr lang="tr-TR" sz="3200" dirty="0">
                <a:solidFill>
                  <a:srgbClr val="FFFFFF"/>
                </a:solidFill>
              </a:rPr>
              <a:t> Project</a:t>
            </a:r>
            <a:endParaRPr lang="en-US" sz="3200" dirty="0">
              <a:solidFill>
                <a:srgbClr val="FFFFFF"/>
              </a:solidFill>
            </a:endParaRPr>
          </a:p>
        </p:txBody>
      </p:sp>
      <p:sp>
        <p:nvSpPr>
          <p:cNvPr id="3" name="Content Placeholder 2">
            <a:extLst>
              <a:ext uri="{FF2B5EF4-FFF2-40B4-BE49-F238E27FC236}">
                <a16:creationId xmlns:a16="http://schemas.microsoft.com/office/drawing/2014/main" id="{BD0C65F7-9C68-CE2E-3E52-88D5E62812CF}"/>
              </a:ext>
            </a:extLst>
          </p:cNvPr>
          <p:cNvSpPr txBox="1">
            <a:spLocks noGrp="1"/>
          </p:cNvSpPr>
          <p:nvPr>
            <p:ph idx="1"/>
          </p:nvPr>
        </p:nvSpPr>
        <p:spPr>
          <a:xfrm>
            <a:off x="682223" y="1006359"/>
            <a:ext cx="9841842" cy="2906955"/>
          </a:xfrm>
        </p:spPr>
        <p:txBody>
          <a:bodyPr>
            <a:normAutofit/>
          </a:bodyPr>
          <a:lstStyle/>
          <a:p>
            <a:pPr marL="0" lvl="0" indent="0">
              <a:buNone/>
            </a:pPr>
            <a:r>
              <a:rPr lang="en-IE" sz="1500" dirty="0"/>
              <a:t>This study looks at how factors like temperature, wind speed, and solar noon distance affect solar energy production in Berkeley, California. </a:t>
            </a:r>
            <a:endParaRPr lang="tr-TR" sz="1500" dirty="0"/>
          </a:p>
          <a:p>
            <a:pPr marL="0" lvl="0" indent="0">
              <a:buNone/>
            </a:pPr>
            <a:r>
              <a:rPr lang="en-IE" sz="1500" dirty="0"/>
              <a:t>The main goals are:</a:t>
            </a:r>
            <a:endParaRPr lang="tr-TR" sz="1500" dirty="0"/>
          </a:p>
          <a:p>
            <a:pPr marL="0" lvl="0" indent="0">
              <a:buNone/>
            </a:pPr>
            <a:endParaRPr lang="tr-TR" sz="1500" dirty="0"/>
          </a:p>
          <a:p>
            <a:pPr>
              <a:spcBef>
                <a:spcPts val="0"/>
              </a:spcBef>
            </a:pPr>
            <a:r>
              <a:rPr lang="en-IE" sz="1500" dirty="0" err="1"/>
              <a:t>Analyze</a:t>
            </a:r>
            <a:r>
              <a:rPr lang="en-IE" sz="1500" dirty="0"/>
              <a:t> the relationship between environmental factors (temperature, wind speed, </a:t>
            </a:r>
            <a:endParaRPr lang="tr-TR" sz="1500" dirty="0"/>
          </a:p>
          <a:p>
            <a:pPr marL="0" indent="0">
              <a:spcBef>
                <a:spcPts val="0"/>
              </a:spcBef>
              <a:buNone/>
            </a:pPr>
            <a:r>
              <a:rPr lang="tr-TR" sz="1500" dirty="0"/>
              <a:t>      </a:t>
            </a:r>
            <a:r>
              <a:rPr lang="en-IE" sz="1500" dirty="0"/>
              <a:t>solar</a:t>
            </a:r>
            <a:r>
              <a:rPr lang="tr-TR" sz="1500" dirty="0"/>
              <a:t> </a:t>
            </a:r>
            <a:r>
              <a:rPr lang="en-IE" sz="1500" dirty="0"/>
              <a:t>noon distance) and solar energy production.</a:t>
            </a:r>
          </a:p>
          <a:p>
            <a:pPr>
              <a:spcBef>
                <a:spcPts val="0"/>
              </a:spcBef>
            </a:pPr>
            <a:r>
              <a:rPr lang="en-IE" sz="1500" dirty="0"/>
              <a:t>Perform exploratory data analysis to uncover trends and patterns in power generation.</a:t>
            </a:r>
          </a:p>
          <a:p>
            <a:pPr>
              <a:spcBef>
                <a:spcPts val="0"/>
              </a:spcBef>
            </a:pPr>
            <a:r>
              <a:rPr lang="en-IE" sz="1500" dirty="0"/>
              <a:t>Handle missing data and preprocess the dataset to ensure accuracy and consistency.</a:t>
            </a:r>
          </a:p>
          <a:p>
            <a:pPr>
              <a:spcBef>
                <a:spcPts val="0"/>
              </a:spcBef>
            </a:pPr>
            <a:r>
              <a:rPr lang="en-IE" sz="1500" dirty="0"/>
              <a:t>Build and optimize machine learning models for predicting solar energy output.</a:t>
            </a:r>
          </a:p>
          <a:p>
            <a:pPr>
              <a:spcBef>
                <a:spcPts val="0"/>
              </a:spcBef>
            </a:pPr>
            <a:r>
              <a:rPr lang="en-IE" sz="1500" dirty="0"/>
              <a:t>Evaluate model performance using metrics such as Mean Squared Error (MSE) </a:t>
            </a:r>
            <a:endParaRPr lang="tr-TR" sz="1500" dirty="0"/>
          </a:p>
          <a:p>
            <a:pPr marL="0" indent="0">
              <a:spcBef>
                <a:spcPts val="0"/>
              </a:spcBef>
              <a:buNone/>
            </a:pPr>
            <a:r>
              <a:rPr lang="tr-TR" sz="1500" dirty="0"/>
              <a:t>      </a:t>
            </a:r>
            <a:r>
              <a:rPr lang="en-IE" sz="1500" dirty="0"/>
              <a:t>and R-squared</a:t>
            </a:r>
            <a:r>
              <a:rPr lang="tr-TR" sz="1500" dirty="0"/>
              <a:t> </a:t>
            </a:r>
            <a:r>
              <a:rPr lang="en-IE" sz="1500" dirty="0"/>
              <a:t>(R²).</a:t>
            </a:r>
            <a:endParaRPr lang="tr-TR" sz="1500" dirty="0"/>
          </a:p>
        </p:txBody>
      </p:sp>
      <p:pic>
        <p:nvPicPr>
          <p:cNvPr id="4" name="image2.jpg" descr="A logo with blue text&#10;&#10;Description automatically generated">
            <a:extLst>
              <a:ext uri="{FF2B5EF4-FFF2-40B4-BE49-F238E27FC236}">
                <a16:creationId xmlns:a16="http://schemas.microsoft.com/office/drawing/2014/main" id="{EE4D2A4E-242B-9003-19FD-4584EC3D867F}"/>
              </a:ext>
            </a:extLst>
          </p:cNvPr>
          <p:cNvPicPr>
            <a:picLocks noChangeAspect="1"/>
          </p:cNvPicPr>
          <p:nvPr/>
        </p:nvPicPr>
        <p:blipFill>
          <a:blip r:embed="rId3"/>
          <a:srcRect/>
          <a:stretch>
            <a:fillRect/>
          </a:stretch>
        </p:blipFill>
        <p:spPr>
          <a:xfrm>
            <a:off x="10618598" y="0"/>
            <a:ext cx="1470410" cy="681035"/>
          </a:xfrm>
          <a:prstGeom prst="rect">
            <a:avLst/>
          </a:prstGeom>
          <a:noFill/>
          <a:ln cap="flat">
            <a:noFill/>
          </a:ln>
        </p:spPr>
      </p:pic>
      <p:pic>
        <p:nvPicPr>
          <p:cNvPr id="5" name="Picture 5" descr="A black square with white text&#10;&#10;Description automatically generated">
            <a:extLst>
              <a:ext uri="{FF2B5EF4-FFF2-40B4-BE49-F238E27FC236}">
                <a16:creationId xmlns:a16="http://schemas.microsoft.com/office/drawing/2014/main" id="{AE86CFE8-22C9-2831-4318-1251F710E83E}"/>
              </a:ext>
            </a:extLst>
          </p:cNvPr>
          <p:cNvPicPr>
            <a:picLocks noChangeAspect="1"/>
          </p:cNvPicPr>
          <p:nvPr/>
        </p:nvPicPr>
        <p:blipFill>
          <a:blip r:embed="rId4"/>
          <a:stretch>
            <a:fillRect/>
          </a:stretch>
        </p:blipFill>
        <p:spPr>
          <a:xfrm>
            <a:off x="1508036" y="4238638"/>
            <a:ext cx="6720225" cy="2474627"/>
          </a:xfrm>
          <a:prstGeom prst="rect">
            <a:avLst/>
          </a:prstGeom>
          <a:noFill/>
          <a:ln cap="flat">
            <a:noFill/>
          </a:ln>
        </p:spPr>
      </p:pic>
      <p:pic>
        <p:nvPicPr>
          <p:cNvPr id="12" name="Picture 11" descr="A group of houses with solar panels on the roof&#10;&#10;Description automatically generated">
            <a:extLst>
              <a:ext uri="{FF2B5EF4-FFF2-40B4-BE49-F238E27FC236}">
                <a16:creationId xmlns:a16="http://schemas.microsoft.com/office/drawing/2014/main" id="{316B055A-FC71-C459-79C6-BD87A778A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4403" y="1585919"/>
            <a:ext cx="3291348" cy="32913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F0E9-E8A9-67D3-C339-754B322E4C49}"/>
              </a:ext>
            </a:extLst>
          </p:cNvPr>
          <p:cNvSpPr txBox="1"/>
          <p:nvPr/>
        </p:nvSpPr>
        <p:spPr>
          <a:xfrm>
            <a:off x="0" y="0"/>
            <a:ext cx="12089008" cy="681035"/>
          </a:xfrm>
          <a:prstGeom prst="rect">
            <a:avLst/>
          </a:prstGeom>
          <a:solidFill>
            <a:srgbClr val="1F3567"/>
          </a:solid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tr-TR" sz="3200" b="0" i="0" u="none" strike="noStrike" kern="1200" cap="none" spc="0" baseline="0" dirty="0">
                <a:solidFill>
                  <a:srgbClr val="000000"/>
                </a:solidFill>
                <a:uFillTx/>
                <a:latin typeface="Aptos Display"/>
              </a:rPr>
              <a:t>	</a:t>
            </a:r>
            <a:r>
              <a:rPr lang="tr-TR" sz="3200" b="0" i="0" u="none" strike="noStrike" kern="1200" cap="none" spc="0" baseline="0" dirty="0">
                <a:solidFill>
                  <a:srgbClr val="FFFFFF"/>
                </a:solidFill>
                <a:uFillTx/>
                <a:latin typeface="Aptos Display"/>
              </a:rPr>
              <a:t>&gt; </a:t>
            </a:r>
            <a:r>
              <a:rPr lang="tr-TR" sz="3200" dirty="0" err="1">
                <a:solidFill>
                  <a:srgbClr val="FFFFFF"/>
                </a:solidFill>
              </a:rPr>
              <a:t>Creation</a:t>
            </a:r>
            <a:r>
              <a:rPr lang="tr-TR" sz="3200" dirty="0">
                <a:solidFill>
                  <a:srgbClr val="FFFFFF"/>
                </a:solidFill>
              </a:rPr>
              <a:t> of </a:t>
            </a:r>
            <a:r>
              <a:rPr lang="tr-TR" sz="3200" dirty="0" err="1">
                <a:solidFill>
                  <a:srgbClr val="FFFFFF"/>
                </a:solidFill>
              </a:rPr>
              <a:t>Prediction</a:t>
            </a:r>
            <a:r>
              <a:rPr lang="tr-TR" sz="3200" dirty="0">
                <a:solidFill>
                  <a:srgbClr val="FFFFFF"/>
                </a:solidFill>
              </a:rPr>
              <a:t> Model</a:t>
            </a:r>
            <a:endParaRPr lang="en-US" sz="3200" b="0" i="0" u="none" strike="noStrike" kern="1200" cap="none" spc="0" baseline="0" dirty="0">
              <a:solidFill>
                <a:srgbClr val="FFFFFF"/>
              </a:solidFill>
              <a:uFillTx/>
              <a:latin typeface="Aptos Display"/>
            </a:endParaRPr>
          </a:p>
        </p:txBody>
      </p:sp>
      <p:pic>
        <p:nvPicPr>
          <p:cNvPr id="3" name="image2.jpg" descr="A logo with blue text&#10;&#10;Description automatically generated">
            <a:extLst>
              <a:ext uri="{FF2B5EF4-FFF2-40B4-BE49-F238E27FC236}">
                <a16:creationId xmlns:a16="http://schemas.microsoft.com/office/drawing/2014/main" id="{34BFF42E-7E1E-BC62-E1F7-CAC7B12EB64D}"/>
              </a:ext>
            </a:extLst>
          </p:cNvPr>
          <p:cNvPicPr>
            <a:picLocks noChangeAspect="1"/>
          </p:cNvPicPr>
          <p:nvPr/>
        </p:nvPicPr>
        <p:blipFill>
          <a:blip r:embed="rId2"/>
          <a:srcRect/>
          <a:stretch>
            <a:fillRect/>
          </a:stretch>
        </p:blipFill>
        <p:spPr>
          <a:xfrm>
            <a:off x="10618598" y="0"/>
            <a:ext cx="1470410" cy="681035"/>
          </a:xfrm>
          <a:prstGeom prst="rect">
            <a:avLst/>
          </a:prstGeom>
          <a:noFill/>
          <a:ln cap="flat">
            <a:noFill/>
          </a:ln>
        </p:spPr>
      </p:pic>
      <p:pic>
        <p:nvPicPr>
          <p:cNvPr id="17" name="Picture 16" descr="A graph with blue dots&#10;&#10;Description automatically generated">
            <a:extLst>
              <a:ext uri="{FF2B5EF4-FFF2-40B4-BE49-F238E27FC236}">
                <a16:creationId xmlns:a16="http://schemas.microsoft.com/office/drawing/2014/main" id="{916B778F-E9CB-A4D2-AF5B-B0F24ED766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76972"/>
            <a:ext cx="6315586" cy="4929188"/>
          </a:xfrm>
          <a:prstGeom prst="rect">
            <a:avLst/>
          </a:prstGeom>
          <a:noFill/>
          <a:ln>
            <a:noFill/>
          </a:ln>
        </p:spPr>
      </p:pic>
      <p:sp>
        <p:nvSpPr>
          <p:cNvPr id="19" name="TextBox 18">
            <a:extLst>
              <a:ext uri="{FF2B5EF4-FFF2-40B4-BE49-F238E27FC236}">
                <a16:creationId xmlns:a16="http://schemas.microsoft.com/office/drawing/2014/main" id="{5F326B43-66D6-15A8-2CE2-163DB2389EFC}"/>
              </a:ext>
            </a:extLst>
          </p:cNvPr>
          <p:cNvSpPr txBox="1"/>
          <p:nvPr/>
        </p:nvSpPr>
        <p:spPr>
          <a:xfrm>
            <a:off x="6464923" y="1803338"/>
            <a:ext cx="5667886" cy="1200329"/>
          </a:xfrm>
          <a:prstGeom prst="rect">
            <a:avLst/>
          </a:prstGeom>
          <a:noFill/>
        </p:spPr>
        <p:txBody>
          <a:bodyPr wrap="square">
            <a:spAutoFit/>
          </a:bodyPr>
          <a:lstStyle/>
          <a:p>
            <a:r>
              <a:rPr lang="en-IE" dirty="0"/>
              <a:t>Scatter Plot shows that the Random Forest model shows good performance, with an R² score of about 0.89. This matches the close alignment between actual and predicted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07EF-A844-0334-D3B8-A04306A46BB1}"/>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a:t>
            </a:r>
            <a:r>
              <a:rPr lang="tr-TR" sz="3200" dirty="0" err="1">
                <a:solidFill>
                  <a:srgbClr val="FFFFFF"/>
                </a:solidFill>
              </a:rPr>
              <a:t>Improvement</a:t>
            </a:r>
            <a:r>
              <a:rPr lang="tr-TR" sz="3200" dirty="0">
                <a:solidFill>
                  <a:srgbClr val="FFFFFF"/>
                </a:solidFill>
              </a:rPr>
              <a:t> of </a:t>
            </a:r>
            <a:r>
              <a:rPr lang="tr-TR" sz="3200" dirty="0" err="1">
                <a:solidFill>
                  <a:srgbClr val="FFFFFF"/>
                </a:solidFill>
              </a:rPr>
              <a:t>Prediction</a:t>
            </a:r>
            <a:r>
              <a:rPr lang="tr-TR" sz="3200" dirty="0">
                <a:solidFill>
                  <a:srgbClr val="FFFFFF"/>
                </a:solidFill>
              </a:rPr>
              <a:t> Model</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0B9652AD-E989-D02F-7D7F-695C75F5D2E1}"/>
              </a:ext>
            </a:extLst>
          </p:cNvPr>
          <p:cNvPicPr>
            <a:picLocks noChangeAspect="1"/>
          </p:cNvPicPr>
          <p:nvPr/>
        </p:nvPicPr>
        <p:blipFill>
          <a:blip r:embed="rId3"/>
          <a:srcRect/>
          <a:stretch>
            <a:fillRect/>
          </a:stretch>
        </p:blipFill>
        <p:spPr>
          <a:xfrm>
            <a:off x="10618598" y="0"/>
            <a:ext cx="1470410" cy="681035"/>
          </a:xfrm>
          <a:prstGeom prst="rect">
            <a:avLst/>
          </a:prstGeom>
          <a:noFill/>
          <a:ln cap="flat">
            <a:noFill/>
          </a:ln>
        </p:spPr>
      </p:pic>
      <p:pic>
        <p:nvPicPr>
          <p:cNvPr id="4" name="Picture 3">
            <a:extLst>
              <a:ext uri="{FF2B5EF4-FFF2-40B4-BE49-F238E27FC236}">
                <a16:creationId xmlns:a16="http://schemas.microsoft.com/office/drawing/2014/main" id="{6F0080E4-2A3E-D9A3-4404-1BDF6878C3D3}"/>
              </a:ext>
            </a:extLst>
          </p:cNvPr>
          <p:cNvPicPr>
            <a:picLocks noChangeAspect="1"/>
          </p:cNvPicPr>
          <p:nvPr/>
        </p:nvPicPr>
        <p:blipFill>
          <a:blip r:embed="rId4"/>
          <a:stretch>
            <a:fillRect/>
          </a:stretch>
        </p:blipFill>
        <p:spPr>
          <a:xfrm>
            <a:off x="2053590" y="7275830"/>
            <a:ext cx="6499860" cy="505460"/>
          </a:xfrm>
          <a:prstGeom prst="rect">
            <a:avLst/>
          </a:prstGeom>
        </p:spPr>
      </p:pic>
      <p:sp>
        <p:nvSpPr>
          <p:cNvPr id="8" name="TextBox 7">
            <a:extLst>
              <a:ext uri="{FF2B5EF4-FFF2-40B4-BE49-F238E27FC236}">
                <a16:creationId xmlns:a16="http://schemas.microsoft.com/office/drawing/2014/main" id="{EE819E6A-8299-73C7-0CA7-5E1D9BB0547B}"/>
              </a:ext>
            </a:extLst>
          </p:cNvPr>
          <p:cNvSpPr txBox="1"/>
          <p:nvPr/>
        </p:nvSpPr>
        <p:spPr>
          <a:xfrm>
            <a:off x="7077466" y="1166842"/>
            <a:ext cx="5000112" cy="4524315"/>
          </a:xfrm>
          <a:prstGeom prst="rect">
            <a:avLst/>
          </a:prstGeom>
          <a:noFill/>
        </p:spPr>
        <p:txBody>
          <a:bodyPr wrap="square">
            <a:spAutoFit/>
          </a:bodyPr>
          <a:lstStyle/>
          <a:p>
            <a:r>
              <a:rPr lang="tr-TR" dirty="0"/>
              <a:t>T</a:t>
            </a:r>
            <a:r>
              <a:rPr lang="en-IE" dirty="0"/>
              <a:t>he hyperparameter tuning process using </a:t>
            </a:r>
            <a:r>
              <a:rPr lang="en-IE" dirty="0" err="1"/>
              <a:t>GridSearchCV</a:t>
            </a:r>
            <a:r>
              <a:rPr lang="en-IE" dirty="0"/>
              <a:t> optimized the Random Forest model by testing various parameter combinations. The best configuration included 200 trees (</a:t>
            </a:r>
            <a:r>
              <a:rPr lang="en-IE" dirty="0" err="1"/>
              <a:t>n_estimators</a:t>
            </a:r>
            <a:r>
              <a:rPr lang="en-IE" dirty="0"/>
              <a:t>), a maximum tree depth of 20 (</a:t>
            </a:r>
            <a:r>
              <a:rPr lang="en-IE" dirty="0" err="1"/>
              <a:t>max_depth</a:t>
            </a:r>
            <a:r>
              <a:rPr lang="en-IE" dirty="0"/>
              <a:t>), a square root strategy for feature selection (</a:t>
            </a:r>
            <a:r>
              <a:rPr lang="en-IE" dirty="0" err="1"/>
              <a:t>max_features</a:t>
            </a:r>
            <a:r>
              <a:rPr lang="en-IE" dirty="0"/>
              <a:t>='sqrt'), and specific criteria for node splitting and leaf size. The optimized model achieved a Mean Squared Error (MSE) of 9834850.31 and an R² Score of 0.9061, indicating that it explains 90.61% of the variance in the data. This represents a significant improvement in predictive performance compared to the default settings, highlighting the effectiveness of hyperparameter tuning in enhancing model accuracy.</a:t>
            </a:r>
            <a:endParaRPr lang="en-US" dirty="0"/>
          </a:p>
        </p:txBody>
      </p:sp>
      <p:pic>
        <p:nvPicPr>
          <p:cNvPr id="9" name="Picture 8">
            <a:extLst>
              <a:ext uri="{FF2B5EF4-FFF2-40B4-BE49-F238E27FC236}">
                <a16:creationId xmlns:a16="http://schemas.microsoft.com/office/drawing/2014/main" id="{4104D551-66FC-3205-58F4-7AAF2247CD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7790" y="1068861"/>
            <a:ext cx="6499860" cy="502062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07E6B-9A6B-D2AC-B5D8-A6DC3A902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11706-3E11-3512-C9CE-2FAA7ED3546A}"/>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CONCLUSION</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36C79BEE-86F0-16E5-7DB8-4961D3C182EB}"/>
              </a:ext>
            </a:extLst>
          </p:cNvPr>
          <p:cNvPicPr>
            <a:picLocks noChangeAspect="1"/>
          </p:cNvPicPr>
          <p:nvPr/>
        </p:nvPicPr>
        <p:blipFill>
          <a:blip r:embed="rId3"/>
          <a:srcRect/>
          <a:stretch>
            <a:fillRect/>
          </a:stretch>
        </p:blipFill>
        <p:spPr>
          <a:xfrm>
            <a:off x="10618598" y="0"/>
            <a:ext cx="1470410" cy="681035"/>
          </a:xfrm>
          <a:prstGeom prst="rect">
            <a:avLst/>
          </a:prstGeom>
          <a:noFill/>
          <a:ln cap="flat">
            <a:noFill/>
          </a:ln>
        </p:spPr>
      </p:pic>
      <p:pic>
        <p:nvPicPr>
          <p:cNvPr id="4" name="Picture 3">
            <a:extLst>
              <a:ext uri="{FF2B5EF4-FFF2-40B4-BE49-F238E27FC236}">
                <a16:creationId xmlns:a16="http://schemas.microsoft.com/office/drawing/2014/main" id="{EB86FC3A-0479-68E5-E02B-7A882753379A}"/>
              </a:ext>
            </a:extLst>
          </p:cNvPr>
          <p:cNvPicPr>
            <a:picLocks noChangeAspect="1"/>
          </p:cNvPicPr>
          <p:nvPr/>
        </p:nvPicPr>
        <p:blipFill>
          <a:blip r:embed="rId4"/>
          <a:stretch>
            <a:fillRect/>
          </a:stretch>
        </p:blipFill>
        <p:spPr>
          <a:xfrm>
            <a:off x="2053590" y="7275830"/>
            <a:ext cx="6499860" cy="505460"/>
          </a:xfrm>
          <a:prstGeom prst="rect">
            <a:avLst/>
          </a:prstGeom>
        </p:spPr>
      </p:pic>
      <p:sp>
        <p:nvSpPr>
          <p:cNvPr id="6" name="TextBox 5">
            <a:extLst>
              <a:ext uri="{FF2B5EF4-FFF2-40B4-BE49-F238E27FC236}">
                <a16:creationId xmlns:a16="http://schemas.microsoft.com/office/drawing/2014/main" id="{B982EB58-C22B-5541-511E-9C20F4947251}"/>
              </a:ext>
            </a:extLst>
          </p:cNvPr>
          <p:cNvSpPr txBox="1"/>
          <p:nvPr/>
        </p:nvSpPr>
        <p:spPr>
          <a:xfrm>
            <a:off x="1005840" y="2136338"/>
            <a:ext cx="10180320" cy="2585323"/>
          </a:xfrm>
          <a:prstGeom prst="rect">
            <a:avLst/>
          </a:prstGeom>
          <a:noFill/>
        </p:spPr>
        <p:txBody>
          <a:bodyPr wrap="square">
            <a:spAutoFit/>
          </a:bodyPr>
          <a:lstStyle/>
          <a:p>
            <a:pPr algn="ctr"/>
            <a:r>
              <a:rPr lang="en-IE" dirty="0"/>
              <a:t>This study looked at the solar energy production system in Berkeley, California, using machine learning to predict future energy outputs. By </a:t>
            </a:r>
            <a:r>
              <a:rPr lang="en-IE" dirty="0" err="1"/>
              <a:t>analyzing</a:t>
            </a:r>
            <a:r>
              <a:rPr lang="en-IE" dirty="0"/>
              <a:t> the data, cleaning it, and creating useful features, we found important environmental factors that affect energy generation. </a:t>
            </a:r>
            <a:endParaRPr lang="tr-TR" dirty="0"/>
          </a:p>
          <a:p>
            <a:pPr algn="ctr"/>
            <a:endParaRPr lang="tr-TR" dirty="0"/>
          </a:p>
          <a:p>
            <a:pPr algn="ctr"/>
            <a:r>
              <a:rPr lang="en-IE" dirty="0"/>
              <a:t>A Random Forest model was chosen because it handles complex relationships well and works effectively even with outliers. The model’s first performance, with an R² score of 0.8976, showed strong predictive ability. After tuning the model’s settings using </a:t>
            </a:r>
            <a:r>
              <a:rPr lang="en-IE" dirty="0" err="1"/>
              <a:t>GridSearchCV</a:t>
            </a:r>
            <a:r>
              <a:rPr lang="en-IE" dirty="0"/>
              <a:t>, the R² score improved to 0.9061, and prediction errors were reduced, as seen in the lower Mean Squared Error (MSE). This shows how important it is to fine-tune machine learning models for better accuracy. </a:t>
            </a:r>
            <a:endParaRPr lang="en-US" dirty="0"/>
          </a:p>
        </p:txBody>
      </p:sp>
    </p:spTree>
    <p:extLst>
      <p:ext uri="{BB962C8B-B14F-4D97-AF65-F5344CB8AC3E}">
        <p14:creationId xmlns:p14="http://schemas.microsoft.com/office/powerpoint/2010/main" val="56473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76;p10">
            <a:extLst>
              <a:ext uri="{FF2B5EF4-FFF2-40B4-BE49-F238E27FC236}">
                <a16:creationId xmlns:a16="http://schemas.microsoft.com/office/drawing/2014/main" id="{8743D4D2-F2C3-4E74-D1E3-280F0B4F49E2}"/>
              </a:ext>
            </a:extLst>
          </p:cNvPr>
          <p:cNvSpPr txBox="1">
            <a:spLocks noGrp="1"/>
          </p:cNvSpPr>
          <p:nvPr>
            <p:ph type="title"/>
          </p:nvPr>
        </p:nvSpPr>
        <p:spPr>
          <a:xfrm>
            <a:off x="0" y="0"/>
            <a:ext cx="12192000" cy="6858000"/>
          </a:xfrm>
          <a:prstGeom prst="rect">
            <a:avLst/>
          </a:prstGeom>
          <a:solidFill>
            <a:srgbClr val="1F356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3200"/>
              <a:buFont typeface="Play"/>
              <a:buNone/>
            </a:pPr>
            <a:r>
              <a:rPr lang="en-US" sz="3200" dirty="0"/>
              <a:t>	</a:t>
            </a:r>
            <a:endParaRPr sz="3200" dirty="0">
              <a:solidFill>
                <a:srgbClr val="FFFFFF"/>
              </a:solidFill>
            </a:endParaRPr>
          </a:p>
        </p:txBody>
      </p:sp>
      <p:pic>
        <p:nvPicPr>
          <p:cNvPr id="7" name="Google Shape;177;p10" descr="A logo with blue text&#10;&#10;Description automatically generated">
            <a:extLst>
              <a:ext uri="{FF2B5EF4-FFF2-40B4-BE49-F238E27FC236}">
                <a16:creationId xmlns:a16="http://schemas.microsoft.com/office/drawing/2014/main" id="{49C05D90-0C22-B5D4-A574-0FDFC62D94AB}"/>
              </a:ext>
            </a:extLst>
          </p:cNvPr>
          <p:cNvPicPr preferRelativeResize="0"/>
          <p:nvPr/>
        </p:nvPicPr>
        <p:blipFill rotWithShape="1">
          <a:blip r:embed="rId2">
            <a:alphaModFix/>
          </a:blip>
          <a:srcRect/>
          <a:stretch/>
        </p:blipFill>
        <p:spPr>
          <a:xfrm>
            <a:off x="5308922" y="1076446"/>
            <a:ext cx="5911986" cy="428263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TextBox 8">
            <a:extLst>
              <a:ext uri="{FF2B5EF4-FFF2-40B4-BE49-F238E27FC236}">
                <a16:creationId xmlns:a16="http://schemas.microsoft.com/office/drawing/2014/main" id="{5D1BDE5A-3F44-0427-7C91-6F06707819CA}"/>
              </a:ext>
            </a:extLst>
          </p:cNvPr>
          <p:cNvSpPr txBox="1"/>
          <p:nvPr/>
        </p:nvSpPr>
        <p:spPr>
          <a:xfrm>
            <a:off x="839382" y="2833040"/>
            <a:ext cx="3304354" cy="769441"/>
          </a:xfrm>
          <a:prstGeom prst="rect">
            <a:avLst/>
          </a:prstGeom>
          <a:noFill/>
        </p:spPr>
        <p:txBody>
          <a:bodyPr wrap="square">
            <a:spAutoFit/>
          </a:bodyPr>
          <a:lstStyle/>
          <a:p>
            <a:r>
              <a:rPr lang="en-US" sz="4400" dirty="0">
                <a:solidFill>
                  <a:srgbClr val="FFFFFF"/>
                </a:solidFill>
              </a:rPr>
              <a:t>&gt;</a:t>
            </a:r>
            <a:r>
              <a:rPr lang="tr-TR" sz="4400" dirty="0">
                <a:solidFill>
                  <a:srgbClr val="FFFFFF"/>
                </a:solidFill>
              </a:rPr>
              <a:t> </a:t>
            </a:r>
            <a:r>
              <a:rPr lang="tr-TR" sz="4400" dirty="0" err="1">
                <a:solidFill>
                  <a:srgbClr val="FFFFFF"/>
                </a:solidFill>
              </a:rPr>
              <a:t>Thank</a:t>
            </a:r>
            <a:r>
              <a:rPr lang="tr-TR" sz="4400" dirty="0">
                <a:solidFill>
                  <a:srgbClr val="FFFFFF"/>
                </a:solidFill>
              </a:rPr>
              <a:t> </a:t>
            </a:r>
            <a:r>
              <a:rPr lang="tr-TR" sz="4400" dirty="0" err="1">
                <a:solidFill>
                  <a:srgbClr val="FFFFFF"/>
                </a:solidFill>
              </a:rPr>
              <a:t>You</a:t>
            </a:r>
            <a:endParaRPr lang="en-US" sz="4400" dirty="0"/>
          </a:p>
        </p:txBody>
      </p:sp>
    </p:spTree>
    <p:extLst>
      <p:ext uri="{BB962C8B-B14F-4D97-AF65-F5344CB8AC3E}">
        <p14:creationId xmlns:p14="http://schemas.microsoft.com/office/powerpoint/2010/main" val="13982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F11E-AAF8-5558-EBB4-55776D38579D}"/>
              </a:ext>
            </a:extLst>
          </p:cNvPr>
          <p:cNvSpPr txBox="1">
            <a:spLocks noGrp="1"/>
          </p:cNvSpPr>
          <p:nvPr>
            <p:ph type="title"/>
          </p:nvPr>
        </p:nvSpPr>
        <p:spPr>
          <a:xfrm>
            <a:off x="0" y="0"/>
            <a:ext cx="12089008" cy="681035"/>
          </a:xfrm>
          <a:solidFill>
            <a:srgbClr val="1F3567"/>
          </a:solidFill>
        </p:spPr>
        <p:txBody>
          <a:bodyPr/>
          <a:lstStyle/>
          <a:p>
            <a:pPr lvl="0"/>
            <a:r>
              <a:rPr lang="tr-TR" sz="3200"/>
              <a:t>	</a:t>
            </a:r>
            <a:r>
              <a:rPr lang="tr-TR" sz="3200">
                <a:solidFill>
                  <a:srgbClr val="FFFFFF"/>
                </a:solidFill>
              </a:rPr>
              <a:t>&gt; Exploratory Data Analysis(EDA)</a:t>
            </a:r>
            <a:endParaRPr lang="en-US" sz="320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6167FBD6-FB2F-72A6-1F6C-2F105C28EAA6}"/>
              </a:ext>
            </a:extLst>
          </p:cNvPr>
          <p:cNvPicPr>
            <a:picLocks noChangeAspect="1"/>
          </p:cNvPicPr>
          <p:nvPr/>
        </p:nvPicPr>
        <p:blipFill>
          <a:blip r:embed="rId3"/>
          <a:srcRect/>
          <a:stretch>
            <a:fillRect/>
          </a:stretch>
        </p:blipFill>
        <p:spPr>
          <a:xfrm>
            <a:off x="10618598" y="0"/>
            <a:ext cx="1470410" cy="681035"/>
          </a:xfrm>
          <a:prstGeom prst="rect">
            <a:avLst/>
          </a:prstGeom>
          <a:noFill/>
          <a:ln cap="flat">
            <a:noFill/>
          </a:ln>
        </p:spPr>
      </p:pic>
      <p:graphicFrame>
        <p:nvGraphicFramePr>
          <p:cNvPr id="4" name="Table 53">
            <a:extLst>
              <a:ext uri="{FF2B5EF4-FFF2-40B4-BE49-F238E27FC236}">
                <a16:creationId xmlns:a16="http://schemas.microsoft.com/office/drawing/2014/main" id="{04A4D9BE-B72B-7FFE-F8A0-4E0AC8DF2AF6}"/>
              </a:ext>
            </a:extLst>
          </p:cNvPr>
          <p:cNvGraphicFramePr>
            <a:graphicFrameLocks noGrp="1"/>
          </p:cNvGraphicFramePr>
          <p:nvPr>
            <p:extLst>
              <p:ext uri="{D42A27DB-BD31-4B8C-83A1-F6EECF244321}">
                <p14:modId xmlns:p14="http://schemas.microsoft.com/office/powerpoint/2010/main" val="2902666658"/>
              </p:ext>
            </p:extLst>
          </p:nvPr>
        </p:nvGraphicFramePr>
        <p:xfrm>
          <a:off x="7244080" y="838037"/>
          <a:ext cx="4109723" cy="3777374"/>
        </p:xfrm>
        <a:graphic>
          <a:graphicData uri="http://schemas.openxmlformats.org/drawingml/2006/table">
            <a:tbl>
              <a:tblPr bandRow="1">
                <a:effectLst/>
                <a:tableStyleId>{5C22544A-7EE6-4342-B048-85BDC9FD1C3A}</a:tableStyleId>
              </a:tblPr>
              <a:tblGrid>
                <a:gridCol w="1901743">
                  <a:extLst>
                    <a:ext uri="{9D8B030D-6E8A-4147-A177-3AD203B41FA5}">
                      <a16:colId xmlns:a16="http://schemas.microsoft.com/office/drawing/2014/main" val="2589587381"/>
                    </a:ext>
                  </a:extLst>
                </a:gridCol>
                <a:gridCol w="1110991">
                  <a:extLst>
                    <a:ext uri="{9D8B030D-6E8A-4147-A177-3AD203B41FA5}">
                      <a16:colId xmlns:a16="http://schemas.microsoft.com/office/drawing/2014/main" val="3101917896"/>
                    </a:ext>
                  </a:extLst>
                </a:gridCol>
                <a:gridCol w="1096989">
                  <a:extLst>
                    <a:ext uri="{9D8B030D-6E8A-4147-A177-3AD203B41FA5}">
                      <a16:colId xmlns:a16="http://schemas.microsoft.com/office/drawing/2014/main" val="14390789"/>
                    </a:ext>
                  </a:extLst>
                </a:gridCol>
              </a:tblGrid>
              <a:tr h="248123">
                <a:tc>
                  <a:txBody>
                    <a:bodyPr/>
                    <a:lstStyle/>
                    <a:p>
                      <a:pPr lvl="0" algn="ctr">
                        <a:lnSpc>
                          <a:spcPct val="150000"/>
                        </a:lnSpc>
                        <a:spcAft>
                          <a:spcPts val="800"/>
                        </a:spcAft>
                      </a:pPr>
                      <a:r>
                        <a:rPr lang="en-US" sz="1050" b="1">
                          <a:solidFill>
                            <a:srgbClr val="FFFFFF"/>
                          </a:solidFill>
                        </a:rPr>
                        <a:t>Column</a:t>
                      </a:r>
                      <a:endParaRPr lang="en-US" sz="1050" b="1">
                        <a:solidFill>
                          <a:srgbClr val="FFFFFF"/>
                        </a:solidFill>
                        <a:latin typeface="Calibri" pitchFamily="34"/>
                        <a:ea typeface="Calibri" pitchFamily="34"/>
                      </a:endParaRPr>
                    </a:p>
                  </a:txBody>
                  <a:tcPr marL="55485" marR="55485" marT="0" marB="0" anchor="ctr">
                    <a:solidFill>
                      <a:srgbClr val="1F3567"/>
                    </a:solidFill>
                  </a:tcPr>
                </a:tc>
                <a:tc>
                  <a:txBody>
                    <a:bodyPr/>
                    <a:lstStyle/>
                    <a:p>
                      <a:pPr lvl="0" algn="ctr">
                        <a:lnSpc>
                          <a:spcPct val="150000"/>
                        </a:lnSpc>
                        <a:spcAft>
                          <a:spcPts val="800"/>
                        </a:spcAft>
                      </a:pPr>
                      <a:r>
                        <a:rPr lang="en-US" sz="1050" b="1" dirty="0">
                          <a:solidFill>
                            <a:srgbClr val="FFFFFF"/>
                          </a:solidFill>
                        </a:rPr>
                        <a:t>Data Type</a:t>
                      </a:r>
                      <a:endParaRPr lang="en-US" sz="1050" b="1" dirty="0">
                        <a:solidFill>
                          <a:srgbClr val="FFFFFF"/>
                        </a:solidFill>
                        <a:latin typeface="Calibri" pitchFamily="34"/>
                        <a:ea typeface="Calibri" pitchFamily="34"/>
                      </a:endParaRPr>
                    </a:p>
                  </a:txBody>
                  <a:tcPr marL="55485" marR="55485" marT="0" marB="0" anchor="ctr">
                    <a:solidFill>
                      <a:srgbClr val="1F3567"/>
                    </a:solidFill>
                  </a:tcPr>
                </a:tc>
                <a:tc>
                  <a:txBody>
                    <a:bodyPr/>
                    <a:lstStyle/>
                    <a:p>
                      <a:pPr lvl="0" algn="ctr">
                        <a:lnSpc>
                          <a:spcPct val="150000"/>
                        </a:lnSpc>
                        <a:spcAft>
                          <a:spcPts val="800"/>
                        </a:spcAft>
                      </a:pPr>
                      <a:r>
                        <a:rPr lang="tr-TR" sz="1050" b="1" dirty="0" err="1">
                          <a:solidFill>
                            <a:srgbClr val="FFFFFF"/>
                          </a:solidFill>
                          <a:latin typeface="Calibri" pitchFamily="34"/>
                          <a:ea typeface="Calibri" pitchFamily="34"/>
                        </a:rPr>
                        <a:t>Missing</a:t>
                      </a:r>
                      <a:r>
                        <a:rPr lang="tr-TR" sz="1050" b="1" dirty="0">
                          <a:solidFill>
                            <a:srgbClr val="FFFFFF"/>
                          </a:solidFill>
                          <a:latin typeface="Calibri" pitchFamily="34"/>
                          <a:ea typeface="Calibri" pitchFamily="34"/>
                        </a:rPr>
                        <a:t> </a:t>
                      </a:r>
                      <a:r>
                        <a:rPr lang="tr-TR" sz="1050" b="1" dirty="0" err="1">
                          <a:solidFill>
                            <a:srgbClr val="FFFFFF"/>
                          </a:solidFill>
                          <a:latin typeface="Calibri" pitchFamily="34"/>
                          <a:ea typeface="Calibri" pitchFamily="34"/>
                        </a:rPr>
                        <a:t>Values</a:t>
                      </a:r>
                      <a:endParaRPr lang="en-US" sz="1050" b="1" dirty="0">
                        <a:solidFill>
                          <a:srgbClr val="FFFFFF"/>
                        </a:solidFill>
                        <a:latin typeface="Calibri" pitchFamily="34"/>
                        <a:ea typeface="Calibri" pitchFamily="34"/>
                      </a:endParaRPr>
                    </a:p>
                  </a:txBody>
                  <a:tcPr marL="55485" marR="55485" marT="0" marB="0" anchor="ctr">
                    <a:solidFill>
                      <a:srgbClr val="1F3567"/>
                    </a:solidFill>
                  </a:tcPr>
                </a:tc>
                <a:extLst>
                  <a:ext uri="{0D108BD9-81ED-4DB2-BD59-A6C34878D82A}">
                    <a16:rowId xmlns:a16="http://schemas.microsoft.com/office/drawing/2014/main" val="3009629557"/>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Day of Year</a:t>
                      </a:r>
                    </a:p>
                  </a:txBody>
                  <a:tcPr marL="7620" marR="7620" marT="7620" marB="0" anchor="b"/>
                </a:tc>
                <a:tc>
                  <a:txBody>
                    <a:bodyPr/>
                    <a:lstStyle/>
                    <a:p>
                      <a:pPr algn="ctr" fontAlgn="b"/>
                      <a:r>
                        <a:rPr lang="en-US" sz="1100" b="0" i="0" u="none" strike="noStrike">
                          <a:solidFill>
                            <a:srgbClr val="000000"/>
                          </a:solidFill>
                          <a:effectLst/>
                          <a:latin typeface="Aptos Narrow" panose="020B0004020202020204" pitchFamily="34" charset="0"/>
                        </a:rPr>
                        <a:t>int64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3604411975"/>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Year</a:t>
                      </a:r>
                    </a:p>
                  </a:txBody>
                  <a:tcPr marL="7620" marR="7620" marT="7620" marB="0" anchor="b"/>
                </a:tc>
                <a:tc>
                  <a:txBody>
                    <a:bodyPr/>
                    <a:lstStyle/>
                    <a:p>
                      <a:pPr algn="ctr" fontAlgn="b"/>
                      <a:r>
                        <a:rPr lang="en-US" sz="1100" b="0" i="0" u="none" strike="noStrike">
                          <a:solidFill>
                            <a:srgbClr val="000000"/>
                          </a:solidFill>
                          <a:effectLst/>
                          <a:latin typeface="Aptos Narrow" panose="020B0004020202020204" pitchFamily="34" charset="0"/>
                        </a:rPr>
                        <a:t>category</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1217243888"/>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Month</a:t>
                      </a:r>
                    </a:p>
                  </a:txBody>
                  <a:tcPr marL="7620" marR="7620" marT="7620" marB="0" anchor="b"/>
                </a:tc>
                <a:tc>
                  <a:txBody>
                    <a:bodyPr/>
                    <a:lstStyle/>
                    <a:p>
                      <a:pPr algn="ctr" fontAlgn="b"/>
                      <a:r>
                        <a:rPr lang="en-US" sz="1100" b="0" i="0" u="none" strike="noStrike">
                          <a:solidFill>
                            <a:srgbClr val="000000"/>
                          </a:solidFill>
                          <a:effectLst/>
                          <a:latin typeface="Aptos Narrow" panose="020B0004020202020204" pitchFamily="34" charset="0"/>
                        </a:rPr>
                        <a:t>int64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1339887991"/>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Day</a:t>
                      </a:r>
                    </a:p>
                  </a:txBody>
                  <a:tcPr marL="7620" marR="7620" marT="7620" marB="0" anchor="b"/>
                </a:tc>
                <a:tc>
                  <a:txBody>
                    <a:bodyPr/>
                    <a:lstStyle/>
                    <a:p>
                      <a:pPr algn="ctr" fontAlgn="b"/>
                      <a:r>
                        <a:rPr lang="en-US" sz="1100" b="0" i="0" u="none" strike="noStrike">
                          <a:solidFill>
                            <a:srgbClr val="000000"/>
                          </a:solidFill>
                          <a:effectLst/>
                          <a:latin typeface="Aptos Narrow" panose="020B0004020202020204" pitchFamily="34" charset="0"/>
                        </a:rPr>
                        <a:t>int64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560264180"/>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First Hour of Period</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category</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3079897533"/>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Is Daylight</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category</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2773267854"/>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Distance to Solar Noon</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float64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1561225498"/>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Average Temperature (Day)</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int64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1574610808"/>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Average Wind Direction (Day)</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int64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832942536"/>
                  </a:ext>
                </a:extLst>
              </a:tr>
              <a:tr h="303153">
                <a:tc>
                  <a:txBody>
                    <a:bodyPr/>
                    <a:lstStyle/>
                    <a:p>
                      <a:pPr algn="ctr" fontAlgn="b"/>
                      <a:r>
                        <a:rPr lang="en-US" sz="1100" b="0" i="0" u="none" strike="noStrike" dirty="0">
                          <a:solidFill>
                            <a:srgbClr val="000000"/>
                          </a:solidFill>
                          <a:effectLst/>
                          <a:latin typeface="Aptos Narrow" panose="020B0004020202020204" pitchFamily="34" charset="0"/>
                        </a:rPr>
                        <a:t>Average Wind Speed (Day)</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float64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1280214133"/>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Sky Cover</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category</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2181844221"/>
                  </a:ext>
                </a:extLst>
              </a:tr>
              <a:tr h="303153">
                <a:tc>
                  <a:txBody>
                    <a:bodyPr/>
                    <a:lstStyle/>
                    <a:p>
                      <a:pPr algn="ctr" fontAlgn="b"/>
                      <a:r>
                        <a:rPr lang="en-US" sz="1100" b="0" i="0" u="none" strike="noStrike" dirty="0">
                          <a:solidFill>
                            <a:srgbClr val="000000"/>
                          </a:solidFill>
                          <a:effectLst/>
                          <a:latin typeface="Aptos Narrow" panose="020B0004020202020204" pitchFamily="34" charset="0"/>
                        </a:rPr>
                        <a:t>Visibility</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float64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2305039731"/>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Relative Humidity</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int64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3517451156"/>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Average Wind Speed (Period)</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Float64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1</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2633694916"/>
                  </a:ext>
                </a:extLst>
              </a:tr>
              <a:tr h="348880">
                <a:tc>
                  <a:txBody>
                    <a:bodyPr/>
                    <a:lstStyle/>
                    <a:p>
                      <a:pPr algn="ctr" fontAlgn="b"/>
                      <a:r>
                        <a:rPr lang="en-US" sz="1100" b="0" i="0" u="none" strike="noStrike" dirty="0">
                          <a:solidFill>
                            <a:srgbClr val="000000"/>
                          </a:solidFill>
                          <a:effectLst/>
                          <a:latin typeface="Aptos Narrow" panose="020B0004020202020204" pitchFamily="34" charset="0"/>
                        </a:rPr>
                        <a:t>Average Barometric Pressure (Period)</a:t>
                      </a:r>
                    </a:p>
                  </a:txBody>
                  <a:tcPr marL="7620" marR="7620" marT="7620" marB="0" anchor="b"/>
                </a:tc>
                <a:tc>
                  <a:txBody>
                    <a:bodyPr/>
                    <a:lstStyle/>
                    <a:p>
                      <a:pPr algn="ctr" fontAlgn="b"/>
                      <a:r>
                        <a:rPr lang="en-US" sz="1100" b="0" i="0" u="none" strike="noStrike">
                          <a:solidFill>
                            <a:srgbClr val="000000"/>
                          </a:solidFill>
                          <a:effectLst/>
                          <a:latin typeface="Aptos Narrow" panose="020B0004020202020204" pitchFamily="34" charset="0"/>
                        </a:rPr>
                        <a:t>float64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3603777454"/>
                  </a:ext>
                </a:extLst>
              </a:tr>
              <a:tr h="198005">
                <a:tc>
                  <a:txBody>
                    <a:bodyPr/>
                    <a:lstStyle/>
                    <a:p>
                      <a:pPr algn="ctr" fontAlgn="b"/>
                      <a:r>
                        <a:rPr lang="en-US" sz="1100" b="0" i="0" u="none" strike="noStrike" dirty="0">
                          <a:solidFill>
                            <a:srgbClr val="000000"/>
                          </a:solidFill>
                          <a:effectLst/>
                          <a:latin typeface="Aptos Narrow" panose="020B0004020202020204" pitchFamily="34" charset="0"/>
                        </a:rPr>
                        <a:t>Power Generated</a:t>
                      </a:r>
                    </a:p>
                  </a:txBody>
                  <a:tcPr marL="7620" marR="7620" marT="7620" marB="0" anchor="b"/>
                </a:tc>
                <a:tc>
                  <a:txBody>
                    <a:bodyPr/>
                    <a:lstStyle/>
                    <a:p>
                      <a:pPr algn="ctr" fontAlgn="b"/>
                      <a:r>
                        <a:rPr lang="en-US" sz="1100" b="0" i="0" u="none" strike="noStrike" dirty="0">
                          <a:solidFill>
                            <a:srgbClr val="000000"/>
                          </a:solidFill>
                          <a:effectLst/>
                          <a:latin typeface="Aptos Narrow" panose="020B0004020202020204" pitchFamily="34" charset="0"/>
                        </a:rPr>
                        <a:t>int64</a:t>
                      </a:r>
                    </a:p>
                  </a:txBody>
                  <a:tcPr marL="7620" marR="7620" marT="7620" marB="0" anchor="b"/>
                </a:tc>
                <a:tc>
                  <a:txBody>
                    <a:bodyPr/>
                    <a:lstStyle/>
                    <a:p>
                      <a:pPr lvl="0" algn="ctr">
                        <a:lnSpc>
                          <a:spcPct val="107000"/>
                        </a:lnSpc>
                        <a:spcAft>
                          <a:spcPts val="800"/>
                        </a:spcAft>
                      </a:pPr>
                      <a:r>
                        <a:rPr lang="tr-TR" sz="1100" dirty="0">
                          <a:latin typeface="Calibri" pitchFamily="34"/>
                          <a:ea typeface="Calibri" pitchFamily="34"/>
                        </a:rPr>
                        <a:t>0</a:t>
                      </a:r>
                      <a:endParaRPr lang="en-US" sz="1100" dirty="0">
                        <a:latin typeface="Calibri" pitchFamily="34"/>
                        <a:ea typeface="Calibri" pitchFamily="34"/>
                      </a:endParaRPr>
                    </a:p>
                  </a:txBody>
                  <a:tcPr marL="55485" marR="55485" marT="0" marB="0" anchor="ctr"/>
                </a:tc>
                <a:extLst>
                  <a:ext uri="{0D108BD9-81ED-4DB2-BD59-A6C34878D82A}">
                    <a16:rowId xmlns:a16="http://schemas.microsoft.com/office/drawing/2014/main" val="56998541"/>
                  </a:ext>
                </a:extLst>
              </a:tr>
            </a:tbl>
          </a:graphicData>
        </a:graphic>
      </p:graphicFrame>
      <p:sp>
        <p:nvSpPr>
          <p:cNvPr id="5" name="TextBox 55">
            <a:extLst>
              <a:ext uri="{FF2B5EF4-FFF2-40B4-BE49-F238E27FC236}">
                <a16:creationId xmlns:a16="http://schemas.microsoft.com/office/drawing/2014/main" id="{2667D96A-68C8-8480-14F5-5FBCCF741AD7}"/>
              </a:ext>
            </a:extLst>
          </p:cNvPr>
          <p:cNvSpPr txBox="1"/>
          <p:nvPr/>
        </p:nvSpPr>
        <p:spPr>
          <a:xfrm>
            <a:off x="430238" y="838037"/>
            <a:ext cx="6482081" cy="378565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E" sz="1600" b="1" i="0" u="none" strike="noStrike" kern="1200" cap="none" spc="0" baseline="0" dirty="0">
                <a:solidFill>
                  <a:srgbClr val="000000"/>
                </a:solidFill>
                <a:uFillTx/>
                <a:latin typeface="Aptos"/>
              </a:rPr>
              <a:t>Objective of EDA</a:t>
            </a:r>
            <a:r>
              <a:rPr lang="en-IE" sz="1600" b="0" i="0" u="none" strike="noStrike" kern="1200" cap="none" spc="0" baseline="0" dirty="0">
                <a:solidFill>
                  <a:srgbClr val="000000"/>
                </a:solidFill>
                <a:uFillTx/>
                <a:latin typeface="Aptos"/>
              </a:rPr>
              <a: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tr-TR" sz="1600" b="0" i="0" u="none" strike="noStrike" kern="1200" cap="none" spc="0" baseline="0" dirty="0">
                <a:solidFill>
                  <a:srgbClr val="000000"/>
                </a:solidFill>
                <a:uFillTx/>
                <a:latin typeface="Aptos"/>
              </a:rPr>
              <a:t> </a:t>
            </a:r>
            <a:r>
              <a:rPr lang="en-IE" sz="1600" b="0" i="0" u="none" strike="noStrike" kern="1200" cap="none" spc="0" baseline="0" dirty="0">
                <a:solidFill>
                  <a:srgbClr val="000000"/>
                </a:solidFill>
                <a:uFillTx/>
                <a:latin typeface="Aptos"/>
              </a:rPr>
              <a:t>Understand data distribution and identify potential data issues.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tr-TR" sz="1600" b="0" i="0" u="none" strike="noStrike" kern="1200" cap="none" spc="0" baseline="0" dirty="0">
                <a:solidFill>
                  <a:srgbClr val="000000"/>
                </a:solidFill>
                <a:uFillTx/>
                <a:latin typeface="Aptos"/>
              </a:rPr>
              <a:t> </a:t>
            </a:r>
            <a:r>
              <a:rPr lang="en-IE" sz="1600" b="0" i="0" u="none" strike="noStrike" kern="1200" cap="none" spc="0" baseline="0" dirty="0">
                <a:solidFill>
                  <a:srgbClr val="000000"/>
                </a:solidFill>
                <a:uFillTx/>
                <a:latin typeface="Aptos"/>
              </a:rPr>
              <a:t>Handle missing values and prepare data for model training.</a:t>
            </a:r>
            <a:endParaRPr lang="tr-TR" sz="1600" dirty="0">
              <a:solidFill>
                <a:srgbClr val="000000"/>
              </a:solidFill>
              <a:latin typeface="Aptos"/>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tr-TR" sz="1600" dirty="0" err="1">
                <a:solidFill>
                  <a:srgbClr val="000000"/>
                </a:solidFill>
                <a:latin typeface="Aptos"/>
              </a:rPr>
              <a:t>Understand</a:t>
            </a:r>
            <a:r>
              <a:rPr lang="tr-TR" sz="1600" dirty="0">
                <a:solidFill>
                  <a:srgbClr val="000000"/>
                </a:solidFill>
                <a:latin typeface="Aptos"/>
              </a:rPr>
              <a:t> </a:t>
            </a:r>
            <a:r>
              <a:rPr lang="tr-TR" sz="1600" dirty="0" err="1">
                <a:solidFill>
                  <a:srgbClr val="000000"/>
                </a:solidFill>
                <a:latin typeface="Aptos"/>
              </a:rPr>
              <a:t>the</a:t>
            </a:r>
            <a:r>
              <a:rPr lang="tr-TR" sz="1600" dirty="0">
                <a:solidFill>
                  <a:srgbClr val="000000"/>
                </a:solidFill>
                <a:latin typeface="Aptos"/>
              </a:rPr>
              <a:t> </a:t>
            </a:r>
            <a:r>
              <a:rPr lang="tr-TR" sz="1600" dirty="0" err="1">
                <a:solidFill>
                  <a:srgbClr val="000000"/>
                </a:solidFill>
                <a:latin typeface="Aptos"/>
              </a:rPr>
              <a:t>factors</a:t>
            </a:r>
            <a:r>
              <a:rPr lang="tr-TR" sz="1600" dirty="0">
                <a:solidFill>
                  <a:srgbClr val="000000"/>
                </a:solidFill>
                <a:latin typeface="Aptos"/>
              </a:rPr>
              <a:t> </a:t>
            </a:r>
            <a:r>
              <a:rPr lang="tr-TR" sz="1600" dirty="0" err="1">
                <a:solidFill>
                  <a:srgbClr val="000000"/>
                </a:solidFill>
                <a:latin typeface="Aptos"/>
              </a:rPr>
              <a:t>that</a:t>
            </a:r>
            <a:r>
              <a:rPr lang="tr-TR" sz="1600" dirty="0">
                <a:solidFill>
                  <a:srgbClr val="000000"/>
                </a:solidFill>
                <a:latin typeface="Aptos"/>
              </a:rPr>
              <a:t> </a:t>
            </a:r>
            <a:r>
              <a:rPr lang="tr-TR" sz="1600" dirty="0" err="1">
                <a:solidFill>
                  <a:srgbClr val="000000"/>
                </a:solidFill>
                <a:latin typeface="Aptos"/>
              </a:rPr>
              <a:t>effect</a:t>
            </a:r>
            <a:r>
              <a:rPr lang="tr-TR" sz="1600" dirty="0">
                <a:solidFill>
                  <a:srgbClr val="000000"/>
                </a:solidFill>
                <a:latin typeface="Aptos"/>
              </a:rPr>
              <a:t> </a:t>
            </a:r>
            <a:r>
              <a:rPr lang="tr-TR" sz="1600" dirty="0" err="1">
                <a:solidFill>
                  <a:srgbClr val="000000"/>
                </a:solidFill>
                <a:latin typeface="Aptos"/>
              </a:rPr>
              <a:t>power</a:t>
            </a:r>
            <a:r>
              <a:rPr lang="tr-TR" sz="1600" dirty="0">
                <a:solidFill>
                  <a:srgbClr val="000000"/>
                </a:solidFill>
                <a:latin typeface="Aptos"/>
              </a:rPr>
              <a:t> </a:t>
            </a:r>
            <a:r>
              <a:rPr lang="tr-TR" sz="1600" dirty="0" err="1">
                <a:solidFill>
                  <a:srgbClr val="000000"/>
                </a:solidFill>
                <a:latin typeface="Aptos"/>
              </a:rPr>
              <a:t>generation</a:t>
            </a:r>
            <a:r>
              <a:rPr lang="tr-TR" sz="1600" dirty="0">
                <a:solidFill>
                  <a:srgbClr val="000000"/>
                </a:solidFill>
                <a:latin typeface="Aptos"/>
              </a:rPr>
              <a:t> of solar </a:t>
            </a:r>
            <a:r>
              <a:rPr lang="tr-TR" sz="1600" dirty="0" err="1">
                <a:solidFill>
                  <a:srgbClr val="000000"/>
                </a:solidFill>
                <a:latin typeface="Aptos"/>
              </a:rPr>
              <a:t>panels</a:t>
            </a:r>
            <a:r>
              <a:rPr lang="tr-TR" sz="1600" kern="0" dirty="0">
                <a:solidFill>
                  <a:srgbClr val="000000"/>
                </a:solidFill>
                <a:latin typeface="Aptos"/>
              </a:rPr>
              <a:t>.</a:t>
            </a:r>
          </a:p>
          <a:p>
            <a:pPr marR="0" lvl="0" algn="l"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tr-TR" sz="1600" b="0" i="0" u="none" strike="noStrike" kern="120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600" b="1" i="0" u="none" strike="noStrike" kern="1200" cap="none" spc="0" baseline="0" dirty="0" err="1">
                <a:solidFill>
                  <a:srgbClr val="000000"/>
                </a:solidFill>
                <a:uFillTx/>
                <a:latin typeface="Aptos"/>
              </a:rPr>
              <a:t>Feature</a:t>
            </a:r>
            <a:r>
              <a:rPr lang="tr-TR" sz="1600" b="1" i="0" u="none" strike="noStrike" kern="1200" cap="none" spc="0" baseline="0" dirty="0">
                <a:solidFill>
                  <a:srgbClr val="000000"/>
                </a:solidFill>
                <a:uFillTx/>
                <a:latin typeface="Aptos"/>
              </a:rPr>
              <a:t> Analysis </a:t>
            </a:r>
            <a:r>
              <a:rPr lang="tr-TR" sz="1600" b="1" i="0" u="none" strike="noStrike" kern="1200" cap="none" spc="0" baseline="0" dirty="0" err="1">
                <a:solidFill>
                  <a:srgbClr val="000000"/>
                </a:solidFill>
                <a:uFillTx/>
                <a:latin typeface="Aptos"/>
              </a:rPr>
              <a:t>and</a:t>
            </a:r>
            <a:r>
              <a:rPr lang="tr-TR" sz="1600" b="1" i="0" u="none" strike="noStrike" kern="1200" cap="none" spc="0" baseline="0" dirty="0">
                <a:solidFill>
                  <a:srgbClr val="000000"/>
                </a:solidFill>
                <a:uFillTx/>
                <a:latin typeface="Aptos"/>
              </a:rPr>
              <a:t> Handling </a:t>
            </a:r>
            <a:r>
              <a:rPr lang="tr-TR" sz="1600" b="1" i="0" u="none" strike="noStrike" kern="1200" cap="none" spc="0" baseline="0" dirty="0" err="1">
                <a:solidFill>
                  <a:srgbClr val="000000"/>
                </a:solidFill>
                <a:uFillTx/>
                <a:latin typeface="Aptos"/>
              </a:rPr>
              <a:t>Missing</a:t>
            </a:r>
            <a:r>
              <a:rPr lang="tr-TR" sz="1600" b="1" i="0" u="none" strike="noStrike" kern="1200" cap="none" spc="0" baseline="0" dirty="0">
                <a:solidFill>
                  <a:srgbClr val="000000"/>
                </a:solidFill>
                <a:uFillTx/>
                <a:latin typeface="Aptos"/>
              </a:rPr>
              <a:t> Data:</a:t>
            </a:r>
          </a:p>
          <a:p>
            <a:pPr marL="285750" marR="0" lvl="0" indent="-28575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IE" sz="1600" dirty="0"/>
              <a:t>Firstly, the dataset was analysed to ensure that all features were represented by appropriate data types.</a:t>
            </a:r>
            <a:endParaRPr lang="tr-TR" sz="1600" b="1" dirty="0">
              <a:solidFill>
                <a:srgbClr val="000000"/>
              </a:solidFill>
              <a:latin typeface="Aptos"/>
            </a:endParaRPr>
          </a:p>
          <a:p>
            <a:pPr marL="285750" marR="0" lvl="0" indent="-28575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IE" sz="1600" dirty="0"/>
              <a:t>A missing value inspection revealed one missing data in the "Average Wind Speed (Period)" column</a:t>
            </a:r>
            <a:r>
              <a:rPr lang="tr-TR" sz="1600" dirty="0"/>
              <a:t>. </a:t>
            </a:r>
            <a:r>
              <a:rPr lang="en-IE" sz="1600" dirty="0"/>
              <a:t>This single missing value accounted for 0.03% of the dataset, a seemingly unnecessary proportion. However, removing the observation would disrupt the dataset's structure</a:t>
            </a:r>
            <a:r>
              <a:rPr lang="tr-TR" sz="1600" dirty="0"/>
              <a:t> </a:t>
            </a:r>
            <a:r>
              <a:rPr lang="tr-TR" sz="1600" dirty="0" err="1"/>
              <a:t>so</a:t>
            </a:r>
            <a:r>
              <a:rPr lang="tr-TR" sz="1600" dirty="0"/>
              <a:t> </a:t>
            </a:r>
            <a:r>
              <a:rPr lang="tr-TR" sz="1600" dirty="0" err="1"/>
              <a:t>that</a:t>
            </a:r>
            <a:r>
              <a:rPr lang="en-IE" sz="1600" dirty="0"/>
              <a:t> the missing value was imputed using the column's mean value rather than deleting the observation.</a:t>
            </a:r>
            <a:endParaRPr lang="tr-TR" sz="1600" dirty="0"/>
          </a:p>
          <a:p>
            <a:pPr marL="285750" marR="0" lvl="0" indent="-28575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tr-TR" sz="1600" b="0" i="0" u="none" strike="noStrike" kern="1200" cap="none" spc="0" baseline="0" dirty="0">
              <a:solidFill>
                <a:srgbClr val="000000"/>
              </a:solidFill>
              <a:uFillTx/>
              <a:latin typeface="Aptos"/>
            </a:endParaRPr>
          </a:p>
        </p:txBody>
      </p:sp>
      <p:pic>
        <p:nvPicPr>
          <p:cNvPr id="7" name="Picture 6">
            <a:extLst>
              <a:ext uri="{FF2B5EF4-FFF2-40B4-BE49-F238E27FC236}">
                <a16:creationId xmlns:a16="http://schemas.microsoft.com/office/drawing/2014/main" id="{9AA8436D-B8B7-7438-AED1-38180BAFCB04}"/>
              </a:ext>
            </a:extLst>
          </p:cNvPr>
          <p:cNvPicPr>
            <a:picLocks noChangeAspect="1"/>
          </p:cNvPicPr>
          <p:nvPr/>
        </p:nvPicPr>
        <p:blipFill>
          <a:blip r:embed="rId4"/>
          <a:stretch>
            <a:fillRect/>
          </a:stretch>
        </p:blipFill>
        <p:spPr>
          <a:xfrm>
            <a:off x="1151587" y="4578132"/>
            <a:ext cx="5039382" cy="22425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A2E4-0C70-E23F-E665-6679C9E07BBF}"/>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a:t>
            </a:r>
            <a:r>
              <a:rPr lang="tr-TR" sz="3200" dirty="0" err="1">
                <a:solidFill>
                  <a:srgbClr val="FFFFFF"/>
                </a:solidFill>
              </a:rPr>
              <a:t>Exploratory</a:t>
            </a:r>
            <a:r>
              <a:rPr lang="tr-TR" sz="3200" dirty="0">
                <a:solidFill>
                  <a:srgbClr val="FFFFFF"/>
                </a:solidFill>
              </a:rPr>
              <a:t> Data Analysis(EDA)</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11B12411-1A26-36D7-F3A0-D3D04F59E342}"/>
              </a:ext>
            </a:extLst>
          </p:cNvPr>
          <p:cNvPicPr>
            <a:picLocks noChangeAspect="1"/>
          </p:cNvPicPr>
          <p:nvPr/>
        </p:nvPicPr>
        <p:blipFill>
          <a:blip r:embed="rId2"/>
          <a:srcRect/>
          <a:stretch>
            <a:fillRect/>
          </a:stretch>
        </p:blipFill>
        <p:spPr>
          <a:xfrm>
            <a:off x="10618598" y="0"/>
            <a:ext cx="1470410" cy="681035"/>
          </a:xfrm>
          <a:prstGeom prst="rect">
            <a:avLst/>
          </a:prstGeom>
          <a:noFill/>
          <a:ln cap="flat">
            <a:noFill/>
          </a:ln>
        </p:spPr>
      </p:pic>
      <p:pic>
        <p:nvPicPr>
          <p:cNvPr id="18" name="Picture 17">
            <a:extLst>
              <a:ext uri="{FF2B5EF4-FFF2-40B4-BE49-F238E27FC236}">
                <a16:creationId xmlns:a16="http://schemas.microsoft.com/office/drawing/2014/main" id="{4C27EB8D-6660-61C6-2D2D-B006DC4628FD}"/>
              </a:ext>
            </a:extLst>
          </p:cNvPr>
          <p:cNvPicPr>
            <a:picLocks noChangeAspect="1"/>
          </p:cNvPicPr>
          <p:nvPr/>
        </p:nvPicPr>
        <p:blipFill>
          <a:blip r:embed="rId3"/>
          <a:srcRect l="1045"/>
          <a:stretch/>
        </p:blipFill>
        <p:spPr>
          <a:xfrm>
            <a:off x="4886960" y="803514"/>
            <a:ext cx="7202048" cy="5677692"/>
          </a:xfrm>
          <a:prstGeom prst="rect">
            <a:avLst/>
          </a:prstGeom>
        </p:spPr>
      </p:pic>
      <p:sp>
        <p:nvSpPr>
          <p:cNvPr id="22" name="TextBox 21">
            <a:extLst>
              <a:ext uri="{FF2B5EF4-FFF2-40B4-BE49-F238E27FC236}">
                <a16:creationId xmlns:a16="http://schemas.microsoft.com/office/drawing/2014/main" id="{AA5CECDC-5C87-21CF-D6C4-6A59DBA24749}"/>
              </a:ext>
            </a:extLst>
          </p:cNvPr>
          <p:cNvSpPr txBox="1"/>
          <p:nvPr/>
        </p:nvSpPr>
        <p:spPr>
          <a:xfrm>
            <a:off x="102992" y="964704"/>
            <a:ext cx="4631568" cy="3970318"/>
          </a:xfrm>
          <a:prstGeom prst="rect">
            <a:avLst/>
          </a:prstGeom>
          <a:noFill/>
        </p:spPr>
        <p:txBody>
          <a:bodyPr wrap="square">
            <a:spAutoFit/>
          </a:bodyPr>
          <a:lstStyle/>
          <a:p>
            <a:r>
              <a:rPr lang="tr-TR" b="1" u="sng" dirty="0" err="1"/>
              <a:t>Enviromental</a:t>
            </a:r>
            <a:r>
              <a:rPr lang="tr-TR" b="1" u="sng" dirty="0"/>
              <a:t> </a:t>
            </a:r>
            <a:r>
              <a:rPr lang="tr-TR" b="1" u="sng" dirty="0" err="1"/>
              <a:t>Factors</a:t>
            </a:r>
            <a:endParaRPr lang="tr-TR" b="1" u="sng" dirty="0"/>
          </a:p>
          <a:p>
            <a:endParaRPr lang="tr-TR" b="1" dirty="0"/>
          </a:p>
          <a:p>
            <a:r>
              <a:rPr lang="en-IE" dirty="0"/>
              <a:t>The scatter plots reveal the relationships between environmental factors and power generation. Power output is highest at moderate temperatures (55–65°C), while extremely high or low temperatures are less available. Wind speed shows minimal impact, with most data clustering below 15 m/s. Power generation decreases as sky cover increases, confirming the negative effect of clouds. Moderate humidity (50–70%) aligns with higher outputs, while high humidity reduces energy production.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873FD-2B05-6F11-F78D-9211DAD4BB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CB8D5-B8A8-8131-1725-4109EB506EAA}"/>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a:t>
            </a:r>
            <a:r>
              <a:rPr lang="tr-TR" sz="3200" dirty="0" err="1">
                <a:solidFill>
                  <a:srgbClr val="FFFFFF"/>
                </a:solidFill>
              </a:rPr>
              <a:t>Exploratory</a:t>
            </a:r>
            <a:r>
              <a:rPr lang="tr-TR" sz="3200" dirty="0">
                <a:solidFill>
                  <a:srgbClr val="FFFFFF"/>
                </a:solidFill>
              </a:rPr>
              <a:t> Data Analysis(EDA)</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38CDDFD6-61F4-1AB1-221B-4BB7BDA75510}"/>
              </a:ext>
            </a:extLst>
          </p:cNvPr>
          <p:cNvPicPr>
            <a:picLocks noChangeAspect="1"/>
          </p:cNvPicPr>
          <p:nvPr/>
        </p:nvPicPr>
        <p:blipFill>
          <a:blip r:embed="rId2"/>
          <a:srcRect/>
          <a:stretch>
            <a:fillRect/>
          </a:stretch>
        </p:blipFill>
        <p:spPr>
          <a:xfrm>
            <a:off x="10618598" y="0"/>
            <a:ext cx="1470410" cy="681035"/>
          </a:xfrm>
          <a:prstGeom prst="rect">
            <a:avLst/>
          </a:prstGeom>
          <a:noFill/>
          <a:ln cap="flat">
            <a:noFill/>
          </a:ln>
        </p:spPr>
      </p:pic>
      <p:sp>
        <p:nvSpPr>
          <p:cNvPr id="22" name="TextBox 21">
            <a:extLst>
              <a:ext uri="{FF2B5EF4-FFF2-40B4-BE49-F238E27FC236}">
                <a16:creationId xmlns:a16="http://schemas.microsoft.com/office/drawing/2014/main" id="{EE5D1215-31D6-483A-85A4-DFA40F819115}"/>
              </a:ext>
            </a:extLst>
          </p:cNvPr>
          <p:cNvSpPr txBox="1"/>
          <p:nvPr/>
        </p:nvSpPr>
        <p:spPr>
          <a:xfrm>
            <a:off x="682112" y="820776"/>
            <a:ext cx="10971408" cy="1200329"/>
          </a:xfrm>
          <a:prstGeom prst="rect">
            <a:avLst/>
          </a:prstGeom>
          <a:noFill/>
        </p:spPr>
        <p:txBody>
          <a:bodyPr wrap="square">
            <a:spAutoFit/>
          </a:bodyPr>
          <a:lstStyle/>
          <a:p>
            <a:r>
              <a:rPr lang="tr-TR" b="1" u="sng" dirty="0" err="1"/>
              <a:t>Enviromental</a:t>
            </a:r>
            <a:r>
              <a:rPr lang="tr-TR" b="1" u="sng" dirty="0"/>
              <a:t> </a:t>
            </a:r>
            <a:r>
              <a:rPr lang="tr-TR" b="1" u="sng" dirty="0" err="1"/>
              <a:t>Factors</a:t>
            </a:r>
            <a:endParaRPr lang="tr-TR" b="1" u="sng" dirty="0"/>
          </a:p>
          <a:p>
            <a:endParaRPr lang="tr-TR" b="1" dirty="0"/>
          </a:p>
          <a:p>
            <a:r>
              <a:rPr lang="en-IE" dirty="0"/>
              <a:t>A strong negative relationship is seen with distance to solar noon, where power peaks near noon and declines as the distance increases. These insights highlight key factors affecting solar energy efficiency.</a:t>
            </a:r>
            <a:endParaRPr lang="en-US" dirty="0"/>
          </a:p>
        </p:txBody>
      </p:sp>
      <p:pic>
        <p:nvPicPr>
          <p:cNvPr id="5" name="Picture 4">
            <a:extLst>
              <a:ext uri="{FF2B5EF4-FFF2-40B4-BE49-F238E27FC236}">
                <a16:creationId xmlns:a16="http://schemas.microsoft.com/office/drawing/2014/main" id="{9699EE44-B312-0882-A55B-E38F591F0F59}"/>
              </a:ext>
            </a:extLst>
          </p:cNvPr>
          <p:cNvPicPr>
            <a:picLocks noChangeAspect="1"/>
          </p:cNvPicPr>
          <p:nvPr/>
        </p:nvPicPr>
        <p:blipFill>
          <a:blip r:embed="rId3"/>
          <a:stretch>
            <a:fillRect/>
          </a:stretch>
        </p:blipFill>
        <p:spPr>
          <a:xfrm>
            <a:off x="326086" y="2407920"/>
            <a:ext cx="10292512" cy="4044483"/>
          </a:xfrm>
          <a:prstGeom prst="rect">
            <a:avLst/>
          </a:prstGeom>
        </p:spPr>
      </p:pic>
    </p:spTree>
    <p:extLst>
      <p:ext uri="{BB962C8B-B14F-4D97-AF65-F5344CB8AC3E}">
        <p14:creationId xmlns:p14="http://schemas.microsoft.com/office/powerpoint/2010/main" val="179256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4A757-ADA3-A9F0-2503-4CC9EA8C9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53B11-644D-DCDC-F23A-702E12C5FB7B}"/>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a:t>
            </a:r>
            <a:r>
              <a:rPr lang="tr-TR" sz="3200" dirty="0" err="1">
                <a:solidFill>
                  <a:srgbClr val="FFFFFF"/>
                </a:solidFill>
              </a:rPr>
              <a:t>Exploratory</a:t>
            </a:r>
            <a:r>
              <a:rPr lang="tr-TR" sz="3200" dirty="0">
                <a:solidFill>
                  <a:srgbClr val="FFFFFF"/>
                </a:solidFill>
              </a:rPr>
              <a:t> Data Analysis(EDA)</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9A08B9AA-245D-A505-FB5F-C40E6300DF94}"/>
              </a:ext>
            </a:extLst>
          </p:cNvPr>
          <p:cNvPicPr>
            <a:picLocks noChangeAspect="1"/>
          </p:cNvPicPr>
          <p:nvPr/>
        </p:nvPicPr>
        <p:blipFill>
          <a:blip r:embed="rId2"/>
          <a:srcRect/>
          <a:stretch>
            <a:fillRect/>
          </a:stretch>
        </p:blipFill>
        <p:spPr>
          <a:xfrm>
            <a:off x="10618598" y="0"/>
            <a:ext cx="1470410" cy="681035"/>
          </a:xfrm>
          <a:prstGeom prst="rect">
            <a:avLst/>
          </a:prstGeom>
          <a:noFill/>
          <a:ln cap="flat">
            <a:noFill/>
          </a:ln>
        </p:spPr>
      </p:pic>
      <p:pic>
        <p:nvPicPr>
          <p:cNvPr id="8" name="Picture 7">
            <a:extLst>
              <a:ext uri="{FF2B5EF4-FFF2-40B4-BE49-F238E27FC236}">
                <a16:creationId xmlns:a16="http://schemas.microsoft.com/office/drawing/2014/main" id="{3601AF58-F64C-9214-C132-AE23845E41EC}"/>
              </a:ext>
            </a:extLst>
          </p:cNvPr>
          <p:cNvPicPr>
            <a:picLocks noChangeAspect="1"/>
          </p:cNvPicPr>
          <p:nvPr/>
        </p:nvPicPr>
        <p:blipFill>
          <a:blip r:embed="rId3"/>
          <a:stretch>
            <a:fillRect/>
          </a:stretch>
        </p:blipFill>
        <p:spPr>
          <a:xfrm>
            <a:off x="0" y="904240"/>
            <a:ext cx="6523864" cy="5365742"/>
          </a:xfrm>
          <a:prstGeom prst="rect">
            <a:avLst/>
          </a:prstGeom>
        </p:spPr>
      </p:pic>
      <p:sp>
        <p:nvSpPr>
          <p:cNvPr id="10" name="TextBox 9">
            <a:extLst>
              <a:ext uri="{FF2B5EF4-FFF2-40B4-BE49-F238E27FC236}">
                <a16:creationId xmlns:a16="http://schemas.microsoft.com/office/drawing/2014/main" id="{8D3C061D-A399-E194-6994-73CCA4479AC7}"/>
              </a:ext>
            </a:extLst>
          </p:cNvPr>
          <p:cNvSpPr txBox="1"/>
          <p:nvPr/>
        </p:nvSpPr>
        <p:spPr>
          <a:xfrm>
            <a:off x="6645784" y="2316480"/>
            <a:ext cx="5546216" cy="923330"/>
          </a:xfrm>
          <a:prstGeom prst="rect">
            <a:avLst/>
          </a:prstGeom>
          <a:noFill/>
        </p:spPr>
        <p:txBody>
          <a:bodyPr wrap="square">
            <a:spAutoFit/>
          </a:bodyPr>
          <a:lstStyle/>
          <a:p>
            <a:r>
              <a:rPr lang="en-IE" dirty="0"/>
              <a:t>The correlation matrix provides insights into the relationships between numerical features and power generation. </a:t>
            </a:r>
            <a:endParaRPr lang="en-US" dirty="0"/>
          </a:p>
        </p:txBody>
      </p:sp>
      <p:sp>
        <p:nvSpPr>
          <p:cNvPr id="12" name="TextBox 11">
            <a:extLst>
              <a:ext uri="{FF2B5EF4-FFF2-40B4-BE49-F238E27FC236}">
                <a16:creationId xmlns:a16="http://schemas.microsoft.com/office/drawing/2014/main" id="{016ED50F-574D-848B-83A9-5CF78C38198A}"/>
              </a:ext>
            </a:extLst>
          </p:cNvPr>
          <p:cNvSpPr txBox="1"/>
          <p:nvPr/>
        </p:nvSpPr>
        <p:spPr>
          <a:xfrm>
            <a:off x="5882640" y="6973354"/>
            <a:ext cx="6096000" cy="3139321"/>
          </a:xfrm>
          <a:prstGeom prst="rect">
            <a:avLst/>
          </a:prstGeom>
          <a:solidFill>
            <a:schemeClr val="bg1"/>
          </a:solidFill>
        </p:spPr>
        <p:txBody>
          <a:bodyPr wrap="square">
            <a:spAutoFit/>
          </a:bodyPr>
          <a:lstStyle/>
          <a:p>
            <a:r>
              <a:rPr lang="en-IE" dirty="0"/>
              <a:t>A strong negative correlation (-0.75) exists between Distance to Solar Noon and Power Generated, confirming that energy production is highest near solar noon. Average Temperature (Day) has a weak positive correlation (0.13) with power generation, suggesting a minor influence. Relative Humidity shows a moderate negative correlation (-0.52), indicating its negative impact on energy output. Other variables, such as wind speed and barometric pressure, show minimal correlation with power generation. These findings highlight key predictors for solar energy production and guide feature selection for </a:t>
            </a:r>
            <a:r>
              <a:rPr lang="en-IE" dirty="0" err="1"/>
              <a:t>modeling</a:t>
            </a:r>
            <a:r>
              <a:rPr lang="en-IE" dirty="0"/>
              <a:t>.</a:t>
            </a:r>
            <a:endParaRPr lang="en-US" dirty="0"/>
          </a:p>
        </p:txBody>
      </p:sp>
    </p:spTree>
    <p:extLst>
      <p:ext uri="{BB962C8B-B14F-4D97-AF65-F5344CB8AC3E}">
        <p14:creationId xmlns:p14="http://schemas.microsoft.com/office/powerpoint/2010/main" val="114592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C835-8B2C-DE7C-7524-D9BF6D611171}"/>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Data </a:t>
            </a:r>
            <a:r>
              <a:rPr lang="tr-TR" sz="3200" dirty="0" err="1">
                <a:solidFill>
                  <a:srgbClr val="FFFFFF"/>
                </a:solidFill>
              </a:rPr>
              <a:t>Preprocessing</a:t>
            </a:r>
            <a:r>
              <a:rPr lang="tr-TR" sz="3200" dirty="0">
                <a:solidFill>
                  <a:srgbClr val="FFFFFF"/>
                </a:solidFill>
              </a:rPr>
              <a:t> </a:t>
            </a:r>
            <a:r>
              <a:rPr lang="tr-TR" sz="3200" dirty="0" err="1">
                <a:solidFill>
                  <a:srgbClr val="FFFFFF"/>
                </a:solidFill>
              </a:rPr>
              <a:t>and</a:t>
            </a:r>
            <a:r>
              <a:rPr lang="tr-TR" sz="3200" dirty="0">
                <a:solidFill>
                  <a:srgbClr val="FFFFFF"/>
                </a:solidFill>
              </a:rPr>
              <a:t> </a:t>
            </a:r>
            <a:r>
              <a:rPr lang="tr-TR" sz="3200" dirty="0" err="1">
                <a:solidFill>
                  <a:srgbClr val="FFFFFF"/>
                </a:solidFill>
              </a:rPr>
              <a:t>Feature</a:t>
            </a:r>
            <a:r>
              <a:rPr lang="tr-TR" sz="3200" dirty="0">
                <a:solidFill>
                  <a:srgbClr val="FFFFFF"/>
                </a:solidFill>
              </a:rPr>
              <a:t> </a:t>
            </a:r>
            <a:r>
              <a:rPr lang="tr-TR" sz="3200" dirty="0" err="1">
                <a:solidFill>
                  <a:srgbClr val="FFFFFF"/>
                </a:solidFill>
              </a:rPr>
              <a:t>Engineering</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95319BB3-A974-9B33-34A1-86705946DB32}"/>
              </a:ext>
            </a:extLst>
          </p:cNvPr>
          <p:cNvPicPr>
            <a:picLocks noChangeAspect="1"/>
          </p:cNvPicPr>
          <p:nvPr/>
        </p:nvPicPr>
        <p:blipFill>
          <a:blip r:embed="rId2"/>
          <a:srcRect/>
          <a:stretch>
            <a:fillRect/>
          </a:stretch>
        </p:blipFill>
        <p:spPr>
          <a:xfrm>
            <a:off x="10618598" y="0"/>
            <a:ext cx="1470410" cy="681035"/>
          </a:xfrm>
          <a:prstGeom prst="rect">
            <a:avLst/>
          </a:prstGeom>
          <a:noFill/>
          <a:ln cap="flat">
            <a:noFill/>
          </a:ln>
        </p:spPr>
      </p:pic>
      <p:sp>
        <p:nvSpPr>
          <p:cNvPr id="16" name="TextBox 15">
            <a:extLst>
              <a:ext uri="{FF2B5EF4-FFF2-40B4-BE49-F238E27FC236}">
                <a16:creationId xmlns:a16="http://schemas.microsoft.com/office/drawing/2014/main" id="{3259B784-0CAE-E789-9D74-7EBE278C595D}"/>
              </a:ext>
            </a:extLst>
          </p:cNvPr>
          <p:cNvSpPr txBox="1"/>
          <p:nvPr/>
        </p:nvSpPr>
        <p:spPr>
          <a:xfrm>
            <a:off x="0" y="825371"/>
            <a:ext cx="7101840"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E" sz="1200" u="sng" dirty="0">
                <a:latin typeface="Courier New" panose="02070309020205020404" pitchFamily="49" charset="0"/>
                <a:cs typeface="Courier New" panose="02070309020205020404" pitchFamily="49" charset="0"/>
              </a:rPr>
              <a:t>def </a:t>
            </a:r>
            <a:r>
              <a:rPr lang="en-IE" sz="1200" u="sng" dirty="0" err="1">
                <a:latin typeface="Courier New" panose="02070309020205020404" pitchFamily="49" charset="0"/>
                <a:cs typeface="Courier New" panose="02070309020205020404" pitchFamily="49" charset="0"/>
              </a:rPr>
              <a:t>get_season</a:t>
            </a:r>
            <a:r>
              <a:rPr lang="en-IE" sz="1200" u="sng" dirty="0">
                <a:latin typeface="Courier New" panose="02070309020205020404" pitchFamily="49" charset="0"/>
                <a:cs typeface="Courier New" panose="02070309020205020404" pitchFamily="49" charset="0"/>
              </a:rPr>
              <a:t>(month):</a:t>
            </a:r>
          </a:p>
          <a:p>
            <a:r>
              <a:rPr lang="en-IE" sz="1200" dirty="0">
                <a:latin typeface="Courier New" panose="02070309020205020404" pitchFamily="49" charset="0"/>
                <a:cs typeface="Courier New" panose="02070309020205020404" pitchFamily="49" charset="0"/>
              </a:rPr>
              <a:t> if month in [12, 1, 2]:</a:t>
            </a:r>
          </a:p>
          <a:p>
            <a:r>
              <a:rPr lang="en-IE" sz="1200" dirty="0">
                <a:latin typeface="Courier New" panose="02070309020205020404" pitchFamily="49" charset="0"/>
                <a:cs typeface="Courier New" panose="02070309020205020404" pitchFamily="49" charset="0"/>
              </a:rPr>
              <a:t> return 'Winter'</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elif</a:t>
            </a:r>
            <a:r>
              <a:rPr lang="en-IE" sz="1200" dirty="0">
                <a:latin typeface="Courier New" panose="02070309020205020404" pitchFamily="49" charset="0"/>
                <a:cs typeface="Courier New" panose="02070309020205020404" pitchFamily="49" charset="0"/>
              </a:rPr>
              <a:t> month in [3, 4, 5]:</a:t>
            </a:r>
          </a:p>
          <a:p>
            <a:r>
              <a:rPr lang="en-IE" sz="1200" dirty="0">
                <a:latin typeface="Courier New" panose="02070309020205020404" pitchFamily="49" charset="0"/>
                <a:cs typeface="Courier New" panose="02070309020205020404" pitchFamily="49" charset="0"/>
              </a:rPr>
              <a:t> return 'Spring'</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elif</a:t>
            </a:r>
            <a:r>
              <a:rPr lang="en-IE" sz="1200" dirty="0">
                <a:latin typeface="Courier New" panose="02070309020205020404" pitchFamily="49" charset="0"/>
                <a:cs typeface="Courier New" panose="02070309020205020404" pitchFamily="49" charset="0"/>
              </a:rPr>
              <a:t> month in [6, 7, 8]:</a:t>
            </a:r>
          </a:p>
          <a:p>
            <a:r>
              <a:rPr lang="en-IE" sz="1200" dirty="0">
                <a:latin typeface="Courier New" panose="02070309020205020404" pitchFamily="49" charset="0"/>
                <a:cs typeface="Courier New" panose="02070309020205020404" pitchFamily="49" charset="0"/>
              </a:rPr>
              <a:t> return 'Summer'</a:t>
            </a:r>
          </a:p>
          <a:p>
            <a:r>
              <a:rPr lang="en-IE" sz="1200" dirty="0">
                <a:latin typeface="Courier New" panose="02070309020205020404" pitchFamily="49" charset="0"/>
                <a:cs typeface="Courier New" panose="02070309020205020404" pitchFamily="49" charset="0"/>
              </a:rPr>
              <a:t> else:</a:t>
            </a:r>
          </a:p>
          <a:p>
            <a:r>
              <a:rPr lang="en-IE" sz="1200" dirty="0">
                <a:latin typeface="Courier New" panose="02070309020205020404" pitchFamily="49" charset="0"/>
                <a:cs typeface="Courier New" panose="02070309020205020404" pitchFamily="49" charset="0"/>
              </a:rPr>
              <a:t> return 'Autumn'</a:t>
            </a:r>
          </a:p>
          <a:p>
            <a:r>
              <a:rPr lang="en-IE" sz="1200" dirty="0">
                <a:latin typeface="Courier New" panose="02070309020205020404" pitchFamily="49" charset="0"/>
                <a:cs typeface="Courier New" panose="02070309020205020404" pitchFamily="49" charset="0"/>
              </a:rPr>
              <a:t>#-----------------------------------------------------</a:t>
            </a:r>
          </a:p>
          <a:p>
            <a:r>
              <a:rPr lang="en-IE" sz="1200" u="sng" dirty="0">
                <a:latin typeface="Courier New" panose="02070309020205020404" pitchFamily="49" charset="0"/>
                <a:cs typeface="Courier New" panose="02070309020205020404" pitchFamily="49" charset="0"/>
              </a:rPr>
              <a:t>def </a:t>
            </a:r>
            <a:r>
              <a:rPr lang="en-IE" sz="1200" u="sng" dirty="0" err="1">
                <a:latin typeface="Courier New" panose="02070309020205020404" pitchFamily="49" charset="0"/>
                <a:cs typeface="Courier New" panose="02070309020205020404" pitchFamily="49" charset="0"/>
              </a:rPr>
              <a:t>time_of_day</a:t>
            </a:r>
            <a:r>
              <a:rPr lang="en-IE" sz="1200" u="sng" dirty="0">
                <a:latin typeface="Courier New" panose="02070309020205020404" pitchFamily="49" charset="0"/>
                <a:cs typeface="Courier New" panose="02070309020205020404" pitchFamily="49" charset="0"/>
              </a:rPr>
              <a:t>(hour):</a:t>
            </a:r>
          </a:p>
          <a:p>
            <a:r>
              <a:rPr lang="en-IE" sz="1200" dirty="0">
                <a:latin typeface="Courier New" panose="02070309020205020404" pitchFamily="49" charset="0"/>
                <a:cs typeface="Courier New" panose="02070309020205020404" pitchFamily="49" charset="0"/>
              </a:rPr>
              <a:t> if hour &lt; 6:</a:t>
            </a:r>
          </a:p>
          <a:p>
            <a:r>
              <a:rPr lang="en-IE" sz="1200" dirty="0">
                <a:latin typeface="Courier New" panose="02070309020205020404" pitchFamily="49" charset="0"/>
                <a:cs typeface="Courier New" panose="02070309020205020404" pitchFamily="49" charset="0"/>
              </a:rPr>
              <a:t> return 'Night'</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elif</a:t>
            </a:r>
            <a:r>
              <a:rPr lang="en-IE" sz="1200" dirty="0">
                <a:latin typeface="Courier New" panose="02070309020205020404" pitchFamily="49" charset="0"/>
                <a:cs typeface="Courier New" panose="02070309020205020404" pitchFamily="49" charset="0"/>
              </a:rPr>
              <a:t> hour &lt; 12:</a:t>
            </a:r>
          </a:p>
          <a:p>
            <a:r>
              <a:rPr lang="en-IE" sz="1200" dirty="0">
                <a:latin typeface="Courier New" panose="02070309020205020404" pitchFamily="49" charset="0"/>
                <a:cs typeface="Courier New" panose="02070309020205020404" pitchFamily="49" charset="0"/>
              </a:rPr>
              <a:t> return 'Morning'</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elif</a:t>
            </a:r>
            <a:r>
              <a:rPr lang="en-IE" sz="1200" dirty="0">
                <a:latin typeface="Courier New" panose="02070309020205020404" pitchFamily="49" charset="0"/>
                <a:cs typeface="Courier New" panose="02070309020205020404" pitchFamily="49" charset="0"/>
              </a:rPr>
              <a:t> hour &lt; 18:</a:t>
            </a:r>
          </a:p>
          <a:p>
            <a:r>
              <a:rPr lang="en-IE" sz="1200" dirty="0">
                <a:latin typeface="Courier New" panose="02070309020205020404" pitchFamily="49" charset="0"/>
                <a:cs typeface="Courier New" panose="02070309020205020404" pitchFamily="49" charset="0"/>
              </a:rPr>
              <a:t> return 'Afternoon'</a:t>
            </a:r>
          </a:p>
          <a:p>
            <a:r>
              <a:rPr lang="en-IE" sz="1200" dirty="0">
                <a:latin typeface="Courier New" panose="02070309020205020404" pitchFamily="49" charset="0"/>
                <a:cs typeface="Courier New" panose="02070309020205020404" pitchFamily="49" charset="0"/>
              </a:rPr>
              <a:t> else:</a:t>
            </a:r>
          </a:p>
          <a:p>
            <a:r>
              <a:rPr lang="en-IE" sz="1200" dirty="0">
                <a:latin typeface="Courier New" panose="02070309020205020404" pitchFamily="49" charset="0"/>
                <a:cs typeface="Courier New" panose="02070309020205020404" pitchFamily="49" charset="0"/>
              </a:rPr>
              <a:t> return 'Evening'</a:t>
            </a:r>
          </a:p>
          <a:p>
            <a:r>
              <a:rPr lang="en-IE" sz="1200" dirty="0">
                <a:latin typeface="Courier New" panose="02070309020205020404" pitchFamily="49" charset="0"/>
                <a:cs typeface="Courier New" panose="02070309020205020404" pitchFamily="49" charset="0"/>
              </a:rPr>
              <a:t>#-------------------------------------------------------</a:t>
            </a:r>
          </a:p>
          <a:p>
            <a:r>
              <a:rPr lang="en-IE" sz="1200" u="sng" dirty="0">
                <a:latin typeface="Courier New" panose="02070309020205020404" pitchFamily="49" charset="0"/>
                <a:cs typeface="Courier New" panose="02070309020205020404" pitchFamily="49" charset="0"/>
              </a:rPr>
              <a:t>def </a:t>
            </a:r>
            <a:r>
              <a:rPr lang="en-IE" sz="1200" u="sng" dirty="0" err="1">
                <a:latin typeface="Courier New" panose="02070309020205020404" pitchFamily="49" charset="0"/>
                <a:cs typeface="Courier New" panose="02070309020205020404" pitchFamily="49" charset="0"/>
              </a:rPr>
              <a:t>solar_proximity</a:t>
            </a:r>
            <a:r>
              <a:rPr lang="en-IE" sz="1200" u="sng" dirty="0">
                <a:latin typeface="Courier New" panose="02070309020205020404" pitchFamily="49" charset="0"/>
                <a:cs typeface="Courier New" panose="02070309020205020404" pitchFamily="49" charset="0"/>
              </a:rPr>
              <a:t>(distance):</a:t>
            </a:r>
          </a:p>
          <a:p>
            <a:r>
              <a:rPr lang="en-IE" sz="1200" dirty="0">
                <a:latin typeface="Courier New" panose="02070309020205020404" pitchFamily="49" charset="0"/>
                <a:cs typeface="Courier New" panose="02070309020205020404" pitchFamily="49" charset="0"/>
              </a:rPr>
              <a:t> if distance &lt; 0.2:</a:t>
            </a:r>
          </a:p>
          <a:p>
            <a:r>
              <a:rPr lang="en-IE" sz="1200" dirty="0">
                <a:latin typeface="Courier New" panose="02070309020205020404" pitchFamily="49" charset="0"/>
                <a:cs typeface="Courier New" panose="02070309020205020404" pitchFamily="49" charset="0"/>
              </a:rPr>
              <a:t> return 'Near Noon'</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elif</a:t>
            </a:r>
            <a:r>
              <a:rPr lang="en-IE" sz="1200" dirty="0">
                <a:latin typeface="Courier New" panose="02070309020205020404" pitchFamily="49" charset="0"/>
                <a:cs typeface="Courier New" panose="02070309020205020404" pitchFamily="49" charset="0"/>
              </a:rPr>
              <a:t> distance &lt; 0.5:</a:t>
            </a:r>
          </a:p>
          <a:p>
            <a:r>
              <a:rPr lang="en-IE" sz="1200" dirty="0">
                <a:latin typeface="Courier New" panose="02070309020205020404" pitchFamily="49" charset="0"/>
                <a:cs typeface="Courier New" panose="02070309020205020404" pitchFamily="49" charset="0"/>
              </a:rPr>
              <a:t> return 'Midday'</a:t>
            </a:r>
          </a:p>
          <a:p>
            <a:r>
              <a:rPr lang="en-IE" sz="1200" dirty="0">
                <a:latin typeface="Courier New" panose="02070309020205020404" pitchFamily="49" charset="0"/>
                <a:cs typeface="Courier New" panose="02070309020205020404" pitchFamily="49" charset="0"/>
              </a:rPr>
              <a:t> else:</a:t>
            </a:r>
          </a:p>
          <a:p>
            <a:r>
              <a:rPr lang="en-IE" sz="1200" dirty="0">
                <a:latin typeface="Courier New" panose="02070309020205020404" pitchFamily="49" charset="0"/>
                <a:cs typeface="Courier New" panose="02070309020205020404" pitchFamily="49" charset="0"/>
              </a:rPr>
              <a:t> return 'Far from Noon'</a:t>
            </a:r>
          </a:p>
          <a:p>
            <a:r>
              <a:rPr lang="en-IE" sz="1200" dirty="0" err="1">
                <a:latin typeface="Courier New" panose="02070309020205020404" pitchFamily="49" charset="0"/>
                <a:cs typeface="Courier New" panose="02070309020205020404" pitchFamily="49" charset="0"/>
              </a:rPr>
              <a:t>df</a:t>
            </a:r>
            <a:r>
              <a:rPr lang="en-IE" sz="1200" dirty="0">
                <a:latin typeface="Courier New" panose="02070309020205020404" pitchFamily="49" charset="0"/>
                <a:cs typeface="Courier New" panose="02070309020205020404" pitchFamily="49" charset="0"/>
              </a:rPr>
              <a:t>['season'] = </a:t>
            </a:r>
            <a:r>
              <a:rPr lang="en-IE" sz="1200" dirty="0" err="1">
                <a:latin typeface="Courier New" panose="02070309020205020404" pitchFamily="49" charset="0"/>
                <a:cs typeface="Courier New" panose="02070309020205020404" pitchFamily="49" charset="0"/>
              </a:rPr>
              <a:t>df</a:t>
            </a:r>
            <a:r>
              <a:rPr lang="en-IE" sz="1200" dirty="0">
                <a:latin typeface="Courier New" panose="02070309020205020404" pitchFamily="49" charset="0"/>
                <a:cs typeface="Courier New" panose="02070309020205020404" pitchFamily="49" charset="0"/>
              </a:rPr>
              <a:t>['month'].apply(</a:t>
            </a:r>
            <a:r>
              <a:rPr lang="en-IE" sz="1200" dirty="0" err="1">
                <a:latin typeface="Courier New" panose="02070309020205020404" pitchFamily="49" charset="0"/>
                <a:cs typeface="Courier New" panose="02070309020205020404" pitchFamily="49" charset="0"/>
              </a:rPr>
              <a:t>get_season</a:t>
            </a:r>
            <a:r>
              <a:rPr lang="en-IE" sz="1200" dirty="0">
                <a:latin typeface="Courier New" panose="02070309020205020404" pitchFamily="49" charset="0"/>
                <a:cs typeface="Courier New" panose="02070309020205020404" pitchFamily="49" charset="0"/>
              </a:rPr>
              <a:t>) </a:t>
            </a:r>
            <a:endParaRPr lang="tr-TR" sz="1200" dirty="0">
              <a:latin typeface="Courier New" panose="02070309020205020404" pitchFamily="49" charset="0"/>
              <a:cs typeface="Courier New" panose="02070309020205020404" pitchFamily="49" charset="0"/>
            </a:endParaRPr>
          </a:p>
          <a:p>
            <a:r>
              <a:rPr lang="en-IE" sz="1200" dirty="0" err="1">
                <a:latin typeface="Courier New" panose="02070309020205020404" pitchFamily="49" charset="0"/>
                <a:cs typeface="Courier New" panose="02070309020205020404" pitchFamily="49" charset="0"/>
              </a:rPr>
              <a:t>df</a:t>
            </a:r>
            <a:r>
              <a:rPr lang="en-IE" sz="1200" dirty="0">
                <a:latin typeface="Courier New" panose="02070309020205020404" pitchFamily="49" charset="0"/>
                <a:cs typeface="Courier New" panose="02070309020205020404" pitchFamily="49" charset="0"/>
              </a:rPr>
              <a:t>['time of day'] = </a:t>
            </a:r>
            <a:r>
              <a:rPr lang="en-IE" sz="1200" dirty="0" err="1">
                <a:latin typeface="Courier New" panose="02070309020205020404" pitchFamily="49" charset="0"/>
                <a:cs typeface="Courier New" panose="02070309020205020404" pitchFamily="49" charset="0"/>
              </a:rPr>
              <a:t>df</a:t>
            </a:r>
            <a:r>
              <a:rPr lang="en-IE" sz="1200" dirty="0">
                <a:latin typeface="Courier New" panose="02070309020205020404" pitchFamily="49" charset="0"/>
                <a:cs typeface="Courier New" panose="02070309020205020404" pitchFamily="49" charset="0"/>
              </a:rPr>
              <a:t>['first hour of period'].apply(</a:t>
            </a:r>
            <a:r>
              <a:rPr lang="en-IE" sz="1200" dirty="0" err="1">
                <a:latin typeface="Courier New" panose="02070309020205020404" pitchFamily="49" charset="0"/>
                <a:cs typeface="Courier New" panose="02070309020205020404" pitchFamily="49" charset="0"/>
              </a:rPr>
              <a:t>time_of_day</a:t>
            </a:r>
            <a:r>
              <a:rPr lang="en-IE" sz="1200" dirty="0">
                <a:latin typeface="Courier New" panose="02070309020205020404" pitchFamily="49" charset="0"/>
                <a:cs typeface="Courier New" panose="02070309020205020404" pitchFamily="49" charset="0"/>
              </a:rPr>
              <a:t>)</a:t>
            </a:r>
          </a:p>
          <a:p>
            <a:r>
              <a:rPr lang="en-IE" sz="1200" dirty="0" err="1">
                <a:latin typeface="Courier New" panose="02070309020205020404" pitchFamily="49" charset="0"/>
                <a:cs typeface="Courier New" panose="02070309020205020404" pitchFamily="49" charset="0"/>
              </a:rPr>
              <a:t>df</a:t>
            </a:r>
            <a:r>
              <a:rPr lang="en-IE" sz="1200" dirty="0">
                <a:latin typeface="Courier New" panose="02070309020205020404" pitchFamily="49" charset="0"/>
                <a:cs typeface="Courier New" panose="02070309020205020404" pitchFamily="49" charset="0"/>
              </a:rPr>
              <a:t>['solar proximity'] = </a:t>
            </a:r>
            <a:r>
              <a:rPr lang="en-IE" sz="1200" dirty="0" err="1">
                <a:latin typeface="Courier New" panose="02070309020205020404" pitchFamily="49" charset="0"/>
                <a:cs typeface="Courier New" panose="02070309020205020404" pitchFamily="49" charset="0"/>
              </a:rPr>
              <a:t>df</a:t>
            </a:r>
            <a:r>
              <a:rPr lang="en-IE" sz="1200" dirty="0">
                <a:latin typeface="Courier New" panose="02070309020205020404" pitchFamily="49" charset="0"/>
                <a:cs typeface="Courier New" panose="02070309020205020404" pitchFamily="49" charset="0"/>
              </a:rPr>
              <a:t>['distance to solar noon'].apply(</a:t>
            </a:r>
            <a:r>
              <a:rPr lang="en-IE" sz="1200" dirty="0" err="1">
                <a:latin typeface="Courier New" panose="02070309020205020404" pitchFamily="49" charset="0"/>
                <a:cs typeface="Courier New" panose="02070309020205020404" pitchFamily="49" charset="0"/>
              </a:rPr>
              <a:t>solar_proximity</a:t>
            </a:r>
            <a:r>
              <a:rPr lang="en-IE"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AC7DB83A-695F-9874-0D03-6E3E44D6C5FA}"/>
              </a:ext>
            </a:extLst>
          </p:cNvPr>
          <p:cNvSpPr txBox="1"/>
          <p:nvPr/>
        </p:nvSpPr>
        <p:spPr>
          <a:xfrm>
            <a:off x="7130928" y="1378635"/>
            <a:ext cx="4958080" cy="923330"/>
          </a:xfrm>
          <a:prstGeom prst="rect">
            <a:avLst/>
          </a:prstGeom>
          <a:noFill/>
        </p:spPr>
        <p:txBody>
          <a:bodyPr wrap="square">
            <a:spAutoFit/>
          </a:bodyPr>
          <a:lstStyle/>
          <a:p>
            <a:r>
              <a:rPr lang="tr-TR" dirty="0"/>
              <a:t>1. </a:t>
            </a:r>
            <a:r>
              <a:rPr lang="en-IE" dirty="0"/>
              <a:t>Three different functions created to feature engineering, such as create season, time of day and solar proximity</a:t>
            </a:r>
            <a:endParaRPr lang="en-US" dirty="0"/>
          </a:p>
        </p:txBody>
      </p:sp>
      <p:pic>
        <p:nvPicPr>
          <p:cNvPr id="4098" name="Picture 2" descr="What is Feature Engineering? - GeeksforGeeks">
            <a:extLst>
              <a:ext uri="{FF2B5EF4-FFF2-40B4-BE49-F238E27FC236}">
                <a16:creationId xmlns:a16="http://schemas.microsoft.com/office/drawing/2014/main" id="{5A280002-8720-0022-CCD2-54F8BE3B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6" r="9600" b="12267"/>
          <a:stretch/>
        </p:blipFill>
        <p:spPr bwMode="auto">
          <a:xfrm>
            <a:off x="7436410" y="3193365"/>
            <a:ext cx="419679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B12B-AA1A-D219-2EE3-30DD9083BF3D}"/>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a:t>
            </a:r>
            <a:r>
              <a:rPr lang="tr-TR" sz="3200" dirty="0" err="1">
                <a:solidFill>
                  <a:srgbClr val="FFFFFF"/>
                </a:solidFill>
              </a:rPr>
              <a:t>Feature</a:t>
            </a:r>
            <a:r>
              <a:rPr lang="tr-TR" sz="3200" dirty="0">
                <a:solidFill>
                  <a:srgbClr val="FFFFFF"/>
                </a:solidFill>
              </a:rPr>
              <a:t> </a:t>
            </a:r>
            <a:r>
              <a:rPr lang="tr-TR" sz="3200" dirty="0" err="1">
                <a:solidFill>
                  <a:srgbClr val="FFFFFF"/>
                </a:solidFill>
              </a:rPr>
              <a:t>Engineering</a:t>
            </a:r>
            <a:r>
              <a:rPr lang="tr-TR" sz="3200" dirty="0">
                <a:solidFill>
                  <a:srgbClr val="FFFFFF"/>
                </a:solidFill>
              </a:rPr>
              <a:t> </a:t>
            </a:r>
            <a:r>
              <a:rPr lang="tr-TR" sz="3200" dirty="0" err="1">
                <a:solidFill>
                  <a:srgbClr val="FFFFFF"/>
                </a:solidFill>
              </a:rPr>
              <a:t>and</a:t>
            </a:r>
            <a:r>
              <a:rPr lang="tr-TR" sz="3200" dirty="0">
                <a:solidFill>
                  <a:srgbClr val="FFFFFF"/>
                </a:solidFill>
              </a:rPr>
              <a:t> </a:t>
            </a:r>
            <a:r>
              <a:rPr lang="tr-TR" sz="3200" dirty="0" err="1">
                <a:solidFill>
                  <a:srgbClr val="FFFFFF"/>
                </a:solidFill>
              </a:rPr>
              <a:t>Feature</a:t>
            </a:r>
            <a:r>
              <a:rPr lang="tr-TR" sz="3200" dirty="0">
                <a:solidFill>
                  <a:srgbClr val="FFFFFF"/>
                </a:solidFill>
              </a:rPr>
              <a:t> </a:t>
            </a:r>
            <a:r>
              <a:rPr lang="tr-TR" sz="3200" dirty="0" err="1">
                <a:solidFill>
                  <a:srgbClr val="FFFFFF"/>
                </a:solidFill>
              </a:rPr>
              <a:t>Engineering</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92DB9FD8-F4C7-9504-328C-C99825F58D8F}"/>
              </a:ext>
            </a:extLst>
          </p:cNvPr>
          <p:cNvPicPr>
            <a:picLocks noChangeAspect="1"/>
          </p:cNvPicPr>
          <p:nvPr/>
        </p:nvPicPr>
        <p:blipFill>
          <a:blip r:embed="rId2"/>
          <a:srcRect/>
          <a:stretch>
            <a:fillRect/>
          </a:stretch>
        </p:blipFill>
        <p:spPr>
          <a:xfrm>
            <a:off x="10618598" y="0"/>
            <a:ext cx="1470410" cy="681035"/>
          </a:xfrm>
          <a:prstGeom prst="rect">
            <a:avLst/>
          </a:prstGeom>
          <a:noFill/>
          <a:ln cap="flat">
            <a:noFill/>
          </a:ln>
        </p:spPr>
      </p:pic>
      <p:sp>
        <p:nvSpPr>
          <p:cNvPr id="8" name="TextBox 7">
            <a:extLst>
              <a:ext uri="{FF2B5EF4-FFF2-40B4-BE49-F238E27FC236}">
                <a16:creationId xmlns:a16="http://schemas.microsoft.com/office/drawing/2014/main" id="{904742E1-0BF8-52C2-E6C3-E53F89351DF0}"/>
              </a:ext>
            </a:extLst>
          </p:cNvPr>
          <p:cNvSpPr txBox="1"/>
          <p:nvPr/>
        </p:nvSpPr>
        <p:spPr>
          <a:xfrm>
            <a:off x="254000" y="681035"/>
            <a:ext cx="10515600" cy="4278094"/>
          </a:xfrm>
          <a:prstGeom prst="rect">
            <a:avLst/>
          </a:prstGeom>
          <a:noFill/>
        </p:spPr>
        <p:txBody>
          <a:bodyPr wrap="square">
            <a:spAutoFit/>
          </a:bodyPr>
          <a:lstStyle/>
          <a:p>
            <a:r>
              <a:rPr lang="tr-TR" dirty="0"/>
              <a:t>2. </a:t>
            </a:r>
            <a:r>
              <a:rPr lang="en-IE" dirty="0"/>
              <a:t>One-hot encoding applied for these new features.</a:t>
            </a:r>
          </a:p>
          <a:p>
            <a:r>
              <a:rPr lang="en-IE" sz="1400" b="1" dirty="0" err="1">
                <a:latin typeface="Courier New" panose="02070309020205020404" pitchFamily="49" charset="0"/>
                <a:cs typeface="Courier New" panose="02070309020205020404" pitchFamily="49" charset="0"/>
              </a:rPr>
              <a:t>df</a:t>
            </a:r>
            <a:r>
              <a:rPr lang="en-IE" sz="1400" b="1" dirty="0">
                <a:latin typeface="Courier New" panose="02070309020205020404" pitchFamily="49" charset="0"/>
                <a:cs typeface="Courier New" panose="02070309020205020404" pitchFamily="49" charset="0"/>
              </a:rPr>
              <a:t> = </a:t>
            </a:r>
            <a:r>
              <a:rPr lang="en-IE" sz="1400" b="1" dirty="0" err="1">
                <a:latin typeface="Courier New" panose="02070309020205020404" pitchFamily="49" charset="0"/>
                <a:cs typeface="Courier New" panose="02070309020205020404" pitchFamily="49" charset="0"/>
              </a:rPr>
              <a:t>pd.get_dummies</a:t>
            </a:r>
            <a:r>
              <a:rPr lang="en-IE" sz="1400" b="1" dirty="0">
                <a:latin typeface="Courier New" panose="02070309020205020404" pitchFamily="49" charset="0"/>
                <a:cs typeface="Courier New" panose="02070309020205020404" pitchFamily="49" charset="0"/>
              </a:rPr>
              <a:t>(</a:t>
            </a:r>
            <a:r>
              <a:rPr lang="en-IE" sz="1400" b="1" dirty="0" err="1">
                <a:latin typeface="Courier New" panose="02070309020205020404" pitchFamily="49" charset="0"/>
                <a:cs typeface="Courier New" panose="02070309020205020404" pitchFamily="49" charset="0"/>
              </a:rPr>
              <a:t>df</a:t>
            </a:r>
            <a:r>
              <a:rPr lang="en-IE" sz="1400" b="1" dirty="0">
                <a:latin typeface="Courier New" panose="02070309020205020404" pitchFamily="49" charset="0"/>
                <a:cs typeface="Courier New" panose="02070309020205020404" pitchFamily="49" charset="0"/>
              </a:rPr>
              <a:t>, columns=['season', 'time of day', 'solar </a:t>
            </a:r>
            <a:r>
              <a:rPr lang="en-IE" sz="1400" b="1" dirty="0" err="1">
                <a:latin typeface="Courier New" panose="02070309020205020404" pitchFamily="49" charset="0"/>
                <a:cs typeface="Courier New" panose="02070309020205020404" pitchFamily="49" charset="0"/>
              </a:rPr>
              <a:t>proximity','sky</a:t>
            </a:r>
            <a:endParaRPr lang="en-IE" sz="1400" b="1" dirty="0">
              <a:latin typeface="Courier New" panose="02070309020205020404" pitchFamily="49" charset="0"/>
              <a:cs typeface="Courier New" panose="02070309020205020404" pitchFamily="49" charset="0"/>
            </a:endParaRPr>
          </a:p>
          <a:p>
            <a:r>
              <a:rPr lang="en-IE" sz="1400" b="1" dirty="0">
                <a:latin typeface="Courier New" panose="02070309020205020404" pitchFamily="49" charset="0"/>
                <a:cs typeface="Courier New" panose="02070309020205020404" pitchFamily="49" charset="0"/>
              </a:rPr>
              <a:t>cover'], </a:t>
            </a:r>
            <a:r>
              <a:rPr lang="en-IE" sz="1400" b="1" dirty="0" err="1">
                <a:latin typeface="Courier New" panose="02070309020205020404" pitchFamily="49" charset="0"/>
                <a:cs typeface="Courier New" panose="02070309020205020404" pitchFamily="49" charset="0"/>
              </a:rPr>
              <a:t>drop_first</a:t>
            </a:r>
            <a:r>
              <a:rPr lang="en-IE" sz="1400" b="1" dirty="0">
                <a:latin typeface="Courier New" panose="02070309020205020404" pitchFamily="49" charset="0"/>
                <a:cs typeface="Courier New" panose="02070309020205020404" pitchFamily="49" charset="0"/>
              </a:rPr>
              <a:t>=True)</a:t>
            </a:r>
            <a:endParaRPr lang="tr-TR" sz="1400" b="1" dirty="0">
              <a:latin typeface="Courier New" panose="02070309020205020404" pitchFamily="49" charset="0"/>
              <a:cs typeface="Courier New" panose="02070309020205020404" pitchFamily="49" charset="0"/>
            </a:endParaRPr>
          </a:p>
          <a:p>
            <a:endParaRPr lang="en-IE" dirty="0"/>
          </a:p>
          <a:p>
            <a:r>
              <a:rPr lang="tr-TR" dirty="0"/>
              <a:t>3</a:t>
            </a:r>
            <a:r>
              <a:rPr lang="en-IE" dirty="0"/>
              <a:t>. Drops unnecessary columns such as year, month, day, day of year, and first hour of period</a:t>
            </a:r>
          </a:p>
          <a:p>
            <a:r>
              <a:rPr lang="en-IE" dirty="0"/>
              <a:t>since new features (season, time of day) already incorporate this information.</a:t>
            </a:r>
          </a:p>
          <a:p>
            <a:r>
              <a:rPr lang="en-IE" sz="1400" b="1" dirty="0" err="1">
                <a:latin typeface="Courier New" panose="02070309020205020404" pitchFamily="49" charset="0"/>
                <a:cs typeface="Courier New" panose="02070309020205020404" pitchFamily="49" charset="0"/>
              </a:rPr>
              <a:t>columns_to_drop</a:t>
            </a:r>
            <a:r>
              <a:rPr lang="en-IE" sz="1400" b="1" dirty="0">
                <a:latin typeface="Courier New" panose="02070309020205020404" pitchFamily="49" charset="0"/>
                <a:cs typeface="Courier New" panose="02070309020205020404" pitchFamily="49" charset="0"/>
              </a:rPr>
              <a:t> = ['year', 'month', 'day', 'day of </a:t>
            </a:r>
            <a:r>
              <a:rPr lang="en-IE" sz="1400" b="1" dirty="0" err="1">
                <a:latin typeface="Courier New" panose="02070309020205020404" pitchFamily="49" charset="0"/>
                <a:cs typeface="Courier New" panose="02070309020205020404" pitchFamily="49" charset="0"/>
              </a:rPr>
              <a:t>year','first</a:t>
            </a:r>
            <a:r>
              <a:rPr lang="en-IE" sz="1400" b="1" dirty="0">
                <a:latin typeface="Courier New" panose="02070309020205020404" pitchFamily="49" charset="0"/>
                <a:cs typeface="Courier New" panose="02070309020205020404" pitchFamily="49" charset="0"/>
              </a:rPr>
              <a:t> hour of period']</a:t>
            </a:r>
          </a:p>
          <a:p>
            <a:r>
              <a:rPr lang="en-IE" sz="1400" b="1" dirty="0" err="1">
                <a:latin typeface="Courier New" panose="02070309020205020404" pitchFamily="49" charset="0"/>
                <a:cs typeface="Courier New" panose="02070309020205020404" pitchFamily="49" charset="0"/>
              </a:rPr>
              <a:t>df.drop</a:t>
            </a:r>
            <a:r>
              <a:rPr lang="en-IE" sz="1400" b="1" dirty="0">
                <a:latin typeface="Courier New" panose="02070309020205020404" pitchFamily="49" charset="0"/>
                <a:cs typeface="Courier New" panose="02070309020205020404" pitchFamily="49" charset="0"/>
              </a:rPr>
              <a:t>(columns=[col for col in </a:t>
            </a:r>
            <a:r>
              <a:rPr lang="en-IE" sz="1400" b="1" dirty="0" err="1">
                <a:latin typeface="Courier New" panose="02070309020205020404" pitchFamily="49" charset="0"/>
                <a:cs typeface="Courier New" panose="02070309020205020404" pitchFamily="49" charset="0"/>
              </a:rPr>
              <a:t>columns_to_drop</a:t>
            </a:r>
            <a:r>
              <a:rPr lang="en-IE" sz="1400" b="1" dirty="0">
                <a:latin typeface="Courier New" panose="02070309020205020404" pitchFamily="49" charset="0"/>
                <a:cs typeface="Courier New" panose="02070309020205020404" pitchFamily="49" charset="0"/>
              </a:rPr>
              <a:t> if col in </a:t>
            </a:r>
            <a:r>
              <a:rPr lang="en-IE" sz="1400" b="1" dirty="0" err="1">
                <a:latin typeface="Courier New" panose="02070309020205020404" pitchFamily="49" charset="0"/>
                <a:cs typeface="Courier New" panose="02070309020205020404" pitchFamily="49" charset="0"/>
              </a:rPr>
              <a:t>df.columns</a:t>
            </a:r>
            <a:r>
              <a:rPr lang="en-IE" sz="1400" b="1" dirty="0">
                <a:latin typeface="Courier New" panose="02070309020205020404" pitchFamily="49" charset="0"/>
                <a:cs typeface="Courier New" panose="02070309020205020404" pitchFamily="49" charset="0"/>
              </a:rPr>
              <a:t>], </a:t>
            </a:r>
            <a:r>
              <a:rPr lang="en-IE" sz="1400" b="1" dirty="0" err="1">
                <a:latin typeface="Courier New" panose="02070309020205020404" pitchFamily="49" charset="0"/>
                <a:cs typeface="Courier New" panose="02070309020205020404" pitchFamily="49" charset="0"/>
              </a:rPr>
              <a:t>inplace</a:t>
            </a:r>
            <a:r>
              <a:rPr lang="en-IE" sz="1400" b="1" dirty="0">
                <a:latin typeface="Courier New" panose="02070309020205020404" pitchFamily="49" charset="0"/>
                <a:cs typeface="Courier New" panose="02070309020205020404" pitchFamily="49" charset="0"/>
              </a:rPr>
              <a:t>=True)</a:t>
            </a:r>
          </a:p>
          <a:p>
            <a:r>
              <a:rPr lang="en-IE" sz="1400" b="1" dirty="0" err="1">
                <a:latin typeface="Courier New" panose="02070309020205020404" pitchFamily="49" charset="0"/>
                <a:cs typeface="Courier New" panose="02070309020205020404" pitchFamily="49" charset="0"/>
              </a:rPr>
              <a:t>df.head</a:t>
            </a:r>
            <a:r>
              <a:rPr lang="en-IE" sz="1400" b="1" dirty="0">
                <a:latin typeface="Courier New" panose="02070309020205020404" pitchFamily="49" charset="0"/>
                <a:cs typeface="Courier New" panose="02070309020205020404" pitchFamily="49" charset="0"/>
              </a:rPr>
              <a:t>()</a:t>
            </a:r>
            <a:endParaRPr lang="tr-TR" sz="1400" b="1" dirty="0">
              <a:latin typeface="Courier New" panose="02070309020205020404" pitchFamily="49" charset="0"/>
              <a:cs typeface="Courier New" panose="02070309020205020404" pitchFamily="49" charset="0"/>
            </a:endParaRPr>
          </a:p>
          <a:p>
            <a:endParaRPr lang="en-IE" dirty="0"/>
          </a:p>
          <a:p>
            <a:r>
              <a:rPr lang="tr-TR" dirty="0"/>
              <a:t>4</a:t>
            </a:r>
            <a:r>
              <a:rPr lang="en-IE" dirty="0"/>
              <a:t>. dataset columns are standardized to lowercase.</a:t>
            </a:r>
          </a:p>
          <a:p>
            <a:r>
              <a:rPr lang="en-IE" sz="1400" b="1" dirty="0">
                <a:latin typeface="Courier New" panose="02070309020205020404" pitchFamily="49" charset="0"/>
                <a:cs typeface="Courier New" panose="02070309020205020404" pitchFamily="49" charset="0"/>
              </a:rPr>
              <a:t>print("\</a:t>
            </a:r>
            <a:r>
              <a:rPr lang="en-IE" sz="1400" b="1" dirty="0" err="1">
                <a:latin typeface="Courier New" panose="02070309020205020404" pitchFamily="49" charset="0"/>
                <a:cs typeface="Courier New" panose="02070309020205020404" pitchFamily="49" charset="0"/>
              </a:rPr>
              <a:t>nOriginal</a:t>
            </a:r>
            <a:r>
              <a:rPr lang="en-IE" sz="1400" b="1" dirty="0">
                <a:latin typeface="Courier New" panose="02070309020205020404" pitchFamily="49" charset="0"/>
                <a:cs typeface="Courier New" panose="02070309020205020404" pitchFamily="49" charset="0"/>
              </a:rPr>
              <a:t> Column Names:")</a:t>
            </a:r>
          </a:p>
          <a:p>
            <a:r>
              <a:rPr lang="en-IE" sz="1400" b="1" dirty="0">
                <a:latin typeface="Courier New" panose="02070309020205020404" pitchFamily="49" charset="0"/>
                <a:cs typeface="Courier New" panose="02070309020205020404" pitchFamily="49" charset="0"/>
              </a:rPr>
              <a:t>print(</a:t>
            </a:r>
            <a:r>
              <a:rPr lang="en-IE" sz="1400" b="1" dirty="0" err="1">
                <a:latin typeface="Courier New" panose="02070309020205020404" pitchFamily="49" charset="0"/>
                <a:cs typeface="Courier New" panose="02070309020205020404" pitchFamily="49" charset="0"/>
              </a:rPr>
              <a:t>df.columns.tolist</a:t>
            </a:r>
            <a:r>
              <a:rPr lang="en-IE" sz="1400" b="1" dirty="0">
                <a:latin typeface="Courier New" panose="02070309020205020404" pitchFamily="49" charset="0"/>
                <a:cs typeface="Courier New" panose="02070309020205020404" pitchFamily="49" charset="0"/>
              </a:rPr>
              <a:t>())</a:t>
            </a:r>
          </a:p>
          <a:p>
            <a:r>
              <a:rPr lang="en-IE" sz="1400" b="1" dirty="0" err="1">
                <a:latin typeface="Courier New" panose="02070309020205020404" pitchFamily="49" charset="0"/>
                <a:cs typeface="Courier New" panose="02070309020205020404" pitchFamily="49" charset="0"/>
              </a:rPr>
              <a:t>df.columns</a:t>
            </a:r>
            <a:r>
              <a:rPr lang="en-IE" sz="1400" b="1" dirty="0">
                <a:latin typeface="Courier New" panose="02070309020205020404" pitchFamily="49" charset="0"/>
                <a:cs typeface="Courier New" panose="02070309020205020404" pitchFamily="49" charset="0"/>
              </a:rPr>
              <a:t> = </a:t>
            </a:r>
            <a:r>
              <a:rPr lang="en-IE" sz="1400" b="1" dirty="0" err="1">
                <a:latin typeface="Courier New" panose="02070309020205020404" pitchFamily="49" charset="0"/>
                <a:cs typeface="Courier New" panose="02070309020205020404" pitchFamily="49" charset="0"/>
              </a:rPr>
              <a:t>df.columns.str.strip</a:t>
            </a:r>
            <a:r>
              <a:rPr lang="en-IE" sz="1400" b="1" dirty="0">
                <a:latin typeface="Courier New" panose="02070309020205020404" pitchFamily="49" charset="0"/>
                <a:cs typeface="Courier New" panose="02070309020205020404" pitchFamily="49" charset="0"/>
              </a:rPr>
              <a:t>().</a:t>
            </a:r>
            <a:r>
              <a:rPr lang="en-IE" sz="1400" b="1" dirty="0" err="1">
                <a:latin typeface="Courier New" panose="02070309020205020404" pitchFamily="49" charset="0"/>
                <a:cs typeface="Courier New" panose="02070309020205020404" pitchFamily="49" charset="0"/>
              </a:rPr>
              <a:t>str.lower</a:t>
            </a:r>
            <a:r>
              <a:rPr lang="en-IE" sz="1400" b="1" dirty="0">
                <a:latin typeface="Courier New" panose="02070309020205020404" pitchFamily="49" charset="0"/>
                <a:cs typeface="Courier New" panose="02070309020205020404" pitchFamily="49" charset="0"/>
              </a:rPr>
              <a:t>()</a:t>
            </a:r>
          </a:p>
          <a:p>
            <a:r>
              <a:rPr lang="en-IE" sz="1400" b="1" dirty="0">
                <a:latin typeface="Courier New" panose="02070309020205020404" pitchFamily="49" charset="0"/>
                <a:cs typeface="Courier New" panose="02070309020205020404" pitchFamily="49" charset="0"/>
              </a:rPr>
              <a:t>print("\</a:t>
            </a:r>
            <a:r>
              <a:rPr lang="en-IE" sz="1400" b="1" dirty="0" err="1">
                <a:latin typeface="Courier New" panose="02070309020205020404" pitchFamily="49" charset="0"/>
                <a:cs typeface="Courier New" panose="02070309020205020404" pitchFamily="49" charset="0"/>
              </a:rPr>
              <a:t>nColumn</a:t>
            </a:r>
            <a:r>
              <a:rPr lang="en-IE" sz="1400" b="1" dirty="0">
                <a:latin typeface="Courier New" panose="02070309020205020404" pitchFamily="49" charset="0"/>
                <a:cs typeface="Courier New" panose="02070309020205020404" pitchFamily="49" charset="0"/>
              </a:rPr>
              <a:t> Names after standardization:")</a:t>
            </a:r>
          </a:p>
          <a:p>
            <a:r>
              <a:rPr lang="en-IE" sz="1400" b="1" dirty="0">
                <a:latin typeface="Courier New" panose="02070309020205020404" pitchFamily="49" charset="0"/>
                <a:cs typeface="Courier New" panose="02070309020205020404" pitchFamily="49" charset="0"/>
              </a:rPr>
              <a:t>print(</a:t>
            </a:r>
            <a:r>
              <a:rPr lang="en-IE" sz="1400" b="1" dirty="0" err="1">
                <a:latin typeface="Courier New" panose="02070309020205020404" pitchFamily="49" charset="0"/>
                <a:cs typeface="Courier New" panose="02070309020205020404" pitchFamily="49" charset="0"/>
              </a:rPr>
              <a:t>df.columns.tolist</a:t>
            </a:r>
            <a:r>
              <a:rPr lang="en-IE" sz="1400" b="1" dirty="0">
                <a:latin typeface="Courier New" panose="02070309020205020404" pitchFamily="49" charset="0"/>
                <a:cs typeface="Courier New" panose="02070309020205020404" pitchFamily="49" charset="0"/>
              </a:rPr>
              <a:t>())</a:t>
            </a:r>
            <a:endParaRPr lang="tr-TR" sz="1400" b="1" dirty="0">
              <a:latin typeface="Courier New" panose="02070309020205020404" pitchFamily="49" charset="0"/>
              <a:cs typeface="Courier New" panose="02070309020205020404" pitchFamily="49" charset="0"/>
            </a:endParaRPr>
          </a:p>
          <a:p>
            <a:endParaRPr lang="tr-TR" dirty="0"/>
          </a:p>
        </p:txBody>
      </p:sp>
      <p:pic>
        <p:nvPicPr>
          <p:cNvPr id="9" name="Picture 8" descr="A blurry image of a black background&#10;&#10;Description automatically generated">
            <a:extLst>
              <a:ext uri="{FF2B5EF4-FFF2-40B4-BE49-F238E27FC236}">
                <a16:creationId xmlns:a16="http://schemas.microsoft.com/office/drawing/2014/main" id="{B462C1A0-1FA3-5C48-49F3-269CFBF6408E}"/>
              </a:ext>
            </a:extLst>
          </p:cNvPr>
          <p:cNvPicPr>
            <a:picLocks noChangeAspect="1"/>
          </p:cNvPicPr>
          <p:nvPr/>
        </p:nvPicPr>
        <p:blipFill>
          <a:blip r:embed="rId3"/>
          <a:stretch>
            <a:fillRect/>
          </a:stretch>
        </p:blipFill>
        <p:spPr>
          <a:xfrm>
            <a:off x="2138096" y="4693920"/>
            <a:ext cx="9799904" cy="2001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73CE-217C-6635-D2BD-BE9BD66A0128}"/>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a:t>
            </a:r>
            <a:r>
              <a:rPr lang="tr-TR" sz="3200" dirty="0" err="1">
                <a:solidFill>
                  <a:srgbClr val="FFFFFF"/>
                </a:solidFill>
              </a:rPr>
              <a:t>Creation</a:t>
            </a:r>
            <a:r>
              <a:rPr lang="tr-TR" sz="3200" dirty="0">
                <a:solidFill>
                  <a:srgbClr val="FFFFFF"/>
                </a:solidFill>
              </a:rPr>
              <a:t> of </a:t>
            </a:r>
            <a:r>
              <a:rPr lang="tr-TR" sz="3200" dirty="0" err="1">
                <a:solidFill>
                  <a:srgbClr val="FFFFFF"/>
                </a:solidFill>
              </a:rPr>
              <a:t>Prediction</a:t>
            </a:r>
            <a:r>
              <a:rPr lang="tr-TR" sz="3200" dirty="0">
                <a:solidFill>
                  <a:srgbClr val="FFFFFF"/>
                </a:solidFill>
              </a:rPr>
              <a:t> Model</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2C26AFC0-7B38-6B4A-8B41-CA1A192052FF}"/>
              </a:ext>
            </a:extLst>
          </p:cNvPr>
          <p:cNvPicPr>
            <a:picLocks noChangeAspect="1"/>
          </p:cNvPicPr>
          <p:nvPr/>
        </p:nvPicPr>
        <p:blipFill>
          <a:blip r:embed="rId2"/>
          <a:srcRect/>
          <a:stretch>
            <a:fillRect/>
          </a:stretch>
        </p:blipFill>
        <p:spPr>
          <a:xfrm>
            <a:off x="10618598" y="0"/>
            <a:ext cx="1470410" cy="681035"/>
          </a:xfrm>
          <a:prstGeom prst="rect">
            <a:avLst/>
          </a:prstGeom>
          <a:noFill/>
          <a:ln cap="flat">
            <a:noFill/>
          </a:ln>
        </p:spPr>
      </p:pic>
      <p:sp>
        <p:nvSpPr>
          <p:cNvPr id="10" name="TextBox 9">
            <a:extLst>
              <a:ext uri="{FF2B5EF4-FFF2-40B4-BE49-F238E27FC236}">
                <a16:creationId xmlns:a16="http://schemas.microsoft.com/office/drawing/2014/main" id="{118F9CE2-F56F-F376-FC07-63EAD486FAA0}"/>
              </a:ext>
            </a:extLst>
          </p:cNvPr>
          <p:cNvSpPr txBox="1"/>
          <p:nvPr/>
        </p:nvSpPr>
        <p:spPr>
          <a:xfrm>
            <a:off x="365760" y="881301"/>
            <a:ext cx="10708640" cy="2831544"/>
          </a:xfrm>
          <a:prstGeom prst="rect">
            <a:avLst/>
          </a:prstGeom>
          <a:noFill/>
        </p:spPr>
        <p:txBody>
          <a:bodyPr wrap="square">
            <a:spAutoFit/>
          </a:bodyPr>
          <a:lstStyle/>
          <a:p>
            <a:r>
              <a:rPr lang="en-IE" b="1" u="sng" dirty="0"/>
              <a:t>Preparation </a:t>
            </a:r>
            <a:endParaRPr lang="tr-TR" b="1" u="sng" dirty="0"/>
          </a:p>
          <a:p>
            <a:r>
              <a:rPr lang="en-IE" dirty="0"/>
              <a:t>Firstly, I need to split the dataset into training and testing subsets, which is crucial for building and evaluating machine learning models: </a:t>
            </a:r>
            <a:endParaRPr lang="tr-TR" dirty="0"/>
          </a:p>
          <a:p>
            <a:r>
              <a:rPr lang="en-IE" sz="1400" b="1" dirty="0" err="1">
                <a:latin typeface="Courier New" panose="02070309020205020404" pitchFamily="49" charset="0"/>
                <a:cs typeface="Courier New" panose="02070309020205020404" pitchFamily="49" charset="0"/>
              </a:rPr>
              <a:t>X_train</a:t>
            </a:r>
            <a:r>
              <a:rPr lang="en-IE" sz="1400" b="1" dirty="0">
                <a:latin typeface="Courier New" panose="02070309020205020404" pitchFamily="49" charset="0"/>
                <a:cs typeface="Courier New" panose="02070309020205020404" pitchFamily="49" charset="0"/>
              </a:rPr>
              <a:t>, </a:t>
            </a:r>
            <a:r>
              <a:rPr lang="en-IE" sz="1400" b="1" dirty="0" err="1">
                <a:latin typeface="Courier New" panose="02070309020205020404" pitchFamily="49" charset="0"/>
                <a:cs typeface="Courier New" panose="02070309020205020404" pitchFamily="49" charset="0"/>
              </a:rPr>
              <a:t>X_test</a:t>
            </a:r>
            <a:r>
              <a:rPr lang="en-IE" sz="1400" b="1" dirty="0">
                <a:latin typeface="Courier New" panose="02070309020205020404" pitchFamily="49" charset="0"/>
                <a:cs typeface="Courier New" panose="02070309020205020404" pitchFamily="49" charset="0"/>
              </a:rPr>
              <a:t>, </a:t>
            </a:r>
            <a:r>
              <a:rPr lang="en-IE" sz="1400" b="1" dirty="0" err="1">
                <a:latin typeface="Courier New" panose="02070309020205020404" pitchFamily="49" charset="0"/>
                <a:cs typeface="Courier New" panose="02070309020205020404" pitchFamily="49" charset="0"/>
              </a:rPr>
              <a:t>y_train</a:t>
            </a:r>
            <a:r>
              <a:rPr lang="en-IE" sz="1400" b="1" dirty="0">
                <a:latin typeface="Courier New" panose="02070309020205020404" pitchFamily="49" charset="0"/>
                <a:cs typeface="Courier New" panose="02070309020205020404" pitchFamily="49" charset="0"/>
              </a:rPr>
              <a:t>, </a:t>
            </a:r>
            <a:r>
              <a:rPr lang="en-IE" sz="1400" b="1" dirty="0" err="1">
                <a:latin typeface="Courier New" panose="02070309020205020404" pitchFamily="49" charset="0"/>
                <a:cs typeface="Courier New" panose="02070309020205020404" pitchFamily="49" charset="0"/>
              </a:rPr>
              <a:t>y_test</a:t>
            </a:r>
            <a:r>
              <a:rPr lang="en-IE" sz="1400" b="1" dirty="0">
                <a:latin typeface="Courier New" panose="02070309020205020404" pitchFamily="49" charset="0"/>
                <a:cs typeface="Courier New" panose="02070309020205020404" pitchFamily="49" charset="0"/>
              </a:rPr>
              <a:t> = </a:t>
            </a:r>
            <a:r>
              <a:rPr lang="en-IE" sz="1400" b="1" dirty="0" err="1">
                <a:latin typeface="Courier New" panose="02070309020205020404" pitchFamily="49" charset="0"/>
                <a:cs typeface="Courier New" panose="02070309020205020404" pitchFamily="49" charset="0"/>
              </a:rPr>
              <a:t>train_test_split</a:t>
            </a:r>
            <a:r>
              <a:rPr lang="en-IE" sz="1400" b="1" dirty="0">
                <a:latin typeface="Courier New" panose="02070309020205020404" pitchFamily="49" charset="0"/>
                <a:cs typeface="Courier New" panose="02070309020205020404" pitchFamily="49" charset="0"/>
              </a:rPr>
              <a:t>(X, y, </a:t>
            </a:r>
            <a:r>
              <a:rPr lang="en-IE" sz="1400" b="1" dirty="0" err="1">
                <a:latin typeface="Courier New" panose="02070309020205020404" pitchFamily="49" charset="0"/>
                <a:cs typeface="Courier New" panose="02070309020205020404" pitchFamily="49" charset="0"/>
              </a:rPr>
              <a:t>test_size</a:t>
            </a:r>
            <a:r>
              <a:rPr lang="en-IE" sz="1400" b="1" dirty="0">
                <a:latin typeface="Courier New" panose="02070309020205020404" pitchFamily="49" charset="0"/>
                <a:cs typeface="Courier New" panose="02070309020205020404" pitchFamily="49" charset="0"/>
              </a:rPr>
              <a:t>=0.2, </a:t>
            </a:r>
            <a:r>
              <a:rPr lang="en-IE" sz="1400" b="1" dirty="0" err="1">
                <a:latin typeface="Courier New" panose="02070309020205020404" pitchFamily="49" charset="0"/>
                <a:cs typeface="Courier New" panose="02070309020205020404" pitchFamily="49" charset="0"/>
              </a:rPr>
              <a:t>random_state</a:t>
            </a:r>
            <a:r>
              <a:rPr lang="en-IE" sz="1400" b="1" dirty="0">
                <a:latin typeface="Courier New" panose="02070309020205020404" pitchFamily="49" charset="0"/>
                <a:cs typeface="Courier New" panose="02070309020205020404" pitchFamily="49" charset="0"/>
              </a:rPr>
              <a:t>=42) </a:t>
            </a:r>
            <a:endParaRPr lang="tr-TR" sz="1400" b="1" dirty="0">
              <a:latin typeface="Courier New" panose="02070309020205020404" pitchFamily="49" charset="0"/>
              <a:cs typeface="Courier New" panose="02070309020205020404" pitchFamily="49" charset="0"/>
            </a:endParaRPr>
          </a:p>
          <a:p>
            <a:endParaRPr lang="tr-TR" sz="1400" b="1" dirty="0">
              <a:latin typeface="Courier New" panose="02070309020205020404" pitchFamily="49" charset="0"/>
              <a:cs typeface="Courier New" panose="02070309020205020404" pitchFamily="49" charset="0"/>
            </a:endParaRPr>
          </a:p>
          <a:p>
            <a:r>
              <a:rPr lang="en-IE" dirty="0"/>
              <a:t>This split ensures a balanced evaluation of the model by using part of the data for training and reserving another part for validation. Standardization of the numerical variables in the dataset, as following step is an essential preprocessing step for many machine learning algorithms. </a:t>
            </a:r>
            <a:endParaRPr lang="tr-TR" dirty="0"/>
          </a:p>
          <a:p>
            <a:r>
              <a:rPr lang="en-IE" sz="1400" b="1" dirty="0">
                <a:latin typeface="Courier New" panose="02070309020205020404" pitchFamily="49" charset="0"/>
                <a:cs typeface="Courier New" panose="02070309020205020404" pitchFamily="49" charset="0"/>
              </a:rPr>
              <a:t>scaler = </a:t>
            </a:r>
            <a:r>
              <a:rPr lang="en-IE" sz="1400" b="1" dirty="0" err="1">
                <a:latin typeface="Courier New" panose="02070309020205020404" pitchFamily="49" charset="0"/>
                <a:cs typeface="Courier New" panose="02070309020205020404" pitchFamily="49" charset="0"/>
              </a:rPr>
              <a:t>StandardScaler</a:t>
            </a:r>
            <a:r>
              <a:rPr lang="en-IE" sz="1400" b="1" dirty="0">
                <a:latin typeface="Courier New" panose="02070309020205020404" pitchFamily="49" charset="0"/>
                <a:cs typeface="Courier New" panose="02070309020205020404" pitchFamily="49" charset="0"/>
              </a:rPr>
              <a:t>() </a:t>
            </a:r>
            <a:endParaRPr lang="tr-TR" sz="1400" b="1" dirty="0">
              <a:latin typeface="Courier New" panose="02070309020205020404" pitchFamily="49" charset="0"/>
              <a:cs typeface="Courier New" panose="02070309020205020404" pitchFamily="49" charset="0"/>
            </a:endParaRPr>
          </a:p>
          <a:p>
            <a:r>
              <a:rPr lang="en-IE" sz="1400" b="1" dirty="0" err="1">
                <a:latin typeface="Courier New" panose="02070309020205020404" pitchFamily="49" charset="0"/>
                <a:cs typeface="Courier New" panose="02070309020205020404" pitchFamily="49" charset="0"/>
              </a:rPr>
              <a:t>X_train</a:t>
            </a:r>
            <a:r>
              <a:rPr lang="en-IE" sz="1400" b="1" dirty="0">
                <a:latin typeface="Courier New" panose="02070309020205020404" pitchFamily="49" charset="0"/>
                <a:cs typeface="Courier New" panose="02070309020205020404" pitchFamily="49" charset="0"/>
              </a:rPr>
              <a:t> = </a:t>
            </a:r>
            <a:r>
              <a:rPr lang="en-IE" sz="1400" b="1" dirty="0" err="1">
                <a:latin typeface="Courier New" panose="02070309020205020404" pitchFamily="49" charset="0"/>
                <a:cs typeface="Courier New" panose="02070309020205020404" pitchFamily="49" charset="0"/>
              </a:rPr>
              <a:t>scaler.fit_transform</a:t>
            </a:r>
            <a:r>
              <a:rPr lang="en-IE" sz="1400" b="1" dirty="0">
                <a:latin typeface="Courier New" panose="02070309020205020404" pitchFamily="49" charset="0"/>
                <a:cs typeface="Courier New" panose="02070309020205020404" pitchFamily="49" charset="0"/>
              </a:rPr>
              <a:t>(</a:t>
            </a:r>
            <a:r>
              <a:rPr lang="en-IE" sz="1400" b="1" dirty="0" err="1">
                <a:latin typeface="Courier New" panose="02070309020205020404" pitchFamily="49" charset="0"/>
                <a:cs typeface="Courier New" panose="02070309020205020404" pitchFamily="49" charset="0"/>
              </a:rPr>
              <a:t>X_train</a:t>
            </a:r>
            <a:r>
              <a:rPr lang="en-IE" sz="1400" b="1" dirty="0">
                <a:latin typeface="Courier New" panose="02070309020205020404" pitchFamily="49" charset="0"/>
                <a:cs typeface="Courier New" panose="02070309020205020404" pitchFamily="49" charset="0"/>
              </a:rPr>
              <a:t>) </a:t>
            </a:r>
            <a:endParaRPr lang="tr-TR" sz="1400" b="1" dirty="0">
              <a:latin typeface="Courier New" panose="02070309020205020404" pitchFamily="49" charset="0"/>
              <a:cs typeface="Courier New" panose="02070309020205020404" pitchFamily="49" charset="0"/>
            </a:endParaRPr>
          </a:p>
          <a:p>
            <a:r>
              <a:rPr lang="en-IE" sz="1400" b="1" dirty="0" err="1">
                <a:latin typeface="Courier New" panose="02070309020205020404" pitchFamily="49" charset="0"/>
                <a:cs typeface="Courier New" panose="02070309020205020404" pitchFamily="49" charset="0"/>
              </a:rPr>
              <a:t>X_test</a:t>
            </a:r>
            <a:r>
              <a:rPr lang="en-IE" sz="1400" b="1" dirty="0">
                <a:latin typeface="Courier New" panose="02070309020205020404" pitchFamily="49" charset="0"/>
                <a:cs typeface="Courier New" panose="02070309020205020404" pitchFamily="49" charset="0"/>
              </a:rPr>
              <a:t> = </a:t>
            </a:r>
            <a:r>
              <a:rPr lang="en-IE" sz="1400" b="1" dirty="0" err="1">
                <a:latin typeface="Courier New" panose="02070309020205020404" pitchFamily="49" charset="0"/>
                <a:cs typeface="Courier New" panose="02070309020205020404" pitchFamily="49" charset="0"/>
              </a:rPr>
              <a:t>scaler.transform</a:t>
            </a:r>
            <a:r>
              <a:rPr lang="en-IE" sz="1400" b="1" dirty="0">
                <a:latin typeface="Courier New" panose="02070309020205020404" pitchFamily="49" charset="0"/>
                <a:cs typeface="Courier New" panose="02070309020205020404" pitchFamily="49" charset="0"/>
              </a:rPr>
              <a:t>(</a:t>
            </a:r>
            <a:r>
              <a:rPr lang="en-IE" sz="1400" b="1" dirty="0" err="1">
                <a:latin typeface="Courier New" panose="02070309020205020404" pitchFamily="49" charset="0"/>
                <a:cs typeface="Courier New" panose="02070309020205020404" pitchFamily="49" charset="0"/>
              </a:rPr>
              <a:t>X_test</a:t>
            </a:r>
            <a:r>
              <a:rPr lang="en-IE" sz="1400" b="1" dirty="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3074" name="Picture 2" descr="6 Most important steps for data preparation in Machine learning | by  Learnbay.co — Data Science Training in Bangalore | Medium">
            <a:extLst>
              <a:ext uri="{FF2B5EF4-FFF2-40B4-BE49-F238E27FC236}">
                <a16:creationId xmlns:a16="http://schemas.microsoft.com/office/drawing/2014/main" id="{B0E7D79D-DB2D-2A24-8C9C-9908D464D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240" y="2968125"/>
            <a:ext cx="3718560" cy="3761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641D-7035-496F-7D6D-CF411E6FB334}"/>
              </a:ext>
            </a:extLst>
          </p:cNvPr>
          <p:cNvSpPr txBox="1">
            <a:spLocks noGrp="1"/>
          </p:cNvSpPr>
          <p:nvPr>
            <p:ph type="title"/>
          </p:nvPr>
        </p:nvSpPr>
        <p:spPr>
          <a:xfrm>
            <a:off x="0" y="0"/>
            <a:ext cx="12089008" cy="681035"/>
          </a:xfrm>
          <a:solidFill>
            <a:srgbClr val="1F3567"/>
          </a:solidFill>
        </p:spPr>
        <p:txBody>
          <a:bodyPr/>
          <a:lstStyle/>
          <a:p>
            <a:pPr lvl="0"/>
            <a:r>
              <a:rPr lang="tr-TR" sz="3200" dirty="0"/>
              <a:t>	</a:t>
            </a:r>
            <a:r>
              <a:rPr lang="tr-TR" sz="3200" dirty="0">
                <a:solidFill>
                  <a:srgbClr val="FFFFFF"/>
                </a:solidFill>
              </a:rPr>
              <a:t>&gt; </a:t>
            </a:r>
            <a:r>
              <a:rPr lang="tr-TR" sz="3200" dirty="0" err="1">
                <a:solidFill>
                  <a:srgbClr val="FFFFFF"/>
                </a:solidFill>
              </a:rPr>
              <a:t>Creation</a:t>
            </a:r>
            <a:r>
              <a:rPr lang="tr-TR" sz="3200" dirty="0">
                <a:solidFill>
                  <a:srgbClr val="FFFFFF"/>
                </a:solidFill>
              </a:rPr>
              <a:t> of </a:t>
            </a:r>
            <a:r>
              <a:rPr lang="tr-TR" sz="3200" dirty="0" err="1">
                <a:solidFill>
                  <a:srgbClr val="FFFFFF"/>
                </a:solidFill>
              </a:rPr>
              <a:t>Prediction</a:t>
            </a:r>
            <a:r>
              <a:rPr lang="tr-TR" sz="3200" dirty="0">
                <a:solidFill>
                  <a:srgbClr val="FFFFFF"/>
                </a:solidFill>
              </a:rPr>
              <a:t> Model</a:t>
            </a:r>
            <a:endParaRPr lang="en-US" sz="3200" dirty="0">
              <a:solidFill>
                <a:srgbClr val="FFFFFF"/>
              </a:solidFill>
            </a:endParaRPr>
          </a:p>
        </p:txBody>
      </p:sp>
      <p:pic>
        <p:nvPicPr>
          <p:cNvPr id="3" name="image2.jpg" descr="A logo with blue text&#10;&#10;Description automatically generated">
            <a:extLst>
              <a:ext uri="{FF2B5EF4-FFF2-40B4-BE49-F238E27FC236}">
                <a16:creationId xmlns:a16="http://schemas.microsoft.com/office/drawing/2014/main" id="{7BE0BDDD-4B66-35ED-DC6C-0C367341C142}"/>
              </a:ext>
            </a:extLst>
          </p:cNvPr>
          <p:cNvPicPr>
            <a:picLocks noChangeAspect="1"/>
          </p:cNvPicPr>
          <p:nvPr/>
        </p:nvPicPr>
        <p:blipFill>
          <a:blip r:embed="rId2"/>
          <a:srcRect/>
          <a:stretch>
            <a:fillRect/>
          </a:stretch>
        </p:blipFill>
        <p:spPr>
          <a:xfrm>
            <a:off x="10618598" y="0"/>
            <a:ext cx="1470410" cy="681035"/>
          </a:xfrm>
          <a:prstGeom prst="rect">
            <a:avLst/>
          </a:prstGeom>
          <a:noFill/>
          <a:ln cap="flat">
            <a:noFill/>
          </a:ln>
        </p:spPr>
      </p:pic>
      <p:sp>
        <p:nvSpPr>
          <p:cNvPr id="12" name="TextBox 11">
            <a:extLst>
              <a:ext uri="{FF2B5EF4-FFF2-40B4-BE49-F238E27FC236}">
                <a16:creationId xmlns:a16="http://schemas.microsoft.com/office/drawing/2014/main" id="{18AFDE3A-9D31-8853-C755-DCA50295E142}"/>
              </a:ext>
            </a:extLst>
          </p:cNvPr>
          <p:cNvSpPr txBox="1"/>
          <p:nvPr/>
        </p:nvSpPr>
        <p:spPr>
          <a:xfrm>
            <a:off x="152400" y="868995"/>
            <a:ext cx="6553200" cy="4278094"/>
          </a:xfrm>
          <a:prstGeom prst="rect">
            <a:avLst/>
          </a:prstGeom>
          <a:noFill/>
        </p:spPr>
        <p:txBody>
          <a:bodyPr wrap="square">
            <a:spAutoFit/>
          </a:bodyPr>
          <a:lstStyle/>
          <a:p>
            <a:r>
              <a:rPr lang="en-IE" sz="1600" b="1" dirty="0"/>
              <a:t>Prediction Model</a:t>
            </a:r>
          </a:p>
          <a:p>
            <a:r>
              <a:rPr lang="en-IE" sz="1600" dirty="0"/>
              <a:t>The Prediction model that I used is "Random Forest Regressor", I chose that because:</a:t>
            </a:r>
            <a:endParaRPr lang="tr-TR" sz="1600" dirty="0"/>
          </a:p>
          <a:p>
            <a:endParaRPr lang="en-IE" sz="1600" dirty="0"/>
          </a:p>
          <a:p>
            <a:r>
              <a:rPr lang="tr-TR" sz="1600" dirty="0"/>
              <a:t>- </a:t>
            </a:r>
            <a:r>
              <a:rPr lang="en-IE" sz="1600" dirty="0"/>
              <a:t>It is particularly effective when dealing with non-linear relationships in the data, as it can</a:t>
            </a:r>
            <a:r>
              <a:rPr lang="tr-TR" sz="1600" dirty="0"/>
              <a:t> </a:t>
            </a:r>
            <a:r>
              <a:rPr lang="en-IE" sz="1600" dirty="0"/>
              <a:t>capture complex patterns.</a:t>
            </a:r>
            <a:endParaRPr lang="tr-TR" sz="1600" dirty="0"/>
          </a:p>
          <a:p>
            <a:endParaRPr lang="en-IE" sz="1600" dirty="0"/>
          </a:p>
          <a:p>
            <a:r>
              <a:rPr lang="en-IE" sz="1600" dirty="0"/>
              <a:t>There are 2 metrics to interpret outputs:</a:t>
            </a:r>
            <a:endParaRPr lang="tr-TR" sz="1600" dirty="0"/>
          </a:p>
          <a:p>
            <a:endParaRPr lang="en-IE" sz="1600" dirty="0"/>
          </a:p>
          <a:p>
            <a:r>
              <a:rPr lang="en-IE" sz="1600" b="1" dirty="0"/>
              <a:t>1. MSE:</a:t>
            </a:r>
          </a:p>
          <a:p>
            <a:r>
              <a:rPr lang="en-IE" sz="1600" dirty="0"/>
              <a:t>-Useful to understand the magnitude of errors.</a:t>
            </a:r>
          </a:p>
          <a:p>
            <a:r>
              <a:rPr lang="en-IE" sz="1600" dirty="0"/>
              <a:t>-However, looking at MSE alone is not enough because this value varies with the magnitude of</a:t>
            </a:r>
            <a:r>
              <a:rPr lang="tr-TR" sz="1600" dirty="0"/>
              <a:t> </a:t>
            </a:r>
            <a:r>
              <a:rPr lang="en-IE" sz="1600" dirty="0"/>
              <a:t>the target variable.</a:t>
            </a:r>
          </a:p>
          <a:p>
            <a:r>
              <a:rPr lang="en-IE" sz="1600" b="1" dirty="0"/>
              <a:t>2. R²:</a:t>
            </a:r>
          </a:p>
          <a:p>
            <a:r>
              <a:rPr lang="en-IE" sz="1600" dirty="0"/>
              <a:t>-Useful to understand how well the model explains the target variable.</a:t>
            </a:r>
          </a:p>
          <a:p>
            <a:r>
              <a:rPr lang="en-IE" sz="1600" dirty="0"/>
              <a:t>-Since it is dimensionless, it is more useful for comparing different models.</a:t>
            </a:r>
          </a:p>
        </p:txBody>
      </p:sp>
      <p:pic>
        <p:nvPicPr>
          <p:cNvPr id="2050" name="Picture 2" descr="Surface Level Understanding of Random Forest Regression | by Viswa | Medium">
            <a:extLst>
              <a:ext uri="{FF2B5EF4-FFF2-40B4-BE49-F238E27FC236}">
                <a16:creationId xmlns:a16="http://schemas.microsoft.com/office/drawing/2014/main" id="{ED8BB772-E7F0-639D-F1F1-75BB2C15E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364" y="1710911"/>
            <a:ext cx="5400675" cy="3477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953</TotalTime>
  <Words>1588</Words>
  <Application>Microsoft Office PowerPoint</Application>
  <PresentationFormat>Widescreen</PresentationFormat>
  <Paragraphs>168</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Aptos Narrow</vt:lpstr>
      <vt:lpstr>Arial</vt:lpstr>
      <vt:lpstr>Calibri</vt:lpstr>
      <vt:lpstr>Courier New</vt:lpstr>
      <vt:lpstr>Play</vt:lpstr>
      <vt:lpstr>Office Theme</vt:lpstr>
      <vt:lpstr> &gt; Purpose of The Project</vt:lpstr>
      <vt:lpstr> &gt; Exploratory Data Analysis(EDA)</vt:lpstr>
      <vt:lpstr> &gt; Exploratory Data Analysis(EDA)</vt:lpstr>
      <vt:lpstr> &gt; Exploratory Data Analysis(EDA)</vt:lpstr>
      <vt:lpstr> &gt; Exploratory Data Analysis(EDA)</vt:lpstr>
      <vt:lpstr> &gt; Data Preprocessing and Feature Engineering</vt:lpstr>
      <vt:lpstr> &gt; Feature Engineering and Feature Engineering</vt:lpstr>
      <vt:lpstr> &gt; Creation of Prediction Model</vt:lpstr>
      <vt:lpstr> &gt; Creation of Prediction Model</vt:lpstr>
      <vt:lpstr>PowerPoint Presentation</vt:lpstr>
      <vt:lpstr> &gt; Improvement of Prediction Model</vt:lpstr>
      <vt:lpstr> &gt; 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Ertugrul Asliyuce</dc:creator>
  <cp:lastModifiedBy>Ertugrul Asliyuce</cp:lastModifiedBy>
  <cp:revision>16</cp:revision>
  <dcterms:created xsi:type="dcterms:W3CDTF">2024-11-02T19:39:01Z</dcterms:created>
  <dcterms:modified xsi:type="dcterms:W3CDTF">2025-05-12T14:12:38Z</dcterms:modified>
</cp:coreProperties>
</file>