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15"/>
  </p:handoutMasterIdLst>
  <p:sldIdLst>
    <p:sldId id="256" r:id="rId6"/>
    <p:sldId id="257" r:id="rId7"/>
    <p:sldId id="269" r:id="rId8"/>
    <p:sldId id="259" r:id="rId9"/>
    <p:sldId id="260" r:id="rId10"/>
    <p:sldId id="271" r:id="rId11"/>
    <p:sldId id="273" r:id="rId12"/>
    <p:sldId id="272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F0C30-2491-4CAF-A008-08986A79EB25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9A659-8773-44F4-B07B-F69136FCC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974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87082"/>
          </a:xfrm>
        </p:spPr>
        <p:txBody>
          <a:bodyPr anchor="ctr"/>
          <a:lstStyle>
            <a:lvl1pPr marL="0" indent="0" algn="r">
              <a:buNone/>
              <a:defRPr sz="2400" b="1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6418770"/>
            <a:ext cx="1243693" cy="3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5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6"/>
            <a:ext cx="10515600" cy="720000"/>
          </a:xfrm>
        </p:spPr>
        <p:txBody>
          <a:bodyPr>
            <a:norm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1296000"/>
            <a:ext cx="10515600" cy="487510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  <a:lvl2pPr>
              <a:defRPr sz="3200">
                <a:latin typeface="+mj-ea"/>
                <a:ea typeface="+mj-ea"/>
              </a:defRPr>
            </a:lvl2pPr>
            <a:lvl3pPr>
              <a:defRPr sz="2800">
                <a:latin typeface="+mj-ea"/>
                <a:ea typeface="+mj-ea"/>
              </a:defRPr>
            </a:lvl3pPr>
            <a:lvl4pPr>
              <a:defRPr sz="24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6418770"/>
            <a:ext cx="1243693" cy="3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000" b="1">
                <a:latin typeface="+mj-ea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41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4"/>
            <a:ext cx="10515600" cy="72000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296000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296000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35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5"/>
            <a:ext cx="10515600" cy="72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96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8199" y="2330787"/>
            <a:ext cx="5157787" cy="368458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0612" y="1296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0612" y="2330787"/>
            <a:ext cx="5183188" cy="368458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82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2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432000"/>
            <a:ext cx="3932237" cy="12960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4000" y="1223999"/>
            <a:ext cx="6172200" cy="472734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64000" y="1943999"/>
            <a:ext cx="3932237" cy="4007349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5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432000"/>
            <a:ext cx="3932237" cy="12960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12240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64000" y="1943999"/>
            <a:ext cx="3932237" cy="414664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1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64000" y="365126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64000" y="1296000"/>
            <a:ext cx="10515600" cy="492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fld id="{E3A41EA4-4DF5-40C2-8764-68330CAC8C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21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CurryBar/F5-SMO-seleniu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97438" y="1931704"/>
            <a:ext cx="7174066" cy="958786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pPr algn="r"/>
            <a:r>
              <a:rPr lang="en-US" altLang="zh-TW" dirty="0" smtClean="0"/>
              <a:t>SMO</a:t>
            </a:r>
            <a:r>
              <a:rPr lang="zh-TW" altLang="en-US" dirty="0" smtClean="0"/>
              <a:t>維護程式</a:t>
            </a:r>
            <a:endParaRPr lang="zh-TW" altLang="en-US" sz="2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27504" y="4097438"/>
            <a:ext cx="9144000" cy="413910"/>
          </a:xfrm>
        </p:spPr>
        <p:txBody>
          <a:bodyPr anchor="ctr">
            <a:normAutofit lnSpcReduction="10000"/>
          </a:bodyPr>
          <a:lstStyle>
            <a:lvl1pPr marL="0" indent="0" algn="r">
              <a:buNone/>
              <a:defRPr sz="2400" b="1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b="0" dirty="0" smtClean="0">
                <a:latin typeface="Times New Roman" panose="02020603050405020304" pitchFamily="18" charset="0"/>
              </a:rPr>
              <a:t>ADN   </a:t>
            </a:r>
            <a:r>
              <a:rPr lang="en-US" altLang="zh-TW" b="0" dirty="0" smtClean="0">
                <a:latin typeface="Times New Roman" panose="02020603050405020304" pitchFamily="18" charset="0"/>
              </a:rPr>
              <a:t>Alan.lin</a:t>
            </a:r>
            <a:endParaRPr lang="en-US" altLang="zh-TW" b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</a:rPr>
              <a:t>目標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3198407"/>
            <a:ext cx="10515600" cy="469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協助</a:t>
            </a:r>
            <a:r>
              <a:rPr lang="en-US" altLang="zh-TW" sz="2400" dirty="0" smtClean="0"/>
              <a:t>SMO</a:t>
            </a:r>
            <a:r>
              <a:rPr lang="zh-TW" altLang="en-US" sz="2400" dirty="0" smtClean="0"/>
              <a:t>維護效率</a:t>
            </a:r>
            <a:r>
              <a:rPr lang="zh-TW" altLang="en-US" sz="2400" dirty="0" smtClean="0"/>
              <a:t>提升</a:t>
            </a:r>
            <a:r>
              <a:rPr lang="zh-TW" altLang="en-US" sz="2400" dirty="0" smtClean="0"/>
              <a:t>以及保留</a:t>
            </a:r>
            <a:r>
              <a:rPr lang="zh-TW" altLang="en-US" sz="2400" dirty="0"/>
              <a:t>維護</a:t>
            </a:r>
            <a:r>
              <a:rPr lang="zh-TW" altLang="en-US" sz="2400" dirty="0" smtClean="0"/>
              <a:t>紀錄。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65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</a:rPr>
              <a:t>開發及維護程式事前</a:t>
            </a:r>
            <a:r>
              <a:rPr lang="zh-TW" altLang="en-US" sz="3600" dirty="0" smtClean="0">
                <a:latin typeface="Times New Roman" panose="02020603050405020304" pitchFamily="18" charset="0"/>
              </a:rPr>
              <a:t>準備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1085126"/>
            <a:ext cx="10515600" cy="472635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/>
              <a:t>安裝</a:t>
            </a:r>
            <a:r>
              <a:rPr lang="en-US" altLang="zh-TW" sz="2400" dirty="0"/>
              <a:t>Python3</a:t>
            </a:r>
            <a:r>
              <a:rPr lang="zh-TW" altLang="en-US" sz="2400" dirty="0"/>
              <a:t>，設置環境變數方便安裝函式庫以及開發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前往</a:t>
            </a:r>
            <a:r>
              <a:rPr lang="en-US" altLang="zh-TW" sz="2400" dirty="0" err="1"/>
              <a:t>github</a:t>
            </a:r>
            <a:r>
              <a:rPr lang="en-US" altLang="zh-TW" sz="2400" dirty="0"/>
              <a:t> </a:t>
            </a:r>
            <a:r>
              <a:rPr lang="en-US" altLang="zh-TW" sz="2400" dirty="0">
                <a:hlinkClick r:id="rId2"/>
              </a:rPr>
              <a:t>https://github.com/EXCurryBar/F5-SMO-selenium</a:t>
            </a:r>
            <a:r>
              <a:rPr lang="zh-TW" altLang="en-US" sz="2400" dirty="0"/>
              <a:t>下載</a:t>
            </a:r>
            <a:r>
              <a:rPr lang="en-US" altLang="zh-TW" sz="2400" dirty="0" smtClean="0"/>
              <a:t>zip</a:t>
            </a:r>
            <a:r>
              <a:rPr lang="zh-TW" altLang="en-US" sz="2400" dirty="0" smtClean="0"/>
              <a:t>檔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於終端機輸入</a:t>
            </a:r>
            <a:r>
              <a:rPr lang="en-US" altLang="zh-TW" sz="2400" dirty="0"/>
              <a:t>pip install -r requirement.txt </a:t>
            </a:r>
            <a:r>
              <a:rPr lang="zh-TW" altLang="en-US" sz="2400" dirty="0"/>
              <a:t>一</a:t>
            </a:r>
            <a:r>
              <a:rPr lang="zh-TW" altLang="en-US" sz="2400" dirty="0" smtClean="0"/>
              <a:t>次安裝所有用</a:t>
            </a:r>
            <a:r>
              <a:rPr lang="zh-TW" altLang="en-US" sz="2400" dirty="0"/>
              <a:t>到的函式庫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593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</a:rPr>
              <a:t>修改</a:t>
            </a:r>
            <a:r>
              <a:rPr lang="en-US" altLang="zh-TW" dirty="0" smtClean="0">
                <a:latin typeface="Times New Roman" panose="02020603050405020304" pitchFamily="18" charset="0"/>
              </a:rPr>
              <a:t>exce</a:t>
            </a:r>
            <a:r>
              <a:rPr lang="en-US" altLang="zh-TW" dirty="0">
                <a:latin typeface="Times New Roman" panose="02020603050405020304" pitchFamily="18" charset="0"/>
              </a:rPr>
              <a:t>l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4000" y="1085126"/>
            <a:ext cx="1113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此程式是從</a:t>
            </a:r>
            <a:r>
              <a:rPr lang="en-US" altLang="zh-TW" sz="2400" b="1" dirty="0" smtClean="0">
                <a:latin typeface="+mj-ea"/>
                <a:ea typeface="+mj-ea"/>
              </a:rPr>
              <a:t>SMO_ex.xls</a:t>
            </a:r>
            <a:r>
              <a:rPr lang="zh-TW" altLang="en-US" sz="2400" dirty="0" smtClean="0">
                <a:latin typeface="+mj-ea"/>
                <a:ea typeface="+mj-ea"/>
              </a:rPr>
              <a:t>中讀取目標</a:t>
            </a:r>
            <a:r>
              <a:rPr lang="en-US" altLang="zh-TW" sz="2400" dirty="0">
                <a:latin typeface="+mj-ea"/>
                <a:ea typeface="+mj-ea"/>
              </a:rPr>
              <a:t>F</a:t>
            </a:r>
            <a:r>
              <a:rPr lang="en-US" altLang="zh-TW" sz="2400" dirty="0" smtClean="0">
                <a:latin typeface="+mj-ea"/>
                <a:ea typeface="+mj-ea"/>
              </a:rPr>
              <a:t>5</a:t>
            </a:r>
            <a:r>
              <a:rPr lang="zh-TW" altLang="en-US" sz="2400" dirty="0" smtClean="0">
                <a:latin typeface="+mj-ea"/>
                <a:ea typeface="+mj-ea"/>
              </a:rPr>
              <a:t>的</a:t>
            </a:r>
            <a:r>
              <a:rPr lang="en-US" altLang="zh-TW" sz="2400" dirty="0" smtClean="0">
                <a:latin typeface="+mj-ea"/>
                <a:ea typeface="+mj-ea"/>
              </a:rPr>
              <a:t>IP</a:t>
            </a:r>
            <a:r>
              <a:rPr lang="zh-TW" altLang="en-US" sz="2400" dirty="0" smtClean="0">
                <a:latin typeface="+mj-ea"/>
                <a:ea typeface="+mj-ea"/>
              </a:rPr>
              <a:t>位置、帳號以及密碼，使用前務必填入此</a:t>
            </a:r>
            <a:r>
              <a:rPr lang="en-US" altLang="zh-TW" sz="2400" dirty="0" smtClean="0">
                <a:latin typeface="+mj-ea"/>
                <a:ea typeface="+mj-ea"/>
              </a:rPr>
              <a:t>excel</a:t>
            </a:r>
            <a:r>
              <a:rPr lang="zh-TW" altLang="en-US" sz="2400" dirty="0" smtClean="0">
                <a:latin typeface="+mj-ea"/>
                <a:ea typeface="+mj-ea"/>
              </a:rPr>
              <a:t>檔，並且確認資料正確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76" y="1916123"/>
            <a:ext cx="7058648" cy="44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</a:rPr>
              <a:t>執行</a:t>
            </a:r>
            <a:r>
              <a:rPr lang="zh-TW" altLang="en-US" sz="3600" dirty="0">
                <a:latin typeface="Times New Roman" panose="02020603050405020304" pitchFamily="18" charset="0"/>
              </a:rPr>
              <a:t>程式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64000" y="1085126"/>
            <a:ext cx="1049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於終端機執行 </a:t>
            </a:r>
            <a:r>
              <a:rPr lang="en-US" altLang="zh-TW" sz="2400" b="1" dirty="0" smtClean="0">
                <a:latin typeface="+mj-ea"/>
                <a:ea typeface="+mj-ea"/>
              </a:rPr>
              <a:t>python main.py </a:t>
            </a:r>
            <a:r>
              <a:rPr lang="zh-TW" altLang="en-US" sz="2400" dirty="0" smtClean="0">
                <a:latin typeface="+mj-ea"/>
                <a:ea typeface="+mj-ea"/>
              </a:rPr>
              <a:t>或直接點擊</a:t>
            </a:r>
            <a:r>
              <a:rPr lang="en-US" altLang="zh-TW" sz="2400" b="1" dirty="0" smtClean="0">
                <a:latin typeface="+mj-ea"/>
                <a:ea typeface="+mj-ea"/>
              </a:rPr>
              <a:t>main.py</a:t>
            </a:r>
            <a:r>
              <a:rPr lang="zh-TW" altLang="en-US" sz="2400" dirty="0" smtClean="0">
                <a:latin typeface="+mj-ea"/>
                <a:ea typeface="+mj-ea"/>
              </a:rPr>
              <a:t>即可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385" t="6056" r="5494" b="3706"/>
          <a:stretch/>
        </p:blipFill>
        <p:spPr>
          <a:xfrm>
            <a:off x="9850372" y="1889164"/>
            <a:ext cx="1529228" cy="14847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" b="12274"/>
          <a:stretch/>
        </p:blipFill>
        <p:spPr>
          <a:xfrm>
            <a:off x="864000" y="1889165"/>
            <a:ext cx="6407238" cy="3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</a:rPr>
              <a:t>執行</a:t>
            </a:r>
            <a:r>
              <a:rPr lang="zh-TW" altLang="en-US" dirty="0">
                <a:latin typeface="Times New Roman" panose="02020603050405020304" pitchFamily="18" charset="0"/>
              </a:rPr>
              <a:t>結果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0" y="1505033"/>
            <a:ext cx="7018628" cy="48772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908" y="606099"/>
            <a:ext cx="4400812" cy="619606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64000" y="1085126"/>
            <a:ext cx="41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共蒐集到</a:t>
            </a:r>
            <a:r>
              <a:rPr lang="en-US" altLang="zh-TW" dirty="0" smtClean="0"/>
              <a:t>5</a:t>
            </a:r>
            <a:r>
              <a:rPr lang="zh-TW" altLang="en-US" dirty="0" smtClean="0"/>
              <a:t>台</a:t>
            </a:r>
            <a:r>
              <a:rPr lang="en-US" altLang="zh-TW" dirty="0" smtClean="0"/>
              <a:t>F5</a:t>
            </a:r>
            <a:r>
              <a:rPr lang="zh-TW" altLang="en-US" dirty="0" smtClean="0"/>
              <a:t>的資訊，耗時約</a:t>
            </a:r>
            <a:r>
              <a:rPr lang="en-US" altLang="zh-TW" dirty="0" smtClean="0"/>
              <a:t>11</a:t>
            </a:r>
            <a:r>
              <a:rPr lang="zh-TW" altLang="en-US" dirty="0" smtClean="0"/>
              <a:t>分鐘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59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執行結果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371644" y="1157869"/>
            <a:ext cx="7694028" cy="5372566"/>
            <a:chOff x="3685572" y="892437"/>
            <a:chExt cx="7694028" cy="537256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0760" y="892437"/>
              <a:ext cx="5768840" cy="5372566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4220307" y="1789206"/>
              <a:ext cx="1981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Qkview</a:t>
              </a:r>
              <a:r>
                <a:rPr lang="en-US" altLang="zh-TW" sz="1400" dirty="0" smtClean="0"/>
                <a:t> </a:t>
              </a:r>
              <a:r>
                <a:rPr lang="zh-TW" altLang="en-US" sz="1400" dirty="0" smtClean="0"/>
                <a:t>儲存位置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431322" y="2011945"/>
              <a:ext cx="1981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UCS </a:t>
              </a:r>
              <a:r>
                <a:rPr lang="zh-TW" altLang="en-US" sz="1400" dirty="0" smtClean="0"/>
                <a:t>儲存位置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802923" y="2488223"/>
              <a:ext cx="4791808" cy="1441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685572" y="3055303"/>
              <a:ext cx="2473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程式</a:t>
              </a:r>
              <a:r>
                <a:rPr lang="zh-TW" altLang="en-US" sz="1400" dirty="0" smtClean="0"/>
                <a:t>外拋異常</a:t>
              </a:r>
              <a:r>
                <a:rPr lang="zh-TW" altLang="en-US" sz="1400" dirty="0"/>
                <a:t>憑證</a:t>
              </a:r>
              <a:r>
                <a:rPr lang="zh-TW" altLang="en-US" sz="1400" dirty="0" smtClean="0"/>
                <a:t>及</a:t>
              </a:r>
              <a:r>
                <a:rPr lang="en-US" altLang="zh-TW" sz="1400" dirty="0" smtClean="0"/>
                <a:t>log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077208" y="4067160"/>
              <a:ext cx="2162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填入表格原始資料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036960" y="5089289"/>
              <a:ext cx="2162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程式執行時錯誤</a:t>
              </a:r>
              <a:r>
                <a:rPr lang="en-US" altLang="zh-TW" sz="1400" dirty="0" smtClean="0"/>
                <a:t>log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02923" y="5333258"/>
              <a:ext cx="4791808" cy="3993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608046" y="5410937"/>
              <a:ext cx="127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ym typeface="Wingdings" panose="05000000000000000000" pitchFamily="2" charset="2"/>
                </a:rPr>
                <a:t>完成之</a:t>
              </a:r>
              <a:r>
                <a:rPr lang="zh-TW" altLang="en-US" sz="1400" dirty="0">
                  <a:sym typeface="Wingdings" panose="05000000000000000000" pitchFamily="2" charset="2"/>
                </a:rPr>
                <a:t>表格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r="547"/>
          <a:stretch/>
        </p:blipFill>
        <p:spPr>
          <a:xfrm>
            <a:off x="7711886" y="606098"/>
            <a:ext cx="4425249" cy="62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</a:t>
            </a:r>
            <a:r>
              <a:rPr lang="zh-TW" altLang="en-US" dirty="0" smtClean="0"/>
              <a:t>排除問</a:t>
            </a:r>
            <a:r>
              <a:rPr lang="zh-TW" altLang="en-US" dirty="0"/>
              <a:t>題</a:t>
            </a:r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64000" y="2863845"/>
            <a:ext cx="111756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1.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連線速度過慢導致log檔蒐集不完全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dirty="0" smtClean="0"/>
              <a:t>2. </a:t>
            </a:r>
            <a:r>
              <a:rPr lang="zh-TW" altLang="en-US" sz="2400" dirty="0" smtClean="0"/>
              <a:t>尚未收集</a:t>
            </a:r>
            <a:r>
              <a:rPr lang="en-US" altLang="zh-TW" sz="2400" dirty="0" smtClean="0"/>
              <a:t>System log</a:t>
            </a:r>
            <a:r>
              <a:rPr lang="zh-TW" altLang="en-US" sz="2400" dirty="0" smtClean="0"/>
              <a:t>中異常</a:t>
            </a:r>
            <a:r>
              <a:rPr lang="en-US" altLang="zh-TW" sz="2400" dirty="0" smtClean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4684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2662" y="2571745"/>
            <a:ext cx="7143800" cy="113877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TW" sz="6800" b="1" cap="all" dirty="0">
                <a:ln w="0"/>
                <a:gradFill flip="none">
                  <a:gsLst>
                    <a:gs pos="0">
                      <a:srgbClr val="7030A0"/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</a:t>
            </a:r>
            <a:r>
              <a:rPr lang="en-US" altLang="zh-TW" sz="6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YOU !</a:t>
            </a:r>
            <a:endParaRPr lang="zh-TW" altLang="en-US" sz="6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1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50D7A99A8DB0244AB7A0E4FA7E6BA60" ma:contentTypeVersion="0" ma:contentTypeDescription="建立新的文件。" ma:contentTypeScope="" ma:versionID="02b624fc04f9b94fd41db5ea2e334685">
  <xsd:schema xmlns:xsd="http://www.w3.org/2001/XMLSchema" xmlns:xs="http://www.w3.org/2001/XMLSchema" xmlns:p="http://schemas.microsoft.com/office/2006/metadata/properties" xmlns:ns2="da42bed7-4e88-47c4-adb5-25d835c24a40" targetNamespace="http://schemas.microsoft.com/office/2006/metadata/properties" ma:root="true" ma:fieldsID="3f9c6f8128beca595b71bdc32f3620f4" ns2:_="">
    <xsd:import namespace="da42bed7-4e88-47c4-adb5-25d835c24a4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42bed7-4e88-47c4-adb5-25d835c24a4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9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持續性識別碼" ma:description="新增時保留識別碼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a42bed7-4e88-47c4-adb5-25d835c24a40">QQVT26D62WWT-125-14</_dlc_DocId>
    <_dlc_DocIdUrl xmlns="da42bed7-4e88-47c4-adb5-25d835c24a40">
      <Url>http://sps03/_layouts/DocIdRedir.aspx?ID=QQVT26D62WWT-125-14</Url>
      <Description>QQVT26D62WWT-125-14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1A8E1F4-2CA8-4B34-AC3B-875707583A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42bed7-4e88-47c4-adb5-25d835c24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DF6671-8938-46C6-A815-1B2F0EE49415}">
  <ds:schemaRefs>
    <ds:schemaRef ds:uri="http://schemas.microsoft.com/office/2006/metadata/properties"/>
    <ds:schemaRef ds:uri="http://schemas.microsoft.com/office/infopath/2007/PartnerControls"/>
    <ds:schemaRef ds:uri="da42bed7-4e88-47c4-adb5-25d835c24a40"/>
  </ds:schemaRefs>
</ds:datastoreItem>
</file>

<file path=customXml/itemProps3.xml><?xml version="1.0" encoding="utf-8"?>
<ds:datastoreItem xmlns:ds="http://schemas.openxmlformats.org/officeDocument/2006/customXml" ds:itemID="{6EFFA384-EC65-47B3-BC2B-ACA9563F284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B81FE5B-D15B-449C-9291-060F354145B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181</Words>
  <Application>Microsoft Office PowerPoint</Application>
  <PresentationFormat>寬螢幕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Calibri</vt:lpstr>
      <vt:lpstr>Franklin Gothic Book</vt:lpstr>
      <vt:lpstr>Times New Roman</vt:lpstr>
      <vt:lpstr>Wingdings</vt:lpstr>
      <vt:lpstr>Office 佈景主題</vt:lpstr>
      <vt:lpstr>SMO維護程式</vt:lpstr>
      <vt:lpstr>目標</vt:lpstr>
      <vt:lpstr>開發及維護程式事前準備</vt:lpstr>
      <vt:lpstr>修改excel</vt:lpstr>
      <vt:lpstr>執行程式</vt:lpstr>
      <vt:lpstr>執行結果</vt:lpstr>
      <vt:lpstr>執行結果</vt:lpstr>
      <vt:lpstr>待排除問題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Charles Oyang</dc:creator>
  <cp:lastModifiedBy>user</cp:lastModifiedBy>
  <cp:revision>108</cp:revision>
  <dcterms:created xsi:type="dcterms:W3CDTF">2017-09-07T03:23:15Z</dcterms:created>
  <dcterms:modified xsi:type="dcterms:W3CDTF">2020-11-27T01:12:00Z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0x010100E50D7A99A8DB0244AB7A0E4FA7E6BA60</vt:lpwstr>
  </property>
  <property fmtid="{D5CDD505-2E9C-101B-9397-08002B2CF9AE}" pid="3" name="_dlc_DocIdItemGuid">
    <vt:lpwstr>d6d5bc24-6b30-4af7-875d-231e5125a422</vt:lpwstr>
  </property>
</Properties>
</file>