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58" r:id="rId5"/>
    <p:sldId id="257" r:id="rId6"/>
    <p:sldId id="259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4"/>
    <p:restoredTop sz="94658"/>
  </p:normalViewPr>
  <p:slideViewPr>
    <p:cSldViewPr snapToGrid="0">
      <p:cViewPr varScale="1">
        <p:scale>
          <a:sx n="120" d="100"/>
          <a:sy n="120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23339-D694-8841-8AE7-F6A8C19E73D3}" type="datetimeFigureOut">
              <a:rPr lang="en-US" smtClean="0"/>
              <a:t>4/26/25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FBCDE-3432-FA44-BB0E-C858D1A1F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3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FBCDE-3432-FA44-BB0E-C858D1A1FE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FBCDE-3432-FA44-BB0E-C858D1A1FE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28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FBCDE-3432-FA44-BB0E-C858D1A1FE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1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FBCDE-3432-FA44-BB0E-C858D1A1FE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FBCDE-3432-FA44-BB0E-C858D1A1FE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2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A753-8791-EF61-FF24-2F260C6B1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54ADF-0B11-776D-7193-8B4C3049C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A9B7F-E762-CF88-6BCD-38EE1EC4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FC10-8A43-FC47-8A99-1281F7F86FC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BB11-7371-72BE-2B35-674418A3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4273-58FA-EC60-EB77-457ED1CD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61C-0591-584C-B42C-6BD82006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5A1E-F2D0-4192-25AC-A28E695E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FE5A1-B030-82EC-BE9D-0E37C7B99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EB234-53CE-A9FD-1823-010E87D6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FC10-8A43-FC47-8A99-1281F7F86FC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D37AD-F029-ADBC-92FF-2311DB1A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8D4D5-DEC8-E992-A665-0A3A2A06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61C-0591-584C-B42C-6BD82006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0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A6494-70B4-8B1C-BB28-0FC05B20D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25DEE-4E16-C062-9471-4F5F4A1D7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8F96-8A5F-1CFF-BB45-D26772E9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FC10-8A43-FC47-8A99-1281F7F86FC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B517-E762-0447-555E-7F50F532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01C3A-4622-427D-92CD-687FA626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61C-0591-584C-B42C-6BD82006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6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FD84-F6AB-2BBC-98A2-B1B05858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8F7F-F78C-7972-CC27-1AA604E6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BC54A-0589-67C0-AC92-5E8D0B37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FC10-8A43-FC47-8A99-1281F7F86FC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C0C4D-FA71-3F3A-B77D-4A10D163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90B4F-E68D-EB35-8BB6-AB3D7EDD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61C-0591-584C-B42C-6BD82006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1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61CF-5B47-948A-0EA9-B248E2D3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BF5F4-AFB4-DCD6-0FB4-60EE9B6D9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D75A4-B664-807F-A785-9300823A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FC10-8A43-FC47-8A99-1281F7F86FC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4BA94-FA4B-A5FB-20BF-8EBC3497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F4C66-C74C-FE2A-E01C-BD39B983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61C-0591-584C-B42C-6BD82006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7335-B5ED-CE11-455E-2D34E31A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5CC0-F488-3BAE-E527-D51CB6018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8EEF8-9212-9A2B-8464-F3594C726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AE40E-E057-835A-BF77-954048D1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FC10-8A43-FC47-8A99-1281F7F86FC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D7405-450E-29AE-D62C-3A4A76BE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0AC49-89D7-F715-C625-7F5F26B7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61C-0591-584C-B42C-6BD82006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2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FC17-D9EE-968F-255A-E2034333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EA580-4EFC-74B7-F6DA-AFA966394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F233D-926A-BA61-E942-28553C20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E8992-08A5-6E64-E640-73F6BA7E7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09DCC-F633-401A-98B3-85AAB4D51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CC46B-596A-5A0A-3F31-CEBDA5A3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FC10-8A43-FC47-8A99-1281F7F86FC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37647-4660-1513-0630-D29CA98B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DD11A-D3F7-3F71-14E9-6A599902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61C-0591-584C-B42C-6BD82006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BF25-5B4F-EE86-68E4-A0F41A51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94C53-741F-B97C-0FD4-58F296C9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FC10-8A43-FC47-8A99-1281F7F86FC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8D19F-256F-1B85-97CE-A9FB80C3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313AE-C5C1-D642-8B42-7A77D17B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61C-0591-584C-B42C-6BD82006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688F9-7AD2-35C2-8DDA-083C9FAE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FC10-8A43-FC47-8A99-1281F7F86FC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CE6CD-3F67-C941-1199-AD985EB6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14141-7882-773E-8253-2E05BAB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61C-0591-584C-B42C-6BD82006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6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574A-DD15-E9D2-9FC2-BE070667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8A65-CFD6-9A3C-9106-4DA6FF433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BACAE-676B-E9C6-D932-00E830E5D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3766C-25B8-FF57-7DBD-4D58ED28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FC10-8A43-FC47-8A99-1281F7F86FC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8AC22-41FE-E454-6F03-05BCB138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0E6EC-2209-1387-72B8-4E078C50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61C-0591-584C-B42C-6BD82006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0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39B2-1392-F7C4-7353-1ED81AB7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6F52D-F9B8-E853-1EFE-913A01EAE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DDD93-BA67-8C84-8CDE-241DB6ADD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27395-9A00-2B25-F98A-A116AF84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FC10-8A43-FC47-8A99-1281F7F86FC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D1922-05AD-B308-5497-17A7097A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CB2B1-E075-A139-DF35-27330BF8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E61C-0591-584C-B42C-6BD82006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1F1A6-E37F-48DF-C272-3E54572A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AE15-E1C1-7491-9851-86C598225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FD23-2D6A-ECF3-452A-8A272032D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5FC10-8A43-FC47-8A99-1281F7F86FC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78790-6D5F-1F09-7FCB-28FBCAF93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5ED9-BD0B-1E3F-60CD-396B7B362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DE61C-0591-584C-B42C-6BD82006A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ohn-kindervag-40572b1/overlay/about-this-profil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https://lh7-rt.googleusercontent.com/docsz/AD_4nXcyei0mei85ITq4nT6iaeju9YjaAs2oA7eB4lK3_Rxmlt2Vx37eym026Mx-rOI7qiVD-pqJ5HthTO7ZOlU-CpRnHdJQAqsM_LThvi-I2jZvrJSs-hk4hrstOhBwQvLZ56-ChXDF?key=-Hj24t7Nhpq2YxbiOXzTaA" TargetMode="External"/><Relationship Id="rId5" Type="http://schemas.openxmlformats.org/officeDocument/2006/relationships/image" Target="../media/image8.png"/><Relationship Id="rId4" Type="http://schemas.openxmlformats.org/officeDocument/2006/relationships/image" Target="https://lh7-rt.googleusercontent.com/docsz/AD_4nXdXZArTNzpTlg9t-m5tr4j8pbHL4vinRWiPEQtM6x677taVSeohaYgIYa1uj5v3iSraW6X2cNxyW1PbVhHgo7ujat3lP51Ts7I8rcVFKNBa18rO41VEXl1sL0YReG7v0352ccTN7g?key=-Hj24t7Nhpq2YxbiOXzTa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C823-C4A8-D452-2568-3BF5F5ABB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067" y="1992145"/>
            <a:ext cx="7907866" cy="1410230"/>
          </a:xfrm>
        </p:spPr>
        <p:txBody>
          <a:bodyPr>
            <a:normAutofit fontScale="90000"/>
          </a:bodyPr>
          <a:lstStyle/>
          <a:p>
            <a:r>
              <a:rPr lang="en-GB" sz="27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Enhancing Cloud Security Through Zero Trust Principles using Identity and Access Management and Multi-Factor Authentication in AWS.</a:t>
            </a:r>
            <a:br>
              <a:rPr lang="en-GB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2986D-56CA-094F-4FED-246B87617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55625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By Lucas Malik (22806287)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Northampton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BSc (Hons) Cybersecurity and Web Development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Amir Minai 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2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0E84F-7746-2362-26E4-EED9F590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914" y="6809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dirty="0"/>
              <a:t>Issues in Cloud Security</a:t>
            </a:r>
          </a:p>
        </p:txBody>
      </p:sp>
      <p:pic>
        <p:nvPicPr>
          <p:cNvPr id="1026" name="Picture 2" descr="Can the Cloud Be Hacked? Cloud Security Risks, Issues and Challenges">
            <a:extLst>
              <a:ext uri="{FF2B5EF4-FFF2-40B4-BE49-F238E27FC236}">
                <a16:creationId xmlns:a16="http://schemas.microsoft.com/office/drawing/2014/main" id="{26E967FD-DE9C-9B0A-16CC-F4E79E23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6" b="2"/>
          <a:stretch/>
        </p:blipFill>
        <p:spPr bwMode="auto">
          <a:xfrm>
            <a:off x="630936" y="707743"/>
            <a:ext cx="5458968" cy="544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BED4-D1AB-AF50-B68E-334DBFF44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914" y="2640650"/>
            <a:ext cx="5058076" cy="3501123"/>
          </a:xfrm>
        </p:spPr>
        <p:txBody>
          <a:bodyPr anchor="t">
            <a:noAutofit/>
          </a:bodyPr>
          <a:lstStyle/>
          <a:p>
            <a:r>
              <a:rPr lang="en-GB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GB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apid adoption of cloud computing has introduced new security challenges. </a:t>
            </a:r>
          </a:p>
          <a:p>
            <a:pPr marL="0" indent="0">
              <a:buNone/>
            </a:pPr>
            <a:endParaRPr lang="en-GB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pplications are accessible from numerous networks and devices, increasing the attack surfac</a:t>
            </a:r>
            <a:r>
              <a:rPr lang="en-GB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GB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GB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rone to insider threats, compromised accounts and attacks that bypass perimeter defences.</a:t>
            </a:r>
            <a:r>
              <a:rPr lang="en-GB" sz="1700" dirty="0">
                <a:effectLst/>
              </a:rPr>
              <a:t> </a:t>
            </a:r>
            <a:endParaRPr lang="en-GB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Traditional security methods have proven insufficient in modern environments</a:t>
            </a:r>
            <a:r>
              <a:rPr lang="en-GB" sz="1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83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E3797-B686-8B55-40BB-6B5A77C2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the Zero Trust Approach?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2DC4-9A87-5882-8D49-83CFC8A3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842"/>
            <a:ext cx="10515600" cy="3940102"/>
          </a:xfrm>
        </p:spPr>
        <p:txBody>
          <a:bodyPr>
            <a:normAutofit fontScale="92500" lnSpcReduction="10000"/>
          </a:bodyPr>
          <a:lstStyle/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Breach: A</a:t>
            </a:r>
            <a:r>
              <a:rPr lang="en-GB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lways a weakness or entry point</a:t>
            </a:r>
            <a:r>
              <a:rPr lang="en-GB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within a system. 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Implicit Trust: </a:t>
            </a:r>
            <a:r>
              <a:rPr lang="en-GB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GB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user or device should be trusted by default.</a:t>
            </a:r>
          </a:p>
          <a:p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Verification: Every access request is verified, regardless of location.</a:t>
            </a:r>
          </a:p>
          <a:p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Privilege: Users and devices given only the necessary permissions required.</a:t>
            </a:r>
          </a:p>
          <a:p>
            <a:pPr marL="0" indent="0">
              <a:buNone/>
            </a:pP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“Always Verify, Never Trust” - </a:t>
            </a:r>
            <a:r>
              <a:rPr lang="en-GB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</a:t>
            </a:r>
            <a:r>
              <a:rPr lang="en-GB" sz="18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Kindervag</a:t>
            </a:r>
            <a:r>
              <a:rPr lang="en-GB" sz="18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(2009)</a:t>
            </a:r>
            <a:endParaRPr lang="en-GB" sz="18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1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1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1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2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1BF02-12F3-3152-49CA-4C1F85DA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Aims and Objectives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502CBF2-EE0B-CEC0-29E6-85E06DCB6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251960"/>
          </a:xfrm>
        </p:spPr>
        <p:txBody>
          <a:bodyPr>
            <a:normAutofit/>
          </a:bodyPr>
          <a:lstStyle/>
          <a:p>
            <a:r>
              <a:rPr lang="en-GB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Aim</a:t>
            </a:r>
            <a:r>
              <a:rPr lang="en-GB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design and develop an experimental demonstration of a secure cloud-based web application in AWS that leverages Zero Trust principles using IAM and MFA. </a:t>
            </a:r>
          </a:p>
          <a:p>
            <a:endParaRPr lang="en-GB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Objectives:</a:t>
            </a:r>
          </a:p>
          <a:p>
            <a:pPr lvl="1"/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Laying the Foundation: Planning and Initial Research</a:t>
            </a:r>
            <a:endParaRPr lang="en-GB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Building the Foundation: Application Development and Setup</a:t>
            </a:r>
          </a:p>
          <a:p>
            <a:pPr lvl="1"/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Securing the Application: Identity and Access Management</a:t>
            </a:r>
          </a:p>
          <a:p>
            <a:pPr lvl="1"/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Monitoring and Threat Detection: Initial Vulnerability Assessment</a:t>
            </a: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Hardening the System: Refinement and Post-Implementation Testing</a:t>
            </a:r>
          </a:p>
          <a:p>
            <a:pPr lvl="1"/>
            <a:r>
              <a:rPr lang="en-GB" sz="2000" dirty="0"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Measuring Success: Evaluation and Documentation</a:t>
            </a:r>
          </a:p>
          <a:p>
            <a:pPr lvl="1"/>
            <a:endParaRPr lang="en-GB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891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9F94-1F89-ED6C-9DCC-F7F4D250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Design</a:t>
            </a:r>
          </a:p>
        </p:txBody>
      </p:sp>
      <p:pic>
        <p:nvPicPr>
          <p:cNvPr id="4" name="Content Placeholder 3" descr="A diagram of a network&#10;&#10;AI-generated content may be incorrect.">
            <a:extLst>
              <a:ext uri="{FF2B5EF4-FFF2-40B4-BE49-F238E27FC236}">
                <a16:creationId xmlns:a16="http://schemas.microsoft.com/office/drawing/2014/main" id="{DE8F2CD8-76FA-6321-F078-8378484BC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76334" cy="4360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D7549-98BF-22FD-86A0-448BE3925A17}"/>
              </a:ext>
            </a:extLst>
          </p:cNvPr>
          <p:cNvSpPr txBox="1"/>
          <p:nvPr/>
        </p:nvSpPr>
        <p:spPr>
          <a:xfrm>
            <a:off x="6556248" y="1710620"/>
            <a:ext cx="479755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Dashboard Pages.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(HTML/CSS/JS)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Logging.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 Application (Amplify).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(Cognito).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 Users and Groups.</a:t>
            </a:r>
          </a:p>
        </p:txBody>
      </p:sp>
      <p:pic>
        <p:nvPicPr>
          <p:cNvPr id="7" name="Picture 6" descr="A diagram of a network&#10;&#10;AI-generated content may be incorrect.">
            <a:extLst>
              <a:ext uri="{FF2B5EF4-FFF2-40B4-BE49-F238E27FC236}">
                <a16:creationId xmlns:a16="http://schemas.microsoft.com/office/drawing/2014/main" id="{32DA8C85-AF2A-0A79-6F83-8BDE2D685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376334" cy="43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3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370A-562B-7C21-5F4C-9B75ED36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Workflow (TOTP MFA)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B98DBE-800D-797E-7B62-9F1929349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734982" cy="4351338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287646-EE92-D647-70E3-33E44DE62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420" y="1690688"/>
            <a:ext cx="45215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4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057C-783A-4E15-CFD7-A0F95599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CloudWatch Monitoring and Alerts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DA1BD1-3252-740A-31D5-0AEC7D6ED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799095" cy="43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06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2CA2-544C-BFD6-A9EF-AD142039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Assessments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7B04B-A414-7761-9C21-082EA6863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7" y="1690688"/>
            <a:ext cx="6416841" cy="4577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Pre-Implementation Tests: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Medium, 4 Low, 9 Informational Risks (ZAP)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Security Headers (e.g., HSTS, CSP)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 user had excessive privileges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ZeroTrustDeveloper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Post-Implementation Tests: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Medium, 2 Low, 10 Informational Risks (ZAP)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Headers Present (e.g., HSTS, CSP)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CSP still includes unsafe-inline directives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security features can introduce new risks.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D728EA-9729-C414-EF58-289107F5A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3475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2" descr="A pie chart with numbers and a circle&#10;&#10;AI-generated content may be incorrect.">
            <a:extLst>
              <a:ext uri="{FF2B5EF4-FFF2-40B4-BE49-F238E27FC236}">
                <a16:creationId xmlns:a16="http://schemas.microsoft.com/office/drawing/2014/main" id="{4CB59AC2-AC81-9C2C-7408-22E127146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391" y="3998661"/>
            <a:ext cx="3854114" cy="237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6F1CDA-1D36-5462-BBE0-B6599576E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505" y="35339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1" descr="A pie chart with numbers and a number on it&#10;&#10;AI-generated content may be incorrect.">
            <a:extLst>
              <a:ext uri="{FF2B5EF4-FFF2-40B4-BE49-F238E27FC236}">
                <a16:creationId xmlns:a16="http://schemas.microsoft.com/office/drawing/2014/main" id="{1BFFA270-63B8-9ECB-45BE-93EFB560A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391" y="1477836"/>
            <a:ext cx="3854114" cy="2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8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B041-9725-5F6B-D813-04C15748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BE5FE-6A10-541C-B924-FA265C28F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020"/>
            <a:ext cx="10515600" cy="454194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TOTP app-based MFA, over email OTP (Frontend).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Serverless architecture with AWS Amplify.</a:t>
            </a:r>
          </a:p>
          <a:p>
            <a:pPr lvl="1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testing scenarios (e.g. Post-Exploitation).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CloudTrail logging for IAM user activity.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Faced and solved real-world security challenges.</a:t>
            </a:r>
          </a:p>
          <a:p>
            <a:endParaRPr lang="en-GB" dirty="0"/>
          </a:p>
        </p:txBody>
      </p:sp>
      <p:pic>
        <p:nvPicPr>
          <p:cNvPr id="1028" name="Picture 4" descr="Download High Quality People clipart thinking Transparent PNG Images ...">
            <a:extLst>
              <a:ext uri="{FF2B5EF4-FFF2-40B4-BE49-F238E27FC236}">
                <a16:creationId xmlns:a16="http://schemas.microsoft.com/office/drawing/2014/main" id="{BFAC39D8-4128-0851-752F-116046CAB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430" y="1913577"/>
            <a:ext cx="3022146" cy="345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11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432</Words>
  <Application>Microsoft Macintosh PowerPoint</Application>
  <PresentationFormat>Widescreen</PresentationFormat>
  <Paragraphs>81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Cambria</vt:lpstr>
      <vt:lpstr>Times New Roman</vt:lpstr>
      <vt:lpstr>Office Theme</vt:lpstr>
      <vt:lpstr>Enhancing Cloud Security Through Zero Trust Principles using Identity and Access Management and Multi-Factor Authentication in AWS. </vt:lpstr>
      <vt:lpstr>Issues in Cloud Security</vt:lpstr>
      <vt:lpstr>What is the Zero Trust Approach?</vt:lpstr>
      <vt:lpstr>Project Aims and Objectives</vt:lpstr>
      <vt:lpstr>System Architecture Design</vt:lpstr>
      <vt:lpstr>Authentication Workflow (TOTP MFA)</vt:lpstr>
      <vt:lpstr>CloudWatch Monitoring and Alerts</vt:lpstr>
      <vt:lpstr>Vulnerability Assessments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Malik</dc:creator>
  <cp:lastModifiedBy>Lucas Malik</cp:lastModifiedBy>
  <cp:revision>10</cp:revision>
  <dcterms:created xsi:type="dcterms:W3CDTF">2025-04-16T22:51:38Z</dcterms:created>
  <dcterms:modified xsi:type="dcterms:W3CDTF">2025-04-26T13:37:53Z</dcterms:modified>
</cp:coreProperties>
</file>