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5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2" r:id="rId26"/>
    <p:sldId id="285" r:id="rId27"/>
    <p:sldId id="273" r:id="rId28"/>
    <p:sldId id="289" r:id="rId29"/>
    <p:sldId id="275" r:id="rId30"/>
    <p:sldId id="286" r:id="rId31"/>
    <p:sldId id="287" r:id="rId32"/>
    <p:sldId id="288" r:id="rId33"/>
    <p:sldId id="290" r:id="rId34"/>
    <p:sldId id="291" r:id="rId35"/>
    <p:sldId id="292" r:id="rId36"/>
    <p:sldId id="276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92" y="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098B9-290F-411F-B1AB-8DFF560C67FB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AE7C8-A1FE-4C3C-BB80-7C55ED1A5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859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E7C8-A1FE-4C3C-BB80-7C55ED1A58F8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30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11/10/2011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11/10/2011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7963"/>
            <a:ext cx="7543800" cy="2593975"/>
          </a:xfrm>
        </p:spPr>
        <p:txBody>
          <a:bodyPr/>
          <a:lstStyle/>
          <a:p>
            <a:pPr algn="ctr"/>
            <a:r>
              <a:rPr lang="en-US" sz="5400" dirty="0" smtClean="0"/>
              <a:t>Portfolio Construction Strategies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of Portfolio Optimization Research</a:t>
            </a:r>
          </a:p>
          <a:p>
            <a:r>
              <a:rPr lang="en-US" dirty="0" smtClean="0"/>
              <a:t>Thanh Doan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55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7620000" cy="1068640"/>
              </a:xfrm>
            </p:spPr>
            <p:txBody>
              <a:bodyPr/>
              <a:lstStyle/>
              <a:p>
                <a:pPr algn="ctr"/>
                <a:r>
                  <a:rPr lang="en-US" sz="3200" dirty="0" smtClean="0"/>
                  <a:t>Correlation when volatility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 smtClean="0"/>
                  <a:t>(20,30)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7620000" cy="1068640"/>
              </a:xfr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323" y="1914609"/>
            <a:ext cx="80581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248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68640"/>
          </a:xfrm>
        </p:spPr>
        <p:txBody>
          <a:bodyPr/>
          <a:lstStyle/>
          <a:p>
            <a:pPr algn="ctr"/>
            <a:r>
              <a:rPr lang="en-US" sz="3200" dirty="0" smtClean="0"/>
              <a:t>Correlation in high volatile periods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205" y="1675178"/>
            <a:ext cx="8067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1494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68640"/>
          </a:xfrm>
        </p:spPr>
        <p:txBody>
          <a:bodyPr/>
          <a:lstStyle/>
          <a:p>
            <a:pPr algn="ctr"/>
            <a:r>
              <a:rPr lang="en-US" sz="3200" dirty="0" smtClean="0"/>
              <a:t>Correlation–whole period Feb2005-Sep2011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837" y="1714205"/>
            <a:ext cx="80676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971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25879"/>
          </a:xfrm>
        </p:spPr>
        <p:txBody>
          <a:bodyPr/>
          <a:lstStyle/>
          <a:p>
            <a:pPr algn="ctr"/>
            <a:r>
              <a:rPr lang="en-US" sz="3200" dirty="0" smtClean="0"/>
              <a:t>Correlation – low vs. medium</a:t>
            </a:r>
            <a:endParaRPr lang="en-US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25" y="1100517"/>
            <a:ext cx="8067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25" y="3913932"/>
            <a:ext cx="80581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37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25879"/>
          </a:xfrm>
        </p:spPr>
        <p:txBody>
          <a:bodyPr/>
          <a:lstStyle/>
          <a:p>
            <a:pPr algn="ctr"/>
            <a:r>
              <a:rPr lang="en-US" sz="3200" dirty="0" smtClean="0"/>
              <a:t>Correlation – low vs. high</a:t>
            </a:r>
            <a:endParaRPr lang="en-US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25" y="1100517"/>
            <a:ext cx="8067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25" y="3904155"/>
            <a:ext cx="8067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61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68640"/>
          </a:xfrm>
        </p:spPr>
        <p:txBody>
          <a:bodyPr/>
          <a:lstStyle/>
          <a:p>
            <a:pPr algn="ctr"/>
            <a:r>
              <a:rPr lang="en-US" dirty="0" smtClean="0"/>
              <a:t>Work done in Oct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027"/>
            <a:ext cx="7620000" cy="4903773"/>
          </a:xfrm>
        </p:spPr>
        <p:txBody>
          <a:bodyPr>
            <a:normAutofit/>
          </a:bodyPr>
          <a:lstStyle/>
          <a:p>
            <a:r>
              <a:rPr lang="en-US" dirty="0" smtClean="0"/>
              <a:t>Construct the </a:t>
            </a:r>
            <a:r>
              <a:rPr lang="en-US" b="1" dirty="0"/>
              <a:t>efficient </a:t>
            </a:r>
            <a:r>
              <a:rPr lang="en-US" b="1" dirty="0" smtClean="0"/>
              <a:t>frontier</a:t>
            </a:r>
          </a:p>
          <a:p>
            <a:pPr lvl="1"/>
            <a:r>
              <a:rPr lang="en-US" dirty="0" smtClean="0"/>
              <a:t>A portfolio </a:t>
            </a:r>
            <a:r>
              <a:rPr lang="en-US" dirty="0"/>
              <a:t>is </a:t>
            </a:r>
            <a:r>
              <a:rPr lang="en-US" dirty="0" smtClean="0"/>
              <a:t>"</a:t>
            </a:r>
            <a:r>
              <a:rPr lang="en-US" dirty="0"/>
              <a:t>efficient" </a:t>
            </a:r>
            <a:r>
              <a:rPr lang="en-US" dirty="0" smtClean="0"/>
              <a:t> if it </a:t>
            </a:r>
            <a:r>
              <a:rPr lang="en-US" dirty="0"/>
              <a:t>has the best possible expected </a:t>
            </a:r>
            <a:r>
              <a:rPr lang="en-US" dirty="0" smtClean="0"/>
              <a:t>return </a:t>
            </a:r>
            <a:r>
              <a:rPr lang="en-US" dirty="0"/>
              <a:t>for its level of </a:t>
            </a:r>
            <a:r>
              <a:rPr lang="en-US" dirty="0" smtClean="0"/>
              <a:t>risk </a:t>
            </a:r>
          </a:p>
          <a:p>
            <a:pPr lvl="2"/>
            <a:r>
              <a:rPr lang="en-US" dirty="0" smtClean="0"/>
              <a:t>Risk is </a:t>
            </a:r>
            <a:r>
              <a:rPr lang="en-US" dirty="0" err="1" smtClean="0"/>
              <a:t>proxied</a:t>
            </a:r>
            <a:r>
              <a:rPr lang="en-US" dirty="0" smtClean="0"/>
              <a:t> </a:t>
            </a:r>
            <a:r>
              <a:rPr lang="en-US" dirty="0"/>
              <a:t>by the standard deviation of the </a:t>
            </a:r>
            <a:r>
              <a:rPr lang="en-US" dirty="0" smtClean="0"/>
              <a:t>return.</a:t>
            </a:r>
          </a:p>
          <a:p>
            <a:pPr lvl="1"/>
            <a:r>
              <a:rPr lang="en-US" dirty="0" smtClean="0"/>
              <a:t>Efficient </a:t>
            </a:r>
            <a:r>
              <a:rPr lang="en-US" dirty="0"/>
              <a:t>frontier is the positively sloped portion of the opportunity set that offers the highest expected return for a given level of </a:t>
            </a:r>
            <a:r>
              <a:rPr lang="en-US" dirty="0" smtClean="0"/>
              <a:t>risk</a:t>
            </a:r>
          </a:p>
          <a:p>
            <a:r>
              <a:rPr lang="en-US" dirty="0" smtClean="0"/>
              <a:t>Compute the market return and risk and compare with portfolios lying on efficient frontier</a:t>
            </a:r>
          </a:p>
          <a:p>
            <a:pPr lvl="1"/>
            <a:r>
              <a:rPr lang="en-US" dirty="0" smtClean="0"/>
              <a:t>Compute Dow Jones Industrial Index mean and std. deviation</a:t>
            </a:r>
          </a:p>
          <a:p>
            <a:pPr lvl="1"/>
            <a:r>
              <a:rPr lang="en-US" dirty="0" smtClean="0"/>
              <a:t>Compute the SP500 </a:t>
            </a:r>
            <a:r>
              <a:rPr lang="en-US" dirty="0"/>
              <a:t>mean and std. deviation in the same </a:t>
            </a:r>
            <a:r>
              <a:rPr lang="en-US" dirty="0" smtClean="0"/>
              <a:t>period</a:t>
            </a:r>
          </a:p>
          <a:p>
            <a:r>
              <a:rPr lang="en-US" dirty="0"/>
              <a:t>Compute the </a:t>
            </a:r>
            <a:r>
              <a:rPr lang="en-US" b="1" dirty="0" smtClean="0"/>
              <a:t>equal-weight portfolio </a:t>
            </a:r>
            <a:r>
              <a:rPr lang="en-US" dirty="0" smtClean="0"/>
              <a:t>return and risk </a:t>
            </a:r>
          </a:p>
          <a:p>
            <a:pPr lvl="1"/>
            <a:r>
              <a:rPr lang="en-US" dirty="0" smtClean="0"/>
              <a:t>Compare with </a:t>
            </a:r>
            <a:r>
              <a:rPr lang="en-US" dirty="0"/>
              <a:t>portfolios lying on efficient </a:t>
            </a:r>
            <a:r>
              <a:rPr lang="en-US" dirty="0" smtClean="0"/>
              <a:t>frontier.</a:t>
            </a:r>
          </a:p>
        </p:txBody>
      </p:sp>
    </p:spTree>
    <p:extLst>
      <p:ext uri="{BB962C8B-B14F-4D97-AF65-F5344CB8AC3E}">
        <p14:creationId xmlns:p14="http://schemas.microsoft.com/office/powerpoint/2010/main" xmlns="" val="1177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534"/>
            <a:ext cx="7620000" cy="874431"/>
          </a:xfrm>
        </p:spPr>
        <p:txBody>
          <a:bodyPr/>
          <a:lstStyle/>
          <a:p>
            <a:pPr algn="ctr"/>
            <a:r>
              <a:rPr lang="en-US" sz="3200" dirty="0" smtClean="0"/>
              <a:t>Computation of </a:t>
            </a:r>
            <a:r>
              <a:rPr lang="en-US" sz="3200" dirty="0"/>
              <a:t>the efficient frontier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4266"/>
                <a:ext cx="7620000" cy="25004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 smtClean="0"/>
                  <a:t>For </a:t>
                </a:r>
                <a:r>
                  <a:rPr lang="en-US" sz="1800" dirty="0"/>
                  <a:t>a  </a:t>
                </a:r>
                <a:r>
                  <a:rPr lang="en-US" sz="1800" dirty="0" smtClean="0"/>
                  <a:t>given risk tolerance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 ⊆ </m:t>
                    </m:r>
                    <m:d>
                      <m:dPr>
                        <m:begChr m:val="["/>
                        <m:endChr m:val="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0, </m:t>
                        </m:r>
                        <m:d>
                          <m:dPr>
                            <m:begChr m:val=""/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 smtClean="0"/>
                  <a:t> , the </a:t>
                </a:r>
                <a:r>
                  <a:rPr lang="en-US" sz="1800" dirty="0"/>
                  <a:t>efficient frontier is found </a:t>
                </a:r>
                <a:r>
                  <a:rPr lang="en-US" sz="1800" dirty="0" smtClean="0"/>
                  <a:t>by</a:t>
                </a:r>
              </a:p>
              <a:p>
                <a:pPr marL="114300" indent="0">
                  <a:buNone/>
                </a:pPr>
                <a:r>
                  <a:rPr lang="en-US" sz="3200" b="0" dirty="0" smtClean="0"/>
                  <a:t>	</a:t>
                </a:r>
                <a:r>
                  <a:rPr lang="en-US" sz="3200" dirty="0"/>
                  <a:t>	</a:t>
                </a:r>
                <a:r>
                  <a:rPr lang="en-US" sz="2400" i="1" dirty="0" smtClean="0"/>
                  <a:t>minimize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l-GR" sz="2400" b="1" i="1">
                        <a:latin typeface="Cambria Math"/>
                        <a:ea typeface="Cambria Math"/>
                      </a:rPr>
                      <m:t>𝜮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− 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∗</m:t>
                    </m:r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sz="2400" i="1" dirty="0" smtClean="0"/>
                  <a:t> </a:t>
                </a:r>
              </a:p>
              <a:p>
                <a:pPr marL="114300" indent="0">
                  <a:buNone/>
                </a:pPr>
                <a:endParaRPr lang="en-US" sz="2400" i="1" dirty="0" smtClean="0"/>
              </a:p>
              <a:p>
                <a:pPr lvl="2"/>
                <a:r>
                  <a:rPr lang="en-US" sz="1600" b="1" i="1" dirty="0" smtClean="0"/>
                  <a:t>w</a:t>
                </a:r>
                <a:r>
                  <a:rPr lang="en-US" sz="1600" dirty="0"/>
                  <a:t> is a vector of portfolio </a:t>
                </a:r>
                <a:r>
                  <a:rPr lang="en-US" sz="1600" dirty="0" smtClean="0"/>
                  <a:t>weights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l-GR" sz="1600" b="1" i="1">
                        <a:latin typeface="Cambria Math"/>
                        <a:ea typeface="Cambria Math"/>
                      </a:rPr>
                      <m:t>𝜮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sz="16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sz="16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 covariance matrix for the </a:t>
                </a:r>
                <a:r>
                  <a:rPr lang="en-US" sz="1600" dirty="0" smtClean="0"/>
                  <a:t>returns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sz="1600" dirty="0" smtClean="0"/>
                  <a:t> is vector </a:t>
                </a:r>
                <a:r>
                  <a:rPr lang="en-US" sz="1600" dirty="0"/>
                  <a:t>of expected returns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en-US" sz="1600" dirty="0"/>
                  <a:t> is a "risk tolerance" factor, where 0 results in the portfolio with minimal risk</a:t>
                </a:r>
                <a:endParaRPr lang="en-US" sz="16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4266"/>
                <a:ext cx="7620000" cy="2500438"/>
              </a:xfrm>
              <a:blipFill rotWithShape="1">
                <a:blip r:embed="rId2" cstate="print"/>
                <a:stretch>
                  <a:fillRect t="-1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1325" y="3835625"/>
            <a:ext cx="4965381" cy="273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6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68640"/>
          </a:xfrm>
        </p:spPr>
        <p:txBody>
          <a:bodyPr/>
          <a:lstStyle/>
          <a:p>
            <a:pPr algn="ctr"/>
            <a:r>
              <a:rPr lang="en-US" sz="3200" b="1" dirty="0" smtClean="0"/>
              <a:t>Daily</a:t>
            </a:r>
            <a:r>
              <a:rPr lang="en-US" sz="3200" dirty="0" smtClean="0"/>
              <a:t> optimal portfolios on efficient frontier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288" y="1214368"/>
            <a:ext cx="8281270" cy="517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288" y="1214368"/>
            <a:ext cx="2894799" cy="19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25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3200" dirty="0" smtClean="0"/>
              <a:t>optimal portfolios vs. individual ETF 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68" y="1178202"/>
            <a:ext cx="8373107" cy="497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290" y="1333165"/>
            <a:ext cx="3044125" cy="200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0254" y="2775569"/>
            <a:ext cx="3283376" cy="26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18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3200" dirty="0" smtClean="0"/>
              <a:t>Weights OF </a:t>
            </a:r>
            <a:r>
              <a:rPr lang="en-US" sz="3200" b="1" dirty="0" smtClean="0"/>
              <a:t>daily</a:t>
            </a:r>
            <a:r>
              <a:rPr lang="en-US" sz="3200" dirty="0" smtClean="0"/>
              <a:t> optimal portfolios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68" y="1178202"/>
            <a:ext cx="8373107" cy="497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290" y="1333165"/>
            <a:ext cx="3044125" cy="200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1327094" y="4814761"/>
            <a:ext cx="2199053" cy="453155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6147" y="3748537"/>
            <a:ext cx="3932237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733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63443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5444"/>
                <a:ext cx="7620000" cy="4515356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denote </a:t>
                </a:r>
                <a:r>
                  <a:rPr lang="en-US" sz="1800" dirty="0"/>
                  <a:t>the weight </a:t>
                </a:r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/>
                          <m:t>asset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𝑖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dirty="0" smtClean="0"/>
                  <a:t>where i = 1,2,…n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denote the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/>
                          <m:t>asset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𝑖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b="0" i="0" dirty="0" smtClean="0"/>
                          <m:t>time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180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denote the relative price change</a:t>
                </a:r>
                <a:r>
                  <a:rPr lang="en-US" sz="1800" i="1" dirty="0" smtClean="0"/>
                  <a:t> </a:t>
                </a:r>
                <a:r>
                  <a:rPr lang="en-US" sz="1800" dirty="0" smtClean="0"/>
                  <a:t>(return)</a:t>
                </a:r>
                <a:r>
                  <a:rPr lang="en-US" sz="1800" i="1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</a:rPr>
                          <m:t>𝒊</m:t>
                        </m:r>
                        <m:r>
                          <a:rPr lang="en-US" sz="1600" b="1" i="1">
                            <a:latin typeface="Cambria Math"/>
                          </a:rPr>
                          <m:t>,</m:t>
                        </m:r>
                        <m:r>
                          <a:rPr lang="en-US" sz="16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𝒕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i="1" dirty="0" smtClean="0"/>
                  <a:t>. </a:t>
                </a:r>
              </a:p>
              <a:p>
                <a:pPr lvl="1"/>
                <a:r>
                  <a:rPr lang="en-US" sz="1600" dirty="0" smtClean="0"/>
                  <a:t>In vector notation </a:t>
                </a:r>
                <a:r>
                  <a:rPr lang="en-US" sz="1600" i="1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16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/>
                              </a:rPr>
                              <m:t>𝒕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r>
                          <a:rPr lang="en-US" sz="16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/>
                              </a:rPr>
                              <m:t>𝒕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/>
                              </a:rPr>
                              <m:t>𝒕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endParaRPr lang="en-US" sz="1600" i="1" dirty="0" smtClean="0"/>
              </a:p>
              <a:p>
                <a:r>
                  <a:rPr lang="en-US" sz="1800" b="1" dirty="0" smtClean="0"/>
                  <a:t>R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denote the overall </a:t>
                </a:r>
                <a:r>
                  <a:rPr lang="en-US" sz="1800" dirty="0" smtClean="0"/>
                  <a:t>return. 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𝑹</m:t>
                    </m:r>
                    <m:r>
                      <a:rPr lang="en-US" sz="1800" b="1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1800" b="1" i="1" smtClean="0">
                        <a:latin typeface="Cambria Math"/>
                      </a:rPr>
                      <m:t>𝒘</m:t>
                    </m:r>
                  </m:oMath>
                </a14:m>
                <a:endParaRPr lang="en-US" sz="1800" b="1" dirty="0" smtClean="0"/>
              </a:p>
              <a:p>
                <a:pPr marL="114300" indent="0">
                  <a:buNone/>
                </a:pPr>
                <a:endParaRPr lang="en-US" sz="1800" b="1" dirty="0" smtClean="0"/>
              </a:p>
              <a:p>
                <a:r>
                  <a:rPr lang="en-US" sz="1800" dirty="0" smtClean="0"/>
                  <a:t>Consider the stochastic model : </a:t>
                </a:r>
              </a:p>
              <a:p>
                <a:pPr lvl="1"/>
                <a:r>
                  <a:rPr lang="en-US" sz="1600" b="1" dirty="0" smtClean="0"/>
                  <a:t>r </a:t>
                </a:r>
                <a:r>
                  <a:rPr lang="en-US" sz="1600" b="1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600" b="1" i="1">
                            <a:latin typeface="Cambria Math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en-US" sz="1600" dirty="0"/>
                  <a:t> is a random vector, with known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sz="1600" dirty="0"/>
                  <a:t> and covariance </a:t>
                </a:r>
                <a14:m>
                  <m:oMath xmlns:m="http://schemas.openxmlformats.org/officeDocument/2006/math">
                    <m:r>
                      <a:rPr lang="el-GR" sz="1600" b="1" i="1">
                        <a:latin typeface="Cambria Math"/>
                      </a:rPr>
                      <m:t>𝚺</m:t>
                    </m:r>
                  </m:oMath>
                </a14:m>
                <a:endParaRPr lang="en-US" sz="1600" b="1" dirty="0" smtClean="0"/>
              </a:p>
              <a:p>
                <a:pPr lvl="1"/>
                <a:r>
                  <a:rPr lang="en-US" sz="1600" dirty="0" smtClean="0"/>
                  <a:t>With </a:t>
                </a:r>
                <a:r>
                  <a:rPr lang="en-US" sz="1600" dirty="0"/>
                  <a:t>portfolio </a:t>
                </a:r>
                <a:r>
                  <a:rPr lang="en-US" sz="1600" b="1" dirty="0" smtClean="0"/>
                  <a:t>w </a:t>
                </a:r>
                <a:r>
                  <a:rPr lang="en-US" sz="1600" b="1" dirty="0"/>
                  <a:t>∈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1600" b="1" i="1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600" dirty="0"/>
                  <a:t>, the return </a:t>
                </a:r>
                <a:r>
                  <a:rPr lang="en-US" sz="1600" b="1" i="1" dirty="0" smtClean="0"/>
                  <a:t>R</a:t>
                </a:r>
                <a:r>
                  <a:rPr lang="en-US" sz="1600" dirty="0" smtClean="0"/>
                  <a:t> is </a:t>
                </a:r>
                <a:r>
                  <a:rPr lang="en-US" sz="1600" dirty="0"/>
                  <a:t>a </a:t>
                </a:r>
                <a:r>
                  <a:rPr lang="en-US" sz="1600" dirty="0" smtClean="0"/>
                  <a:t>random </a:t>
                </a:r>
                <a:r>
                  <a:rPr lang="en-US" sz="1600" dirty="0"/>
                  <a:t>variable with 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6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sz="16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1600" b="1" i="1" smtClean="0">
                        <a:latin typeface="Cambria Math"/>
                      </a:rPr>
                      <m:t>𝒘</m:t>
                    </m:r>
                    <m:r>
                      <a:rPr lang="en-US" sz="16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16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1600" b="1" i="1" smtClean="0">
                        <a:latin typeface="Cambria Math"/>
                        <a:ea typeface="Cambria Math"/>
                      </a:rPr>
                      <m:t>𝚺</m:t>
                    </m:r>
                    <m:r>
                      <a:rPr lang="en-US" sz="1600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US" sz="1600" dirty="0"/>
                  <a:t> </a:t>
                </a:r>
                <a:endParaRPr lang="en-US" sz="16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Problem: choose </a:t>
                </a:r>
                <a:r>
                  <a:rPr lang="en-US" dirty="0"/>
                  <a:t>the proportions of </a:t>
                </a:r>
                <a:r>
                  <a:rPr lang="en-US" dirty="0" smtClean="0"/>
                  <a:t>assets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𝟐</m:t>
                    </m:r>
                    <m:r>
                      <a:rPr lang="en-US" sz="1800" b="1" i="1" smtClean="0">
                        <a:latin typeface="Cambria Math"/>
                      </a:rPr>
                      <m:t>,..</m:t>
                    </m:r>
                    <m:r>
                      <a:rPr lang="en-US" sz="1800" b="1" i="1" smtClean="0">
                        <a:latin typeface="Cambria Math"/>
                      </a:rPr>
                      <m:t>𝒏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600" dirty="0"/>
                  <a:t>Maximize </a:t>
                </a:r>
                <a:r>
                  <a:rPr lang="en-US" sz="1600" dirty="0" smtClean="0"/>
                  <a:t> expected </a:t>
                </a:r>
                <a:r>
                  <a:rPr lang="en-US" sz="1600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sz="16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1600" b="1" i="1" smtClean="0">
                        <a:latin typeface="Cambria Math"/>
                      </a:rPr>
                      <m:t>𝒘</m:t>
                    </m:r>
                    <m:r>
                      <a:rPr lang="en-US" sz="1600" b="1">
                        <a:latin typeface="Cambria Math"/>
                      </a:rPr>
                      <m:t> </m:t>
                    </m:r>
                    <m:r>
                      <a:rPr lang="en-US" sz="1600" b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for a given amount of risk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16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1600" b="1" i="1">
                        <a:latin typeface="Cambria Math"/>
                      </a:rPr>
                      <m:t>𝜮</m:t>
                    </m:r>
                    <m:r>
                      <a:rPr lang="en-US" sz="1600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 smtClean="0"/>
                  <a:t>Or minimize </a:t>
                </a:r>
                <a:r>
                  <a:rPr lang="en-US" sz="1600" dirty="0"/>
                  <a:t>risk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latin typeface="Cambria Math"/>
                          </a:rPr>
                          <m:t>𝐰</m:t>
                        </m:r>
                      </m:e>
                      <m:sup>
                        <m:r>
                          <a:rPr lang="en-US" sz="1600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1600" b="1">
                        <a:latin typeface="Cambria Math"/>
                      </a:rPr>
                      <m:t>𝚺</m:t>
                    </m:r>
                    <m:r>
                      <a:rPr lang="en-US" sz="1600" b="1" i="0" smtClean="0">
                        <a:latin typeface="Cambria Math"/>
                      </a:rPr>
                      <m:t>𝐰</m:t>
                    </m:r>
                  </m:oMath>
                </a14:m>
                <a:r>
                  <a:rPr lang="en-US" sz="1600" dirty="0"/>
                  <a:t> for a given level of expected </a:t>
                </a:r>
                <a:r>
                  <a:rPr lang="en-US" sz="1600" dirty="0" smtClean="0"/>
                  <a:t>return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5444"/>
                <a:ext cx="7620000" cy="4515356"/>
              </a:xfrm>
              <a:blipFill rotWithShape="1">
                <a:blip r:embed="rId2" cstate="print"/>
                <a:stretch>
                  <a:fillRect t="-945" b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19596" y="1325305"/>
            <a:ext cx="6012383" cy="369332"/>
          </a:xfrm>
          <a:prstGeom prst="rect">
            <a:avLst/>
          </a:prstGeom>
          <a:solidFill>
            <a:srgbClr val="FFFF00"/>
          </a:solid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Optimize the </a:t>
            </a:r>
            <a:r>
              <a:rPr lang="en-US" dirty="0" smtClean="0"/>
              <a:t>allocation of </a:t>
            </a:r>
            <a:r>
              <a:rPr lang="en-US" b="1" i="1" dirty="0" smtClean="0"/>
              <a:t>n</a:t>
            </a:r>
            <a:r>
              <a:rPr lang="en-US" b="1" dirty="0" smtClean="0"/>
              <a:t> </a:t>
            </a:r>
            <a:r>
              <a:rPr lang="en-US" dirty="0"/>
              <a:t>assets held over a period of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3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3200" dirty="0" smtClean="0"/>
              <a:t>Weights OF </a:t>
            </a:r>
            <a:r>
              <a:rPr lang="en-US" sz="3200" b="1" dirty="0" smtClean="0"/>
              <a:t>daily</a:t>
            </a:r>
            <a:r>
              <a:rPr lang="en-US" sz="3200" dirty="0" smtClean="0"/>
              <a:t> optimal portfolios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68" y="1178202"/>
            <a:ext cx="8373107" cy="497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290" y="1333165"/>
            <a:ext cx="3044125" cy="200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723604" y="4669104"/>
            <a:ext cx="3083065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6669" y="4034006"/>
            <a:ext cx="3343275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38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3200" dirty="0" smtClean="0"/>
              <a:t>Weights OF </a:t>
            </a:r>
            <a:r>
              <a:rPr lang="en-US" sz="3200" b="1" dirty="0" smtClean="0"/>
              <a:t>daily</a:t>
            </a:r>
            <a:r>
              <a:rPr lang="en-US" sz="3200" dirty="0" smtClean="0"/>
              <a:t> optimal portfolios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68" y="1178202"/>
            <a:ext cx="8373107" cy="497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290" y="1333165"/>
            <a:ext cx="3044125" cy="200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079653" y="4054110"/>
            <a:ext cx="2751292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3313" y="3252999"/>
            <a:ext cx="3302000" cy="159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905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3200" dirty="0" smtClean="0"/>
              <a:t>Weights OF </a:t>
            </a:r>
            <a:r>
              <a:rPr lang="en-US" sz="3200" b="1" dirty="0" smtClean="0"/>
              <a:t>daily</a:t>
            </a:r>
            <a:r>
              <a:rPr lang="en-US" sz="3200" dirty="0" smtClean="0"/>
              <a:t> optimal portfolios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68" y="1178202"/>
            <a:ext cx="8373107" cy="497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290" y="1316981"/>
            <a:ext cx="3044125" cy="200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638004" y="3447207"/>
            <a:ext cx="2192941" cy="15583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5221" y="4210208"/>
            <a:ext cx="330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876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3200" dirty="0" smtClean="0"/>
              <a:t>Weights OF </a:t>
            </a:r>
            <a:r>
              <a:rPr lang="en-US" sz="3200" b="1" dirty="0" smtClean="0"/>
              <a:t>daily</a:t>
            </a:r>
            <a:r>
              <a:rPr lang="en-US" sz="3200" dirty="0" smtClean="0"/>
              <a:t> optimal portfolios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68" y="1178202"/>
            <a:ext cx="8373107" cy="497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3096" y="3829881"/>
            <a:ext cx="3044125" cy="200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3397579" y="2638003"/>
            <a:ext cx="1715517" cy="10519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0200" y="1963421"/>
            <a:ext cx="2646666" cy="115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77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3200" dirty="0" smtClean="0"/>
              <a:t>Weights OF </a:t>
            </a:r>
            <a:r>
              <a:rPr lang="en-US" sz="3200" b="1" dirty="0" smtClean="0"/>
              <a:t>daily</a:t>
            </a:r>
            <a:r>
              <a:rPr lang="en-US" sz="3200" dirty="0" smtClean="0"/>
              <a:t> optimal portfolios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68" y="1178202"/>
            <a:ext cx="8373107" cy="497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3096" y="3829881"/>
            <a:ext cx="3044125" cy="200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903346" y="2233402"/>
            <a:ext cx="1429305" cy="59881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8464" y="2170687"/>
            <a:ext cx="2756537" cy="114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64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074"/>
            <a:ext cx="7620000" cy="728774"/>
          </a:xfrm>
        </p:spPr>
        <p:txBody>
          <a:bodyPr/>
          <a:lstStyle/>
          <a:p>
            <a:pPr algn="ctr"/>
            <a:r>
              <a:rPr lang="en-US" sz="3200" b="1" dirty="0" smtClean="0"/>
              <a:t>Weekly </a:t>
            </a:r>
            <a:r>
              <a:rPr lang="en-US" sz="3200" dirty="0" smtClean="0"/>
              <a:t>optimal portfolios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380" y="940672"/>
            <a:ext cx="8198834" cy="497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687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3200" dirty="0" smtClean="0"/>
              <a:t>Weekly optimal portfolios vs. other options 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565" y="1429160"/>
            <a:ext cx="8202203" cy="501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565" y="1073111"/>
            <a:ext cx="3418687" cy="21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3312" y="3807753"/>
            <a:ext cx="2944299" cy="236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196"/>
            <a:ext cx="7620000" cy="687823"/>
          </a:xfrm>
        </p:spPr>
        <p:txBody>
          <a:bodyPr/>
          <a:lstStyle/>
          <a:p>
            <a:pPr algn="ctr"/>
            <a:r>
              <a:rPr lang="en-US" sz="3200" b="1" dirty="0" smtClean="0"/>
              <a:t>Monthly </a:t>
            </a:r>
            <a:r>
              <a:rPr lang="en-US" sz="3200" dirty="0" smtClean="0"/>
              <a:t>optimal portfolios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196" y="874514"/>
            <a:ext cx="8289195" cy="505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57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3200" dirty="0" smtClean="0"/>
              <a:t>Monthly optimal portfolios vs. individuals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75684"/>
            <a:ext cx="8338420" cy="50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472" y="1052080"/>
            <a:ext cx="2825694" cy="164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2714" y="3562912"/>
            <a:ext cx="2925763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640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68640"/>
          </a:xfrm>
        </p:spPr>
        <p:txBody>
          <a:bodyPr/>
          <a:lstStyle/>
          <a:p>
            <a:pPr algn="ctr"/>
            <a:r>
              <a:rPr lang="en-US" dirty="0" smtClean="0"/>
              <a:t>Work done in Oct 2011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119"/>
            <a:ext cx="7620000" cy="4903773"/>
          </a:xfrm>
        </p:spPr>
        <p:txBody>
          <a:bodyPr>
            <a:normAutofit/>
          </a:bodyPr>
          <a:lstStyle/>
          <a:p>
            <a:r>
              <a:rPr lang="en-US" dirty="0" smtClean="0"/>
              <a:t>Construct optimal portfolios with </a:t>
            </a:r>
            <a:r>
              <a:rPr lang="en-US" b="1" dirty="0" smtClean="0"/>
              <a:t>more constraints</a:t>
            </a:r>
          </a:p>
          <a:p>
            <a:pPr lvl="1"/>
            <a:r>
              <a:rPr lang="en-US" dirty="0" smtClean="0"/>
              <a:t>5% IAU, 0% EWZ</a:t>
            </a:r>
          </a:p>
          <a:p>
            <a:pPr lvl="1"/>
            <a:r>
              <a:rPr lang="en-US" dirty="0"/>
              <a:t>5% IAU, 0% </a:t>
            </a:r>
            <a:r>
              <a:rPr lang="en-US" dirty="0" smtClean="0"/>
              <a:t>EWZ, 0% AGG</a:t>
            </a: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Incorporate dividends into price change &amp; return computation </a:t>
            </a:r>
          </a:p>
          <a:p>
            <a:pPr lvl="1"/>
            <a:r>
              <a:rPr lang="en-US" dirty="0" smtClean="0"/>
              <a:t>Not necessary because the </a:t>
            </a:r>
            <a:r>
              <a:rPr lang="en-US" b="1" i="1" dirty="0" smtClean="0"/>
              <a:t>adjusted</a:t>
            </a:r>
            <a:r>
              <a:rPr lang="en-US" dirty="0" smtClean="0"/>
              <a:t> </a:t>
            </a:r>
            <a:r>
              <a:rPr lang="en-US" b="1" dirty="0" smtClean="0"/>
              <a:t>closed price </a:t>
            </a:r>
            <a:r>
              <a:rPr lang="en-US" dirty="0" smtClean="0"/>
              <a:t>already taken into account dividend payments and stock split actions 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70294" y="4532572"/>
            <a:ext cx="3220630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Future work</a:t>
            </a:r>
            <a:r>
              <a:rPr lang="en-US" dirty="0"/>
              <a:t>:  </a:t>
            </a:r>
            <a:r>
              <a:rPr lang="en-US" dirty="0" smtClean="0"/>
              <a:t>Use out-of-sample data for back-testing and compute the simulation performance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75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03904"/>
          </a:xfrm>
        </p:spPr>
        <p:txBody>
          <a:bodyPr/>
          <a:lstStyle/>
          <a:p>
            <a:r>
              <a:rPr lang="en-US" dirty="0" smtClean="0"/>
              <a:t>ETF14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542"/>
            <a:ext cx="7620000" cy="512225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b="1" dirty="0" smtClean="0"/>
              <a:t>Universe size </a:t>
            </a:r>
            <a:r>
              <a:rPr lang="en-US" b="1" i="1" dirty="0" smtClean="0"/>
              <a:t>n=14 stocks (</a:t>
            </a:r>
            <a:r>
              <a:rPr lang="en-US" b="1" dirty="0" smtClean="0"/>
              <a:t>ETFs)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684" y="1723562"/>
            <a:ext cx="7626996" cy="46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93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68640"/>
          </a:xfrm>
        </p:spPr>
        <p:txBody>
          <a:bodyPr/>
          <a:lstStyle/>
          <a:p>
            <a:pPr algn="ctr"/>
            <a:r>
              <a:rPr lang="en-US" sz="2800" dirty="0"/>
              <a:t>5% gold, 0% </a:t>
            </a:r>
            <a:r>
              <a:rPr lang="en-US" sz="2800" dirty="0" smtClean="0"/>
              <a:t>EWZ </a:t>
            </a:r>
            <a:r>
              <a:rPr lang="en-US" sz="2800" dirty="0"/>
              <a:t>vs. No </a:t>
            </a:r>
            <a:r>
              <a:rPr lang="en-US" sz="2800" dirty="0" smtClean="0"/>
              <a:t>constraint (Daily)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64230"/>
            <a:ext cx="8456314" cy="503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0133" y="4112595"/>
            <a:ext cx="3082756" cy="186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389" y="1299784"/>
            <a:ext cx="3249542" cy="19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38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68640"/>
          </a:xfrm>
        </p:spPr>
        <p:txBody>
          <a:bodyPr/>
          <a:lstStyle/>
          <a:p>
            <a:pPr algn="ctr"/>
            <a:r>
              <a:rPr lang="en-US" sz="3200" dirty="0" smtClean="0"/>
              <a:t>5% gold, 0% EWZ, </a:t>
            </a:r>
            <a:r>
              <a:rPr lang="en-US" sz="3200" dirty="0" smtClean="0">
                <a:solidFill>
                  <a:srgbClr val="FF0000"/>
                </a:solidFill>
              </a:rPr>
              <a:t>0% AGG</a:t>
            </a:r>
            <a:r>
              <a:rPr lang="en-US" sz="3200" dirty="0" smtClean="0"/>
              <a:t> (Daily)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14278"/>
            <a:ext cx="8439740" cy="505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017" y="1582036"/>
            <a:ext cx="2811981" cy="197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996" y="4140088"/>
            <a:ext cx="34194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193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14278"/>
            <a:ext cx="8439740" cy="505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2800" b="1" dirty="0" smtClean="0"/>
              <a:t>daily</a:t>
            </a:r>
            <a:r>
              <a:rPr lang="en-US" sz="2800" dirty="0" smtClean="0"/>
              <a:t> optimal portfolios w. constraints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060057" y="5555183"/>
            <a:ext cx="2508531" cy="4450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8588" y="4847986"/>
            <a:ext cx="2671763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389" y="1299784"/>
            <a:ext cx="3249542" cy="19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15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14278"/>
            <a:ext cx="8439740" cy="505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2800" b="1" dirty="0" smtClean="0"/>
              <a:t>daily</a:t>
            </a:r>
            <a:r>
              <a:rPr lang="en-US" sz="2800" dirty="0" smtClean="0"/>
              <a:t> optimal portfolios w. constraints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72751" y="5085844"/>
            <a:ext cx="2508531" cy="4450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389" y="1299784"/>
            <a:ext cx="3249542" cy="19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6018" y="4284979"/>
            <a:ext cx="2733675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339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14278"/>
            <a:ext cx="8439740" cy="505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2800" b="1" dirty="0" smtClean="0"/>
              <a:t>daily</a:t>
            </a:r>
            <a:r>
              <a:rPr lang="en-US" sz="2800" dirty="0" smtClean="0"/>
              <a:t> optimal portfolios w. constraints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19870" y="3439115"/>
            <a:ext cx="942849" cy="110051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389" y="1299784"/>
            <a:ext cx="3249542" cy="19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7277" y="3989373"/>
            <a:ext cx="2743200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291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14278"/>
            <a:ext cx="8439740" cy="505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82523"/>
          </a:xfrm>
        </p:spPr>
        <p:txBody>
          <a:bodyPr/>
          <a:lstStyle/>
          <a:p>
            <a:pPr algn="ctr"/>
            <a:r>
              <a:rPr lang="en-US" sz="2800" b="1" dirty="0" smtClean="0"/>
              <a:t>daily</a:t>
            </a:r>
            <a:r>
              <a:rPr lang="en-US" sz="2800" dirty="0" smtClean="0"/>
              <a:t> optimal portfolios w. constraints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967749" y="2961685"/>
            <a:ext cx="683904" cy="178631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389" y="1299784"/>
            <a:ext cx="3249542" cy="19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76005" y="4748002"/>
            <a:ext cx="275431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01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98707"/>
          </a:xfrm>
        </p:spPr>
        <p:txBody>
          <a:bodyPr/>
          <a:lstStyle/>
          <a:p>
            <a:pPr algn="ctr"/>
            <a:r>
              <a:rPr lang="en-US" dirty="0" smtClean="0"/>
              <a:t>Work done in Oct 2011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345"/>
            <a:ext cx="7620000" cy="5227455"/>
          </a:xfrm>
        </p:spPr>
        <p:txBody>
          <a:bodyPr>
            <a:normAutofit/>
          </a:bodyPr>
          <a:lstStyle/>
          <a:p>
            <a:r>
              <a:rPr lang="en-US" dirty="0" smtClean="0"/>
              <a:t>Construct optimal portfolios using </a:t>
            </a:r>
            <a:r>
              <a:rPr lang="en-US" b="1" dirty="0" smtClean="0"/>
              <a:t>Sharpe ratio</a:t>
            </a:r>
            <a:r>
              <a:rPr lang="en-US" dirty="0" smtClean="0"/>
              <a:t> as the performance measure </a:t>
            </a:r>
          </a:p>
          <a:p>
            <a:pPr lvl="1"/>
            <a:r>
              <a:rPr lang="en-US" dirty="0" smtClean="0"/>
              <a:t>Compare maximum Sharpe ratio portfolios on various situations 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4209" y="3538478"/>
            <a:ext cx="8133844" cy="286232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Future work:  construct sparse </a:t>
            </a:r>
            <a:r>
              <a:rPr lang="en-US" dirty="0"/>
              <a:t>and stable </a:t>
            </a:r>
            <a:r>
              <a:rPr lang="en-US" dirty="0" smtClean="0"/>
              <a:t>portfolios using </a:t>
            </a:r>
            <a:r>
              <a:rPr lang="en-US" dirty="0" err="1" smtClean="0"/>
              <a:t>Brodie’s</a:t>
            </a:r>
            <a:r>
              <a:rPr lang="en-US" dirty="0" smtClean="0"/>
              <a:t> paper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Reformulate the optimization problem as a </a:t>
            </a:r>
            <a:r>
              <a:rPr lang="en-US" b="1" dirty="0"/>
              <a:t>constrained</a:t>
            </a:r>
            <a:r>
              <a:rPr lang="en-US" dirty="0"/>
              <a:t> </a:t>
            </a:r>
            <a:r>
              <a:rPr lang="en-US" dirty="0" smtClean="0"/>
              <a:t>multiple regression problem. I.e. add </a:t>
            </a:r>
            <a:r>
              <a:rPr lang="en-US" b="1" dirty="0" smtClean="0"/>
              <a:t>regularization</a:t>
            </a:r>
            <a:r>
              <a:rPr lang="en-US" dirty="0" smtClean="0"/>
              <a:t> terms to optimization function to construct stable and sparse portfolios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extreme value theorem to study the tails of the return distribution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Fit 10% lower tail returns to an empirical </a:t>
            </a:r>
            <a:r>
              <a:rPr lang="en-US" dirty="0"/>
              <a:t>P</a:t>
            </a:r>
            <a:r>
              <a:rPr lang="en-US" dirty="0" smtClean="0"/>
              <a:t>areto distribution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10</a:t>
            </a:r>
            <a:r>
              <a:rPr lang="en-US" dirty="0" smtClean="0"/>
              <a:t>% upper tail returns </a:t>
            </a:r>
            <a:r>
              <a:rPr lang="en-US" dirty="0"/>
              <a:t>to </a:t>
            </a:r>
            <a:r>
              <a:rPr lang="en-US" dirty="0" smtClean="0"/>
              <a:t>an </a:t>
            </a:r>
            <a:r>
              <a:rPr lang="en-US" dirty="0"/>
              <a:t>empirical </a:t>
            </a:r>
            <a:r>
              <a:rPr lang="en-US" dirty="0" smtClean="0"/>
              <a:t>Pareto distribution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Regress 80% of interior points using kernel based non-parametric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 copula to study and visualize the dependency structure of various components of the portfolios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24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98707"/>
          </a:xfrm>
        </p:spPr>
        <p:txBody>
          <a:bodyPr/>
          <a:lstStyle/>
          <a:p>
            <a:pPr algn="ctr"/>
            <a:r>
              <a:rPr lang="en-US" dirty="0" smtClean="0"/>
              <a:t>Sharpe Ratio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3345"/>
                <a:ext cx="7620000" cy="522745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Sharpe </a:t>
                </a:r>
                <a:r>
                  <a:rPr lang="en-US" b="1" dirty="0" smtClean="0"/>
                  <a:t>ratio</a:t>
                </a:r>
                <a:r>
                  <a:rPr lang="en-US" dirty="0" smtClean="0"/>
                  <a:t> </a:t>
                </a:r>
                <a:r>
                  <a:rPr lang="en-US" dirty="0" smtClean="0"/>
                  <a:t>is </a:t>
                </a:r>
                <a:endParaRPr lang="en-US" dirty="0" smtClean="0"/>
              </a:p>
              <a:p>
                <a:pPr lvl="1"/>
                <a:r>
                  <a:rPr lang="en-US" b="1" dirty="0" smtClean="0"/>
                  <a:t>A measure of return-to-risk</a:t>
                </a:r>
                <a:r>
                  <a:rPr lang="en-US" dirty="0" smtClean="0"/>
                  <a:t>, aka, </a:t>
                </a:r>
                <a:r>
                  <a:rPr lang="en-US" dirty="0"/>
                  <a:t> </a:t>
                </a:r>
                <a:r>
                  <a:rPr lang="en-US" b="1" dirty="0"/>
                  <a:t>reward-to-variability </a:t>
                </a:r>
                <a:r>
                  <a:rPr lang="en-US" b="1" dirty="0" smtClean="0"/>
                  <a:t>ratio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Measuring </a:t>
                </a:r>
                <a:r>
                  <a:rPr lang="en-US" dirty="0"/>
                  <a:t>the excess return per unit of </a:t>
                </a:r>
                <a:r>
                  <a:rPr lang="en-US" dirty="0" smtClean="0"/>
                  <a:t>risk</a:t>
                </a:r>
              </a:p>
              <a:p>
                <a:pPr lvl="1"/>
                <a:r>
                  <a:rPr lang="en-US" dirty="0" smtClean="0"/>
                  <a:t>Measuring </a:t>
                </a:r>
                <a:r>
                  <a:rPr lang="en-US" dirty="0"/>
                  <a:t>the excess return per unit of deviation in an investment asset</a:t>
                </a:r>
              </a:p>
              <a:p>
                <a:pPr marL="411480" lvl="1" indent="0">
                  <a:buNone/>
                </a:pPr>
                <a:endParaRPr lang="en-US" dirty="0" smtClean="0"/>
              </a:p>
              <a:p>
                <a:pPr marL="411480" lvl="1" indent="0">
                  <a:buNone/>
                </a:pPr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𝑣𝑎𝑟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:r>
                  <a:rPr lang="en-US" i="1" dirty="0" smtClean="0"/>
                  <a:t>R</a:t>
                </a:r>
                <a:r>
                  <a:rPr lang="en-US" dirty="0"/>
                  <a:t> is the asset </a:t>
                </a:r>
                <a:r>
                  <a:rPr lang="en-US" dirty="0" smtClean="0"/>
                  <a:t>return</a:t>
                </a:r>
              </a:p>
              <a:p>
                <a:pPr lvl="2"/>
                <a:r>
                  <a:rPr lang="en-US" i="1" dirty="0" err="1" smtClean="0"/>
                  <a:t>R</a:t>
                </a:r>
                <a:r>
                  <a:rPr lang="en-US" i="1" baseline="-25000" dirty="0" err="1" smtClean="0"/>
                  <a:t>f</a:t>
                </a:r>
                <a:r>
                  <a:rPr lang="en-US" dirty="0"/>
                  <a:t> is the return on a benchmark </a:t>
                </a:r>
                <a:r>
                  <a:rPr lang="en-US" dirty="0" smtClean="0"/>
                  <a:t>asset, e.g. risk-free asset return</a:t>
                </a:r>
              </a:p>
              <a:p>
                <a:pPr lvl="2"/>
                <a:r>
                  <a:rPr lang="en-US" dirty="0"/>
                  <a:t>σ is the standard deviation of the excess of the asset </a:t>
                </a:r>
                <a:r>
                  <a:rPr lang="en-US" dirty="0" smtClean="0"/>
                  <a:t>return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In our model, we simplify by setting </a:t>
                </a:r>
                <a:r>
                  <a:rPr lang="en-US" i="1" dirty="0" err="1"/>
                  <a:t>R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 </a:t>
                </a:r>
                <a:r>
                  <a:rPr lang="en-US" dirty="0" smtClean="0"/>
                  <a:t> = 0.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3345"/>
                <a:ext cx="7620000" cy="5227455"/>
              </a:xfrm>
              <a:blipFill rotWithShape="1">
                <a:blip r:embed="rId2" cstate="print"/>
                <a:stretch>
                  <a:fillRect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777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98707"/>
          </a:xfrm>
        </p:spPr>
        <p:txBody>
          <a:bodyPr/>
          <a:lstStyle/>
          <a:p>
            <a:pPr algn="ctr"/>
            <a:r>
              <a:rPr lang="en-US" dirty="0" smtClean="0"/>
              <a:t>Maximizing </a:t>
            </a:r>
            <a:r>
              <a:rPr lang="en-US" dirty="0"/>
              <a:t>S</a:t>
            </a:r>
            <a:r>
              <a:rPr lang="en-US" dirty="0" smtClean="0"/>
              <a:t>harpe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345"/>
            <a:ext cx="7620000" cy="522745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dirty="0" smtClean="0"/>
              <a:t>Maximum Sharpe ratio portfolio is on the efficient frontier </a:t>
            </a:r>
          </a:p>
          <a:p>
            <a:pPr marL="411480" lvl="1" indent="0">
              <a:buNone/>
            </a:pP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843" y="1704638"/>
            <a:ext cx="7789093" cy="450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02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(Daily)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41" y="1298099"/>
            <a:ext cx="8417836" cy="498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in May 2011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Minimize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the risk for different levels of expected returns</a:t>
                </a:r>
              </a:p>
              <a:p>
                <a:pPr marL="114300" indent="0">
                  <a:buNone/>
                </a:pPr>
                <a:endParaRPr lang="en-US" sz="1800" b="0" i="1" dirty="0" smtClean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</a:rPr>
                        <m:t>     =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arg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</m:func>
                    </m:oMath>
                  </m:oMathPara>
                </a14:m>
                <a:endParaRPr lang="en-US" sz="1800" dirty="0" smtClean="0"/>
              </a:p>
              <a:p>
                <a:pPr marL="114300" indent="0">
                  <a:buNone/>
                </a:pPr>
                <a:r>
                  <a:rPr lang="en-US" sz="1800" dirty="0" smtClean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𝑠𝑢𝑏𝑗𝑒𝑐𝑡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𝑡𝑜</m:t>
                    </m:r>
                    <m:r>
                      <a:rPr lang="en-US" sz="1800" b="0" i="1" smtClean="0">
                        <a:latin typeface="Cambria Math"/>
                      </a:rPr>
                      <m:t>              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𝑤</m:t>
                    </m:r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11430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	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/>
                          </a:rPr>
                          <m:t>       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𝑤</m:t>
                    </m:r>
                    <m:r>
                      <a:rPr lang="en-US" sz="1800" b="0" i="1" smtClean="0">
                        <a:latin typeface="Cambria Math"/>
                      </a:rPr>
                      <m:t>=1, </m:t>
                    </m:r>
                    <m:r>
                      <a:rPr lang="en-US" sz="1800" b="0" i="1" smtClean="0">
                        <a:latin typeface="Cambria Math"/>
                      </a:rPr>
                      <m:t>𝑤</m:t>
                    </m:r>
                    <m:r>
                      <a:rPr lang="en-US" sz="1800" b="0" i="1" smtClean="0">
                        <a:latin typeface="Cambria Math"/>
                      </a:rPr>
                      <m:t>≥0,</m:t>
                    </m:r>
                  </m:oMath>
                </a14:m>
                <a:endParaRPr lang="en-US" sz="1800" dirty="0"/>
              </a:p>
              <a:p>
                <a:pPr marL="11430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Construct optimal portfolios on </a:t>
                </a:r>
                <a:r>
                  <a:rPr lang="en-US" sz="1800" b="1" dirty="0" smtClean="0"/>
                  <a:t>daily</a:t>
                </a:r>
                <a:r>
                  <a:rPr lang="en-US" sz="1800" dirty="0" smtClean="0"/>
                  <a:t> historical returns (ETF14) dataset using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=0.02</m:t>
                    </m:r>
                  </m:oMath>
                </a14:m>
                <a:endParaRPr lang="en-US" sz="16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=0.02</m:t>
                    </m:r>
                    <m:r>
                      <a:rPr lang="en-US" sz="1600" b="0" i="1" smtClean="0">
                        <a:latin typeface="Cambria Math"/>
                      </a:rPr>
                      <m:t>5</m:t>
                    </m:r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=0.0</m:t>
                    </m:r>
                    <m:r>
                      <a:rPr lang="en-US" sz="1600" b="0" i="1" smtClean="0">
                        <a:latin typeface="Cambria Math"/>
                      </a:rPr>
                      <m:t>3</m:t>
                    </m:r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=0.0</m:t>
                    </m:r>
                    <m:r>
                      <a:rPr lang="en-US" sz="1600" b="0" i="1" smtClean="0">
                        <a:latin typeface="Cambria Math"/>
                      </a:rPr>
                      <m:t>4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 smtClean="0"/>
                  <a:t>…. </a:t>
                </a:r>
                <a:endParaRPr lang="en-US" sz="16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=0.0</m:t>
                    </m:r>
                    <m:r>
                      <a:rPr lang="en-US" sz="1600" b="0" i="1" smtClean="0">
                        <a:latin typeface="Cambria Math"/>
                      </a:rPr>
                      <m:t>9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762" r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205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(Daily)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41" y="1298099"/>
            <a:ext cx="8417836" cy="498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78" y="1084333"/>
            <a:ext cx="3554186" cy="130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(Daily)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41" y="1298099"/>
            <a:ext cx="8417836" cy="498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78" y="1084333"/>
            <a:ext cx="3554186" cy="130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7768" y="3922670"/>
            <a:ext cx="2209462" cy="161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09720" y="4693381"/>
            <a:ext cx="4078048" cy="113288"/>
          </a:xfrm>
          <a:prstGeom prst="straightConnector1">
            <a:avLst/>
          </a:prstGeom>
          <a:ln w="158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(Daily)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41" y="1298099"/>
            <a:ext cx="8417836" cy="498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85" y="1517341"/>
            <a:ext cx="2245540" cy="171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68743" y="2589451"/>
            <a:ext cx="679731" cy="2581361"/>
          </a:xfrm>
          <a:prstGeom prst="straightConnector1">
            <a:avLst/>
          </a:prstGeom>
          <a:ln w="15875" cmpd="sng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(Daily)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41" y="1298099"/>
            <a:ext cx="8417836" cy="498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60" y="1532725"/>
            <a:ext cx="2390185" cy="131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099250" y="2443795"/>
            <a:ext cx="2953592" cy="1068149"/>
          </a:xfrm>
          <a:prstGeom prst="straightConnector1">
            <a:avLst/>
          </a:prstGeom>
          <a:ln w="15875" cmpd="sng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</a:t>
            </a:r>
            <a:r>
              <a:rPr lang="en-US" sz="3200" dirty="0" smtClean="0"/>
              <a:t>(Weekly)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473" y="1292501"/>
            <a:ext cx="8240812" cy="494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854" y="1958273"/>
            <a:ext cx="3998730" cy="146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</a:t>
            </a:r>
            <a:r>
              <a:rPr lang="en-US" sz="3200" dirty="0" smtClean="0"/>
              <a:t>(Weekly)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473" y="1292501"/>
            <a:ext cx="8240812" cy="494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13485"/>
            <a:ext cx="2966769" cy="108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0474" y="3922349"/>
            <a:ext cx="2096631" cy="14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039193" y="4240227"/>
            <a:ext cx="3948575" cy="566442"/>
          </a:xfrm>
          <a:prstGeom prst="straightConnector1">
            <a:avLst/>
          </a:prstGeom>
          <a:ln w="158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</a:t>
            </a:r>
            <a:r>
              <a:rPr lang="en-US" sz="3200" dirty="0" smtClean="0"/>
              <a:t>(Weekly)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473" y="1292501"/>
            <a:ext cx="8240812" cy="494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13485"/>
            <a:ext cx="2966769" cy="108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820708" y="4911865"/>
            <a:ext cx="3914828" cy="0"/>
          </a:xfrm>
          <a:prstGeom prst="straightConnector1">
            <a:avLst/>
          </a:prstGeom>
          <a:ln w="15875" cmpd="sng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5536" y="3917894"/>
            <a:ext cx="2341664" cy="148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</a:t>
            </a:r>
            <a:r>
              <a:rPr lang="en-US" sz="3200" dirty="0" smtClean="0"/>
              <a:t>(Weekly)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473" y="1292501"/>
            <a:ext cx="8240812" cy="494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13485"/>
            <a:ext cx="2966769" cy="108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292191" y="3835625"/>
            <a:ext cx="589145" cy="1019596"/>
          </a:xfrm>
          <a:prstGeom prst="straightConnector1">
            <a:avLst/>
          </a:prstGeom>
          <a:ln w="15875" cmpd="sng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1336" y="4061655"/>
            <a:ext cx="2195864" cy="134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</a:t>
            </a:r>
            <a:r>
              <a:rPr lang="en-US" sz="3200" dirty="0" smtClean="0"/>
              <a:t>(Monthly)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5713"/>
            <a:ext cx="8343069" cy="506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6520" y="1580996"/>
            <a:ext cx="4343048" cy="164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</a:t>
            </a:r>
            <a:r>
              <a:rPr lang="en-US" sz="3200" dirty="0" smtClean="0"/>
              <a:t>(Monthly)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5713"/>
            <a:ext cx="8343069" cy="506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6520" y="1580996"/>
            <a:ext cx="4343048" cy="164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5012" y="3964551"/>
            <a:ext cx="2076464" cy="151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971044" y="4450619"/>
            <a:ext cx="5016724" cy="469339"/>
          </a:xfrm>
          <a:prstGeom prst="straightConnector1">
            <a:avLst/>
          </a:prstGeom>
          <a:ln w="158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Back-test result (May 2011)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7094"/>
                <a:ext cx="7620000" cy="5073706"/>
              </a:xfrm>
            </p:spPr>
            <p:txBody>
              <a:bodyPr/>
              <a:lstStyle/>
              <a:p>
                <a:r>
                  <a:rPr lang="en-US" dirty="0" smtClean="0"/>
                  <a:t>Use ETF14 dataset consisting of 1492 days of historical price changes </a:t>
                </a:r>
              </a:p>
              <a:p>
                <a:r>
                  <a:rPr lang="en-US" dirty="0" smtClean="0"/>
                  <a:t>For m = 1000 to 1492</a:t>
                </a:r>
              </a:p>
              <a:p>
                <a:pPr lvl="2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l-GR" b="1" i="1" smtClean="0">
                        <a:latin typeface="Cambria Math"/>
                        <a:ea typeface="Cambria Math"/>
                      </a:rPr>
                      <m:t>𝜮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using </a:t>
                </a:r>
                <a:r>
                  <a:rPr lang="en-US" i="1" dirty="0" smtClean="0"/>
                  <a:t>m-1</a:t>
                </a:r>
                <a:r>
                  <a:rPr lang="en-US" dirty="0" smtClean="0"/>
                  <a:t> days of data </a:t>
                </a:r>
              </a:p>
              <a:p>
                <a:pPr marL="1051560" lvl="3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</a:p>
              <a:p>
                <a:pPr marL="982980" lvl="3">
                  <a:buClr>
                    <a:schemeClr val="accent1"/>
                  </a:buClr>
                </a:pPr>
                <a:r>
                  <a:rPr lang="en-US" dirty="0" smtClean="0"/>
                  <a:t>Use QP optimization solver to solve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𝒘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200" b="1" i="1">
                            <a:latin typeface="Cambria Math"/>
                          </a:rPr>
                          <m:t>𝒎𝒊𝒏</m:t>
                        </m:r>
                      </m:sub>
                    </m:sSub>
                    <m:r>
                      <a:rPr lang="en-US" sz="1200" b="1" i="1">
                        <a:latin typeface="Cambria Math"/>
                      </a:rPr>
                      <m:t>=</m:t>
                    </m:r>
                    <m:r>
                      <a:rPr lang="en-US" sz="1200" b="1" i="1">
                        <a:latin typeface="Cambria Math"/>
                      </a:rPr>
                      <m:t>𝟎</m:t>
                    </m:r>
                    <m:r>
                      <a:rPr lang="en-US" sz="1200" b="1" i="1">
                        <a:latin typeface="Cambria Math"/>
                      </a:rPr>
                      <m:t>.</m:t>
                    </m:r>
                    <m:r>
                      <a:rPr lang="en-US" sz="1200" b="1" i="1">
                        <a:latin typeface="Cambria Math"/>
                      </a:rPr>
                      <m:t>𝟎𝟐</m:t>
                    </m:r>
                  </m:oMath>
                </a14:m>
                <a:r>
                  <a:rPr lang="en-US" sz="1200" b="1" dirty="0" smtClean="0"/>
                  <a:t>,.. 0.09</a:t>
                </a:r>
                <a:endParaRPr lang="en-US" sz="1200" b="1" dirty="0"/>
              </a:p>
              <a:p>
                <a:pPr lvl="2"/>
                <a:r>
                  <a:rPr lang="en-US" dirty="0" smtClean="0"/>
                  <a:t>Use weight vector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/>
                          </a:rPr>
                          <m:t>𝒘</m:t>
                        </m:r>
                      </m:e>
                    </m:acc>
                    <m:r>
                      <a:rPr lang="en-US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budget B= $10,000 to simulate the daily return using the price on day m</a:t>
                </a:r>
                <a:endParaRPr lang="en-US" dirty="0"/>
              </a:p>
              <a:p>
                <a:r>
                  <a:rPr lang="en-US" dirty="0" smtClean="0"/>
                  <a:t>The simulation result is: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7094"/>
                <a:ext cx="7620000" cy="5073706"/>
              </a:xfrm>
              <a:blipFill rotWithShape="1">
                <a:blip r:embed="rId2" cstate="print"/>
                <a:stretch>
                  <a:fillRect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62726"/>
            <a:ext cx="7655065" cy="170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10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</a:t>
            </a:r>
            <a:r>
              <a:rPr lang="en-US" sz="3200" dirty="0" smtClean="0"/>
              <a:t>(Monthly)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5713"/>
            <a:ext cx="8343069" cy="506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6520" y="1580996"/>
            <a:ext cx="4343048" cy="164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752559" y="4741933"/>
            <a:ext cx="4976602" cy="275129"/>
          </a:xfrm>
          <a:prstGeom prst="straightConnector1">
            <a:avLst/>
          </a:prstGeom>
          <a:ln w="15875" cmpd="sng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8220" y="4151911"/>
            <a:ext cx="2293716" cy="130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9695"/>
          </a:xfrm>
        </p:spPr>
        <p:txBody>
          <a:bodyPr/>
          <a:lstStyle/>
          <a:p>
            <a:pPr algn="ctr"/>
            <a:r>
              <a:rPr lang="en-US" sz="3200" dirty="0" smtClean="0"/>
              <a:t>Maximum Sharpe Ratio Portfolios </a:t>
            </a:r>
            <a:r>
              <a:rPr lang="en-US" sz="3200" dirty="0" smtClean="0"/>
              <a:t>(Monthly)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5713"/>
            <a:ext cx="8343069" cy="506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6520" y="1580996"/>
            <a:ext cx="4343048" cy="164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081798" y="3552404"/>
            <a:ext cx="573943" cy="1068148"/>
          </a:xfrm>
          <a:prstGeom prst="straightConnector1">
            <a:avLst/>
          </a:prstGeom>
          <a:ln w="15875" cmpd="sng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5741" y="3684256"/>
            <a:ext cx="2437644" cy="134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438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in Sep 2011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 volatility </a:t>
                </a:r>
                <a:r>
                  <a:rPr lang="en-US" dirty="0"/>
                  <a:t>index data (^</a:t>
                </a:r>
                <a:r>
                  <a:rPr lang="en-US" dirty="0" smtClean="0"/>
                  <a:t>VIX) to partition the ETF14 universe into 3 subsets using the criterion</a:t>
                </a:r>
              </a:p>
              <a:p>
                <a:pPr marL="114300" indent="0">
                  <a:buNone/>
                </a:pPr>
                <a:endParaRPr lang="en-US" dirty="0" smtClean="0"/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^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𝑉𝐼𝑋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≤20 </m:t>
                    </m:r>
                  </m:oMath>
                </a14:m>
                <a:r>
                  <a:rPr lang="en-US" dirty="0" smtClean="0"/>
                  <a:t>               then </a:t>
                </a:r>
                <a:r>
                  <a:rPr lang="en-US" dirty="0"/>
                  <a:t>volatility </a:t>
                </a:r>
                <a:r>
                  <a:rPr lang="en-US" dirty="0" smtClean="0"/>
                  <a:t>= low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    </m:t>
                        </m:r>
                        <m:r>
                          <a:rPr lang="en-US" i="1">
                            <a:latin typeface="Cambria Math"/>
                          </a:rPr>
                          <m:t>^</m:t>
                        </m:r>
                      </m:e>
                      <m:sub/>
                      <m:sup>
                        <m:r>
                          <a:rPr lang="en-US" i="1">
                            <a:latin typeface="Cambria Math"/>
                          </a:rPr>
                          <m:t>𝑉𝐼𝑋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20</m:t>
                        </m:r>
                        <m:r>
                          <a:rPr lang="en-US" b="0" i="1" smtClean="0">
                            <a:latin typeface="Cambria Math"/>
                          </a:rPr>
                          <m:t>, 30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   then </a:t>
                </a:r>
                <a:r>
                  <a:rPr lang="en-US" dirty="0"/>
                  <a:t>volatility = </a:t>
                </a:r>
                <a:r>
                  <a:rPr lang="en-US" dirty="0" smtClean="0"/>
                  <a:t>medium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   ^</m:t>
                        </m:r>
                      </m:e>
                      <m:sub/>
                      <m:sup>
                        <m:r>
                          <a:rPr lang="en-US" i="1">
                            <a:latin typeface="Cambria Math"/>
                          </a:rPr>
                          <m:t>𝑉𝐼𝑋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≥30 </m:t>
                    </m:r>
                  </m:oMath>
                </a14:m>
                <a:r>
                  <a:rPr lang="en-US" dirty="0" smtClean="0"/>
                  <a:t>	   then </a:t>
                </a:r>
                <a:r>
                  <a:rPr lang="en-US" dirty="0"/>
                  <a:t>volatility = </a:t>
                </a:r>
                <a:r>
                  <a:rPr lang="en-US" dirty="0" smtClean="0"/>
                  <a:t>high</a:t>
                </a:r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For each </a:t>
                </a:r>
                <a:r>
                  <a:rPr lang="en-US" dirty="0" smtClean="0"/>
                  <a:t>low, med, high period…. </a:t>
                </a:r>
              </a:p>
              <a:p>
                <a:pPr lvl="1"/>
                <a:r>
                  <a:rPr lang="en-US" dirty="0" smtClean="0"/>
                  <a:t>Compute </a:t>
                </a:r>
                <a:r>
                  <a:rPr lang="en-US" dirty="0"/>
                  <a:t>the </a:t>
                </a:r>
                <a:r>
                  <a:rPr lang="en-US" dirty="0" smtClean="0"/>
                  <a:t>price change statistics </a:t>
                </a:r>
              </a:p>
              <a:p>
                <a:pPr lvl="1"/>
                <a:r>
                  <a:rPr lang="en-US" dirty="0" smtClean="0"/>
                  <a:t>Compare and contrast different characteristics of each period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762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454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01603"/>
          </a:xfrm>
        </p:spPr>
        <p:txBody>
          <a:bodyPr/>
          <a:lstStyle/>
          <a:p>
            <a:pPr algn="ctr"/>
            <a:r>
              <a:rPr lang="en-US" sz="3200" dirty="0" smtClean="0"/>
              <a:t>Statistics of price change in volatile periods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20" y="1191099"/>
            <a:ext cx="8286244" cy="516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68640"/>
          </a:xfrm>
        </p:spPr>
        <p:txBody>
          <a:bodyPr/>
          <a:lstStyle/>
          <a:p>
            <a:pPr algn="ctr"/>
            <a:r>
              <a:rPr lang="en-US" sz="3200" dirty="0" smtClean="0"/>
              <a:t>Comments on the statistics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3279"/>
                <a:ext cx="7620000" cy="239524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When volatility </a:t>
                </a:r>
                <a:r>
                  <a:rPr lang="en-US" sz="2400" dirty="0"/>
                  <a:t>index </a:t>
                </a:r>
                <a:r>
                  <a:rPr lang="en-US" sz="2400" dirty="0" smtClean="0"/>
                  <a:t>&lt;= 20, safe to go on market?</a:t>
                </a:r>
              </a:p>
              <a:p>
                <a:pPr lvl="1"/>
                <a:r>
                  <a:rPr lang="en-US" dirty="0" smtClean="0"/>
                  <a:t>Expected (mean) return of all assets are positive</a:t>
                </a:r>
              </a:p>
              <a:p>
                <a:pPr lvl="1"/>
                <a:r>
                  <a:rPr lang="en-US" dirty="0" smtClean="0"/>
                  <a:t> 95% CI of mean returns are above zero</a:t>
                </a:r>
              </a:p>
              <a:p>
                <a:pPr lvl="1"/>
                <a:r>
                  <a:rPr lang="en-US" dirty="0" smtClean="0"/>
                  <a:t>Mean 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 3X  std. error of the mean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3279"/>
                <a:ext cx="7620000" cy="2395242"/>
              </a:xfrm>
              <a:blipFill rotWithShape="1">
                <a:blip r:embed="rId2" cstate="print"/>
                <a:stretch>
                  <a:fillRect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406" y="3940821"/>
            <a:ext cx="7841182" cy="220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51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68640"/>
          </a:xfrm>
        </p:spPr>
        <p:txBody>
          <a:bodyPr/>
          <a:lstStyle/>
          <a:p>
            <a:pPr algn="ctr"/>
            <a:r>
              <a:rPr lang="en-US" sz="3200" dirty="0" smtClean="0"/>
              <a:t>Correlation in low volatile periods</a:t>
            </a:r>
            <a:endParaRPr 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022" y="2071687"/>
            <a:ext cx="8067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70294" y="5178903"/>
            <a:ext cx="2767476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Future work:  use copula to study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23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982</TotalTime>
  <Words>635</Words>
  <Application>Microsoft Office PowerPoint</Application>
  <PresentationFormat>On-screen Show (4:3)</PresentationFormat>
  <Paragraphs>102</Paragraphs>
  <Slides>51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Adjacency</vt:lpstr>
      <vt:lpstr>Portfolio Construction Strategies</vt:lpstr>
      <vt:lpstr>Problem definition</vt:lpstr>
      <vt:lpstr>ETF14 Dataset</vt:lpstr>
      <vt:lpstr>Work done in May 2011</vt:lpstr>
      <vt:lpstr>Back-test result (May 2011)</vt:lpstr>
      <vt:lpstr>Work done in Sep 2011</vt:lpstr>
      <vt:lpstr>Statistics of price change in volatile periods</vt:lpstr>
      <vt:lpstr>Comments on the statistics</vt:lpstr>
      <vt:lpstr>Correlation in low volatile periods</vt:lpstr>
      <vt:lpstr> </vt:lpstr>
      <vt:lpstr>Correlation in high volatile periods</vt:lpstr>
      <vt:lpstr>Correlation–whole period Feb2005-Sep2011</vt:lpstr>
      <vt:lpstr>Correlation – low vs. medium</vt:lpstr>
      <vt:lpstr>Correlation – low vs. high</vt:lpstr>
      <vt:lpstr>Work done in Oct 2011</vt:lpstr>
      <vt:lpstr>Computation of the efficient frontier</vt:lpstr>
      <vt:lpstr>Daily optimal portfolios on efficient frontier</vt:lpstr>
      <vt:lpstr>optimal portfolios vs. individual ETF </vt:lpstr>
      <vt:lpstr>Weights OF daily optimal portfolios</vt:lpstr>
      <vt:lpstr>Weights OF daily optimal portfolios</vt:lpstr>
      <vt:lpstr>Weights OF daily optimal portfolios</vt:lpstr>
      <vt:lpstr>Weights OF daily optimal portfolios</vt:lpstr>
      <vt:lpstr>Weights OF daily optimal portfolios</vt:lpstr>
      <vt:lpstr>Weights OF daily optimal portfolios</vt:lpstr>
      <vt:lpstr>Weekly optimal portfolios</vt:lpstr>
      <vt:lpstr>Weekly optimal portfolios vs. other options </vt:lpstr>
      <vt:lpstr>Monthly optimal portfolios</vt:lpstr>
      <vt:lpstr>Monthly optimal portfolios vs. individuals</vt:lpstr>
      <vt:lpstr>Work done in Oct 2011 (2)</vt:lpstr>
      <vt:lpstr>5% gold, 0% EWZ vs. No constraint (Daily)</vt:lpstr>
      <vt:lpstr>5% gold, 0% EWZ, 0% AGG (Daily)</vt:lpstr>
      <vt:lpstr>daily optimal portfolios w. constraints </vt:lpstr>
      <vt:lpstr>daily optimal portfolios w. constraints </vt:lpstr>
      <vt:lpstr>daily optimal portfolios w. constraints </vt:lpstr>
      <vt:lpstr>daily optimal portfolios w. constraints </vt:lpstr>
      <vt:lpstr>Work done in Oct 2011 (3)</vt:lpstr>
      <vt:lpstr>Sharpe Ratio</vt:lpstr>
      <vt:lpstr>Maximizing Sharpe Ratio</vt:lpstr>
      <vt:lpstr>Maximum Sharpe Ratio Portfolios (Daily)</vt:lpstr>
      <vt:lpstr>Maximum Sharpe Ratio Portfolios (Daily)</vt:lpstr>
      <vt:lpstr>Maximum Sharpe Ratio Portfolios (Daily)</vt:lpstr>
      <vt:lpstr>Maximum Sharpe Ratio Portfolios (Daily)</vt:lpstr>
      <vt:lpstr>Maximum Sharpe Ratio Portfolios (Daily)</vt:lpstr>
      <vt:lpstr>Maximum Sharpe Ratio Portfolios (Weekly)</vt:lpstr>
      <vt:lpstr>Maximum Sharpe Ratio Portfolios (Weekly)</vt:lpstr>
      <vt:lpstr>Maximum Sharpe Ratio Portfolios (Weekly)</vt:lpstr>
      <vt:lpstr>Maximum Sharpe Ratio Portfolios (Weekly)</vt:lpstr>
      <vt:lpstr>Maximum Sharpe Ratio Portfolios (Monthly)</vt:lpstr>
      <vt:lpstr>Maximum Sharpe Ratio Portfolios (Monthly)</vt:lpstr>
      <vt:lpstr>Maximum Sharpe Ratio Portfolios (Monthly)</vt:lpstr>
      <vt:lpstr>Maximum Sharpe Ratio Portfolios (Monthly)</vt:lpstr>
    </vt:vector>
  </TitlesOfParts>
  <Company>UH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Allocation</dc:title>
  <dc:creator>Thanh Doan</dc:creator>
  <cp:lastModifiedBy>Hang</cp:lastModifiedBy>
  <cp:revision>156</cp:revision>
  <dcterms:created xsi:type="dcterms:W3CDTF">2011-11-02T23:10:17Z</dcterms:created>
  <dcterms:modified xsi:type="dcterms:W3CDTF">2011-11-10T14:48:32Z</dcterms:modified>
</cp:coreProperties>
</file>