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charts/chart3.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43"/>
  </p:notesMasterIdLst>
  <p:sldIdLst>
    <p:sldId id="257" r:id="rId2"/>
    <p:sldId id="261" r:id="rId3"/>
    <p:sldId id="258" r:id="rId4"/>
    <p:sldId id="259" r:id="rId5"/>
    <p:sldId id="260" r:id="rId6"/>
    <p:sldId id="262" r:id="rId7"/>
    <p:sldId id="263" r:id="rId8"/>
    <p:sldId id="264" r:id="rId9"/>
    <p:sldId id="265" r:id="rId10"/>
    <p:sldId id="266" r:id="rId11"/>
    <p:sldId id="267" r:id="rId12"/>
    <p:sldId id="270" r:id="rId13"/>
    <p:sldId id="268" r:id="rId14"/>
    <p:sldId id="269"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717" autoAdjust="0"/>
  </p:normalViewPr>
  <p:slideViewPr>
    <p:cSldViewPr>
      <p:cViewPr varScale="1">
        <p:scale>
          <a:sx n="54" d="100"/>
          <a:sy n="54" d="100"/>
        </p:scale>
        <p:origin x="-960"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G:\AResearch%20I.%20II\Research%20II.jan.21.11\Excel\project\14etfsresult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E:\AResearch%20I.%20II\Research%20II.jan.21.11\Excel\project\14etfsresults.xlsx" TargetMode="External"/></Relationships>
</file>

<file path=ppt/charts/_rels/chart3.xml.rels><?xml version="1.0" encoding="UTF-8" standalone="yes"?>
<Relationships xmlns="http://schemas.openxmlformats.org/package/2006/relationships"><Relationship Id="rId2" Type="http://schemas.openxmlformats.org/officeDocument/2006/relationships/oleObject" Target="file:///G:\AResearch%20I.%20II\Research%20II.jan.21.11\Excel\project\14etfsresults.xlsx" TargetMode="External"/><Relationship Id="rId1" Type="http://schemas.openxmlformats.org/officeDocument/2006/relationships/image" Target="../media/image10.jpeg"/></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a:t>Portfolio1, Daily Assets Allocation</a:t>
            </a:r>
          </a:p>
        </c:rich>
      </c:tx>
      <c:layout>
        <c:manualLayout>
          <c:xMode val="edge"/>
          <c:yMode val="edge"/>
          <c:x val="0.24307142857142897"/>
          <c:y val="0"/>
        </c:manualLayout>
      </c:layout>
    </c:title>
    <c:plotArea>
      <c:layout/>
      <c:pieChart>
        <c:varyColors val="1"/>
        <c:ser>
          <c:idx val="0"/>
          <c:order val="0"/>
          <c:dLbls>
            <c:dLbl>
              <c:idx val="1"/>
              <c:layout>
                <c:manualLayout>
                  <c:x val="-4.5634388786508072E-2"/>
                  <c:y val="1.192597453096143E-2"/>
                </c:manualLayout>
              </c:layout>
              <c:showCatName val="1"/>
              <c:showPercent val="1"/>
            </c:dLbl>
            <c:dLbl>
              <c:idx val="11"/>
              <c:layout>
                <c:manualLayout>
                  <c:x val="1.5243532058492713E-2"/>
                  <c:y val="-0.30156862745098106"/>
                </c:manualLayout>
              </c:layout>
              <c:showCatName val="1"/>
              <c:showPercent val="1"/>
            </c:dLbl>
            <c:showCatName val="1"/>
            <c:showPercent val="1"/>
            <c:showLeaderLines val="1"/>
          </c:dLbls>
          <c:cat>
            <c:strRef>
              <c:f>'14daily'!$C$24:$C$37</c:f>
              <c:strCache>
                <c:ptCount val="14"/>
                <c:pt idx="0">
                  <c:v>SPY</c:v>
                </c:pt>
                <c:pt idx="1">
                  <c:v>IJH</c:v>
                </c:pt>
                <c:pt idx="2">
                  <c:v>IJR</c:v>
                </c:pt>
                <c:pt idx="3">
                  <c:v>IYY</c:v>
                </c:pt>
                <c:pt idx="4">
                  <c:v>XLE</c:v>
                </c:pt>
                <c:pt idx="5">
                  <c:v>EWZ</c:v>
                </c:pt>
                <c:pt idx="7">
                  <c:v>EWH</c:v>
                </c:pt>
                <c:pt idx="8">
                  <c:v>EEM</c:v>
                </c:pt>
                <c:pt idx="9">
                  <c:v>EZU</c:v>
                </c:pt>
                <c:pt idx="10">
                  <c:v>EFA</c:v>
                </c:pt>
                <c:pt idx="11">
                  <c:v>AGG</c:v>
                </c:pt>
                <c:pt idx="12">
                  <c:v>IAU</c:v>
                </c:pt>
                <c:pt idx="13">
                  <c:v>IYR</c:v>
                </c:pt>
              </c:strCache>
            </c:strRef>
          </c:cat>
          <c:val>
            <c:numRef>
              <c:f>'14daily'!$D$24:$D$37</c:f>
              <c:numCache>
                <c:formatCode>General</c:formatCode>
                <c:ptCount val="14"/>
                <c:pt idx="0">
                  <c:v>875.21</c:v>
                </c:pt>
                <c:pt idx="1">
                  <c:v>0</c:v>
                </c:pt>
                <c:pt idx="2">
                  <c:v>356.91999999999899</c:v>
                </c:pt>
                <c:pt idx="3">
                  <c:v>401.42999999999893</c:v>
                </c:pt>
                <c:pt idx="4">
                  <c:v>0</c:v>
                </c:pt>
                <c:pt idx="5">
                  <c:v>0</c:v>
                </c:pt>
                <c:pt idx="6">
                  <c:v>0</c:v>
                </c:pt>
                <c:pt idx="7">
                  <c:v>0</c:v>
                </c:pt>
                <c:pt idx="8">
                  <c:v>0</c:v>
                </c:pt>
                <c:pt idx="9">
                  <c:v>0</c:v>
                </c:pt>
                <c:pt idx="10">
                  <c:v>0</c:v>
                </c:pt>
                <c:pt idx="11">
                  <c:v>7968.42</c:v>
                </c:pt>
                <c:pt idx="12">
                  <c:v>398.02</c:v>
                </c:pt>
                <c:pt idx="13">
                  <c:v>0</c:v>
                </c:pt>
              </c:numCache>
            </c:numRef>
          </c:val>
        </c:ser>
        <c:dLbls>
          <c:showCatName val="1"/>
          <c:showPercent val="1"/>
        </c:dLbls>
        <c:firstSliceAng val="0"/>
      </c:pieChart>
    </c:plotArea>
    <c:plotVisOnly val="1"/>
  </c:chart>
  <c:txPr>
    <a:bodyPr/>
    <a:lstStyle/>
    <a:p>
      <a:pPr>
        <a:defRPr sz="1700"/>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34"/>
  <c:chart>
    <c:title>
      <c:tx>
        <c:rich>
          <a:bodyPr/>
          <a:lstStyle/>
          <a:p>
            <a:pPr>
              <a:defRPr/>
            </a:pPr>
            <a:r>
              <a:rPr lang="en-US"/>
              <a:t>Portfolio1, Weekly Allocation</a:t>
            </a:r>
          </a:p>
        </c:rich>
      </c:tx>
      <c:layout>
        <c:manualLayout>
          <c:xMode val="edge"/>
          <c:yMode val="edge"/>
          <c:x val="0.30993527508090668"/>
          <c:y val="1.7857142857142856E-2"/>
        </c:manualLayout>
      </c:layout>
    </c:title>
    <c:plotArea>
      <c:layout/>
      <c:pieChart>
        <c:varyColors val="1"/>
        <c:ser>
          <c:idx val="0"/>
          <c:order val="0"/>
          <c:tx>
            <c:v>Portfolio1</c:v>
          </c:tx>
          <c:explosion val="13"/>
          <c:dPt>
            <c:idx val="11"/>
            <c:explosion val="0"/>
          </c:dPt>
          <c:dLbls>
            <c:showLegendKey val="1"/>
            <c:showVal val="1"/>
            <c:showCatName val="1"/>
            <c:showLeaderLines val="1"/>
          </c:dLbls>
          <c:cat>
            <c:strRef>
              <c:f>'14weekly'!$B$7:$B$20</c:f>
              <c:strCache>
                <c:ptCount val="14"/>
                <c:pt idx="0">
                  <c:v>SPY</c:v>
                </c:pt>
                <c:pt idx="1">
                  <c:v>IJH</c:v>
                </c:pt>
                <c:pt idx="2">
                  <c:v>IJR</c:v>
                </c:pt>
                <c:pt idx="3">
                  <c:v>IYY</c:v>
                </c:pt>
                <c:pt idx="4">
                  <c:v>XLE</c:v>
                </c:pt>
                <c:pt idx="5">
                  <c:v>EWZ</c:v>
                </c:pt>
                <c:pt idx="6">
                  <c:v>EWJ</c:v>
                </c:pt>
                <c:pt idx="7">
                  <c:v>EWH</c:v>
                </c:pt>
                <c:pt idx="8">
                  <c:v>EEM</c:v>
                </c:pt>
                <c:pt idx="9">
                  <c:v>EZU</c:v>
                </c:pt>
                <c:pt idx="10">
                  <c:v>EFA</c:v>
                </c:pt>
                <c:pt idx="11">
                  <c:v>AGG</c:v>
                </c:pt>
                <c:pt idx="12">
                  <c:v>IAU</c:v>
                </c:pt>
                <c:pt idx="13">
                  <c:v>IYR</c:v>
                </c:pt>
              </c:strCache>
            </c:strRef>
          </c:cat>
          <c:val>
            <c:numRef>
              <c:f>'14weekly'!$D$7:$D$20</c:f>
              <c:numCache>
                <c:formatCode>General</c:formatCode>
                <c:ptCount val="14"/>
                <c:pt idx="2" formatCode="&quot;$&quot;#,##0.00">
                  <c:v>60.923000000000002</c:v>
                </c:pt>
                <c:pt idx="11" formatCode="&quot;$&quot;#,##0.00">
                  <c:v>8749.1460000000006</c:v>
                </c:pt>
                <c:pt idx="12" formatCode="&quot;$&quot;#,##0.00">
                  <c:v>972.45099999999866</c:v>
                </c:pt>
                <c:pt idx="13" formatCode="&quot;$&quot;#,##0.00">
                  <c:v>217.48000000000027</c:v>
                </c:pt>
              </c:numCache>
            </c:numRef>
          </c:val>
        </c:ser>
        <c:firstSliceAng val="0"/>
      </c:pieChart>
    </c:plotArea>
    <c:legend>
      <c:legendPos val="r"/>
      <c:layout/>
    </c:legend>
    <c:plotVisOnly val="1"/>
  </c:chart>
  <c:txPr>
    <a:bodyPr/>
    <a:lstStyle/>
    <a:p>
      <a:pPr>
        <a:defRPr sz="1800"/>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a:t>Portfolio 3, Monthly return</a:t>
            </a:r>
          </a:p>
        </c:rich>
      </c:tx>
      <c:layout>
        <c:manualLayout>
          <c:xMode val="edge"/>
          <c:yMode val="edge"/>
          <c:x val="0.15126958736112558"/>
          <c:y val="2.7777777777778002E-2"/>
        </c:manualLayout>
      </c:layout>
    </c:title>
    <c:view3D>
      <c:rotX val="30"/>
      <c:perspective val="30"/>
    </c:view3D>
    <c:plotArea>
      <c:layout/>
      <c:pie3DChart>
        <c:varyColors val="1"/>
        <c:ser>
          <c:idx val="0"/>
          <c:order val="0"/>
          <c:tx>
            <c:v>Portfolio 4, monthly return</c:v>
          </c:tx>
          <c:dLbls>
            <c:showCatName val="1"/>
            <c:showPercent val="1"/>
          </c:dLbls>
          <c:cat>
            <c:strRef>
              <c:f>'14monthly'!$B$7:$B$20</c:f>
              <c:strCache>
                <c:ptCount val="14"/>
                <c:pt idx="0">
                  <c:v>SPY</c:v>
                </c:pt>
                <c:pt idx="1">
                  <c:v>IJH</c:v>
                </c:pt>
                <c:pt idx="2">
                  <c:v>IJR</c:v>
                </c:pt>
                <c:pt idx="3">
                  <c:v>IYY</c:v>
                </c:pt>
                <c:pt idx="4">
                  <c:v>XLE</c:v>
                </c:pt>
                <c:pt idx="5">
                  <c:v>EWZ</c:v>
                </c:pt>
                <c:pt idx="6">
                  <c:v>EWJ</c:v>
                </c:pt>
                <c:pt idx="7">
                  <c:v>EWH</c:v>
                </c:pt>
                <c:pt idx="8">
                  <c:v>EEM</c:v>
                </c:pt>
                <c:pt idx="9">
                  <c:v>EZU</c:v>
                </c:pt>
                <c:pt idx="10">
                  <c:v>EFA</c:v>
                </c:pt>
                <c:pt idx="11">
                  <c:v>AGG</c:v>
                </c:pt>
                <c:pt idx="12">
                  <c:v>IAU</c:v>
                </c:pt>
                <c:pt idx="13">
                  <c:v>IYR</c:v>
                </c:pt>
              </c:strCache>
            </c:strRef>
          </c:cat>
          <c:val>
            <c:numRef>
              <c:f>'14monthly'!$G$7:$G$20</c:f>
              <c:numCache>
                <c:formatCode>General</c:formatCode>
                <c:ptCount val="14"/>
                <c:pt idx="4">
                  <c:v>383.33</c:v>
                </c:pt>
                <c:pt idx="5">
                  <c:v>246.67</c:v>
                </c:pt>
                <c:pt idx="11">
                  <c:v>8485.99</c:v>
                </c:pt>
                <c:pt idx="12">
                  <c:v>884.01</c:v>
                </c:pt>
              </c:numCache>
            </c:numRef>
          </c:val>
        </c:ser>
      </c:pie3DChart>
    </c:plotArea>
    <c:legend>
      <c:legendPos val="r"/>
      <c:layout/>
    </c:legend>
    <c:plotVisOnly val="1"/>
  </c:chart>
  <c:spPr>
    <a:blipFill>
      <a:blip xmlns:r="http://schemas.openxmlformats.org/officeDocument/2006/relationships" r:embed="rId1"/>
      <a:tile tx="0" ty="0" sx="100000" sy="100000" flip="none" algn="tl"/>
    </a:blipFill>
  </c:spPr>
  <c:txPr>
    <a:bodyPr/>
    <a:lstStyle/>
    <a:p>
      <a:pPr>
        <a:defRPr sz="1200"/>
      </a:pPr>
      <a:endParaRPr lang="en-US"/>
    </a:p>
  </c:txPr>
  <c:externalData r:id="rId2"/>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CF05FC-9AE4-4588-B887-33C230B72D6C}" type="datetimeFigureOut">
              <a:rPr lang="en-US" smtClean="0"/>
              <a:pPr/>
              <a:t>4/29/2011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B7167A-14C7-4E8B-A655-B6D59F8D705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6B7167A-14C7-4E8B-A655-B6D59F8D7054}"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6B7167A-14C7-4E8B-A655-B6D59F8D7054}"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8F7863B3-FDCC-44A1-8761-F75CDC412535}" type="datetimeFigureOut">
              <a:rPr lang="en-US" smtClean="0"/>
              <a:pPr/>
              <a:t>4/29/2011</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464AE293-0401-40AD-97C3-2A24C567A49A}"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transition>
    <p:whee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F7863B3-FDCC-44A1-8761-F75CDC412535}" type="datetimeFigureOut">
              <a:rPr lang="en-US" smtClean="0"/>
              <a:pPr/>
              <a:t>4/29/2011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64AE293-0401-40AD-97C3-2A24C567A49A}" type="slidenum">
              <a:rPr lang="en-US" smtClean="0"/>
              <a:pPr/>
              <a:t>‹#›</a:t>
            </a:fld>
            <a:endParaRPr lang="en-US"/>
          </a:p>
        </p:txBody>
      </p:sp>
    </p:spTree>
  </p:cSld>
  <p:clrMapOvr>
    <a:masterClrMapping/>
  </p:clrMapOvr>
  <p:transition>
    <p:whee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F7863B3-FDCC-44A1-8761-F75CDC412535}" type="datetimeFigureOut">
              <a:rPr lang="en-US" smtClean="0"/>
              <a:pPr/>
              <a:t>4/29/2011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64AE293-0401-40AD-97C3-2A24C567A49A}" type="slidenum">
              <a:rPr lang="en-US" smtClean="0"/>
              <a:pPr/>
              <a:t>‹#›</a:t>
            </a:fld>
            <a:endParaRPr lang="en-US"/>
          </a:p>
        </p:txBody>
      </p:sp>
    </p:spTree>
  </p:cSld>
  <p:clrMapOvr>
    <a:masterClrMapping/>
  </p:clrMapOvr>
  <p:transition>
    <p:whee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F7863B3-FDCC-44A1-8761-F75CDC412535}" type="datetimeFigureOut">
              <a:rPr lang="en-US" smtClean="0"/>
              <a:pPr/>
              <a:t>4/29/2011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64AE293-0401-40AD-97C3-2A24C567A49A}" type="slidenum">
              <a:rPr lang="en-US" smtClean="0"/>
              <a:pPr/>
              <a:t>‹#›</a:t>
            </a:fld>
            <a:endParaRPr lang="en-US"/>
          </a:p>
        </p:txBody>
      </p:sp>
    </p:spTree>
  </p:cSld>
  <p:clrMapOvr>
    <a:masterClrMapping/>
  </p:clrMapOvr>
  <p:transition>
    <p:whee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F7863B3-FDCC-44A1-8761-F75CDC412535}" type="datetimeFigureOut">
              <a:rPr lang="en-US" smtClean="0"/>
              <a:pPr/>
              <a:t>4/29/2011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64AE293-0401-40AD-97C3-2A24C567A49A}"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transition>
    <p:whee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F7863B3-FDCC-44A1-8761-F75CDC412535}" type="datetimeFigureOut">
              <a:rPr lang="en-US" smtClean="0"/>
              <a:pPr/>
              <a:t>4/29/2011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64AE293-0401-40AD-97C3-2A24C567A49A}" type="slidenum">
              <a:rPr lang="en-US" smtClean="0"/>
              <a:pPr/>
              <a:t>‹#›</a:t>
            </a:fld>
            <a:endParaRPr lang="en-US"/>
          </a:p>
        </p:txBody>
      </p:sp>
    </p:spTree>
  </p:cSld>
  <p:clrMapOvr>
    <a:masterClrMapping/>
  </p:clrMapOvr>
  <p:transition>
    <p:whee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F7863B3-FDCC-44A1-8761-F75CDC412535}" type="datetimeFigureOut">
              <a:rPr lang="en-US" smtClean="0"/>
              <a:pPr/>
              <a:t>4/29/2011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464AE293-0401-40AD-97C3-2A24C567A49A}" type="slidenum">
              <a:rPr lang="en-US" smtClean="0"/>
              <a:pPr/>
              <a:t>‹#›</a:t>
            </a:fld>
            <a:endParaRPr lang="en-US"/>
          </a:p>
        </p:txBody>
      </p:sp>
    </p:spTree>
  </p:cSld>
  <p:clrMapOvr>
    <a:masterClrMapping/>
  </p:clrMapOvr>
  <p:transition>
    <p:whee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8F7863B3-FDCC-44A1-8761-F75CDC412535}" type="datetimeFigureOut">
              <a:rPr lang="en-US" smtClean="0"/>
              <a:pPr/>
              <a:t>4/29/2011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64AE293-0401-40AD-97C3-2A24C567A49A}" type="slidenum">
              <a:rPr lang="en-US" smtClean="0"/>
              <a:pPr/>
              <a:t>‹#›</a:t>
            </a:fld>
            <a:endParaRPr lang="en-US"/>
          </a:p>
        </p:txBody>
      </p:sp>
    </p:spTree>
  </p:cSld>
  <p:clrMapOvr>
    <a:masterClrMapping/>
  </p:clrMapOvr>
  <p:transition>
    <p:whee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8F7863B3-FDCC-44A1-8761-F75CDC412535}" type="datetimeFigureOut">
              <a:rPr lang="en-US" smtClean="0"/>
              <a:pPr/>
              <a:t>4/29/2011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464AE293-0401-40AD-97C3-2A24C567A49A}"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transition>
    <p:whee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F7863B3-FDCC-44A1-8761-F75CDC412535}" type="datetimeFigureOut">
              <a:rPr lang="en-US" smtClean="0"/>
              <a:pPr/>
              <a:t>4/29/2011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64AE293-0401-40AD-97C3-2A24C567A49A}" type="slidenum">
              <a:rPr lang="en-US" smtClean="0"/>
              <a:pPr/>
              <a:t>‹#›</a:t>
            </a:fld>
            <a:endParaRPr lang="en-US"/>
          </a:p>
        </p:txBody>
      </p:sp>
    </p:spTree>
  </p:cSld>
  <p:clrMapOvr>
    <a:masterClrMapping/>
  </p:clrMapOvr>
  <p:transition>
    <p:whee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8F7863B3-FDCC-44A1-8761-F75CDC412535}" type="datetimeFigureOut">
              <a:rPr lang="en-US" smtClean="0"/>
              <a:pPr/>
              <a:t>4/29/2011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64AE293-0401-40AD-97C3-2A24C567A49A}"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transition>
    <p:whee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8F7863B3-FDCC-44A1-8761-F75CDC412535}" type="datetimeFigureOut">
              <a:rPr lang="en-US" smtClean="0"/>
              <a:pPr/>
              <a:t>4/29/2011</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464AE293-0401-40AD-97C3-2A24C567A49A}"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ransition>
    <p:wheel/>
  </p:transition>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hyperlink" Target="http://www.macroaxis.com/invest/market/T--compareProfile--GOOG" TargetMode="External"/><Relationship Id="rId3" Type="http://schemas.openxmlformats.org/officeDocument/2006/relationships/hyperlink" Target="http://www.macroaxis.com/invest/market/MRK--compareProfile--JPM" TargetMode="External"/><Relationship Id="rId7" Type="http://schemas.openxmlformats.org/officeDocument/2006/relationships/hyperlink" Target="http://www.macroaxis.com/invest/market/JPM--compareProfile--T" TargetMode="External"/><Relationship Id="rId2" Type="http://schemas.openxmlformats.org/officeDocument/2006/relationships/hyperlink" Target="http://www.macroaxis.com/invest/market/MRK--compareProfile--YHOO" TargetMode="External"/><Relationship Id="rId1" Type="http://schemas.openxmlformats.org/officeDocument/2006/relationships/slideLayout" Target="../slideLayouts/slideLayout2.xml"/><Relationship Id="rId6" Type="http://schemas.openxmlformats.org/officeDocument/2006/relationships/hyperlink" Target="http://www.macroaxis.com/invest/market/M--compareProfile--CRM" TargetMode="External"/><Relationship Id="rId5" Type="http://schemas.openxmlformats.org/officeDocument/2006/relationships/hyperlink" Target="http://www.macroaxis.com/invest/market/T--compareProfile--YHOO" TargetMode="External"/><Relationship Id="rId4" Type="http://schemas.openxmlformats.org/officeDocument/2006/relationships/hyperlink" Target="http://www.macroaxis.com/invest/market/JPM--compareProfile--F"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66800"/>
            <a:ext cx="7772400" cy="2895600"/>
          </a:xfrm>
        </p:spPr>
        <p:txBody>
          <a:bodyPr>
            <a:normAutofit/>
          </a:bodyPr>
          <a:lstStyle/>
          <a:p>
            <a:pPr algn="ctr"/>
            <a:r>
              <a:rPr lang="en-US" dirty="0"/>
              <a:t>Optimum Portfolio </a:t>
            </a:r>
            <a:r>
              <a:rPr lang="en-US" dirty="0" smtClean="0"/>
              <a:t>Allocation Based on ETFs using Modern Portfolio Theory </a:t>
            </a:r>
            <a:r>
              <a:rPr lang="en-US" dirty="0"/>
              <a:t/>
            </a:r>
            <a:br>
              <a:rPr lang="en-US" dirty="0"/>
            </a:br>
            <a:endParaRPr lang="en-US" dirty="0"/>
          </a:p>
        </p:txBody>
      </p:sp>
      <p:sp>
        <p:nvSpPr>
          <p:cNvPr id="3" name="Subtitle 2"/>
          <p:cNvSpPr>
            <a:spLocks noGrp="1"/>
          </p:cNvSpPr>
          <p:nvPr>
            <p:ph type="subTitle" idx="1"/>
          </p:nvPr>
        </p:nvSpPr>
        <p:spPr>
          <a:xfrm>
            <a:off x="685800" y="3810000"/>
            <a:ext cx="7772400" cy="1524000"/>
          </a:xfrm>
        </p:spPr>
        <p:txBody>
          <a:bodyPr>
            <a:normAutofit/>
          </a:bodyPr>
          <a:lstStyle/>
          <a:p>
            <a:pPr algn="ctr"/>
            <a:r>
              <a:rPr lang="en-US" dirty="0" smtClean="0"/>
              <a:t>Presented by Dahirou Ndiaye </a:t>
            </a:r>
          </a:p>
          <a:p>
            <a:pPr algn="ctr"/>
            <a:r>
              <a:rPr lang="en-US" sz="2800" dirty="0" smtClean="0"/>
              <a:t>Master of Science in Statistics</a:t>
            </a:r>
          </a:p>
          <a:p>
            <a:pPr algn="ctr"/>
            <a:r>
              <a:rPr lang="en-US" dirty="0" smtClean="0"/>
              <a:t>Sponsored by Dr. Raj </a:t>
            </a:r>
            <a:r>
              <a:rPr lang="en-US" dirty="0" err="1" smtClean="0"/>
              <a:t>Chhikara</a:t>
            </a:r>
            <a:endParaRPr lang="en-US" dirty="0" smtClean="0"/>
          </a:p>
          <a:p>
            <a:pPr algn="ctr"/>
            <a:endParaRPr lang="en-US" dirty="0" smtClean="0"/>
          </a:p>
          <a:p>
            <a:pPr algn="ctr"/>
            <a:endParaRPr lang="en-US" dirty="0"/>
          </a:p>
        </p:txBody>
      </p:sp>
    </p:spTree>
  </p:cSld>
  <p:clrMapOvr>
    <a:masterClrMapping/>
  </p:clrMapOvr>
  <p:transition>
    <p:whee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lgn="ctr"/>
            <a:r>
              <a:rPr lang="en-US" dirty="0" smtClean="0"/>
              <a:t>Selection of ETFs</a:t>
            </a:r>
            <a:br>
              <a:rPr lang="en-US" dirty="0" smtClean="0"/>
            </a:br>
            <a:endParaRPr lang="en-US" dirty="0"/>
          </a:p>
        </p:txBody>
      </p:sp>
      <p:sp>
        <p:nvSpPr>
          <p:cNvPr id="2" name="Content Placeholder 1"/>
          <p:cNvSpPr>
            <a:spLocks noGrp="1"/>
          </p:cNvSpPr>
          <p:nvPr>
            <p:ph idx="1"/>
          </p:nvPr>
        </p:nvSpPr>
        <p:spPr/>
        <p:txBody>
          <a:bodyPr/>
          <a:lstStyle/>
          <a:p>
            <a:r>
              <a:rPr lang="en-US" dirty="0" smtClean="0"/>
              <a:t>Table I.I below shows few ETFs that were used for analysis. We selected 14 ETFs among 30 downloaded because we eliminated several that could not support a 6-year price or performance history. Their prices were collected (Daily, Weekly, Monthly) from February 2005 to January 2011.</a:t>
            </a:r>
          </a:p>
          <a:p>
            <a:endParaRPr lang="en-US" dirty="0"/>
          </a:p>
        </p:txBody>
      </p:sp>
    </p:spTree>
  </p:cSld>
  <p:clrMapOvr>
    <a:masterClrMapping/>
  </p:clrMapOvr>
  <p:transition>
    <p:whee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563562"/>
          </a:xfrm>
        </p:spPr>
        <p:txBody>
          <a:bodyPr>
            <a:normAutofit fontScale="90000"/>
          </a:bodyPr>
          <a:lstStyle/>
          <a:p>
            <a:pPr algn="ctr"/>
            <a:r>
              <a:rPr lang="en-US" dirty="0" smtClean="0"/>
              <a:t>Table I.I Selected ETFs</a:t>
            </a:r>
            <a:endParaRPr lang="en-US" dirty="0"/>
          </a:p>
        </p:txBody>
      </p:sp>
      <p:graphicFrame>
        <p:nvGraphicFramePr>
          <p:cNvPr id="5" name="Table 4"/>
          <p:cNvGraphicFramePr>
            <a:graphicFrameLocks noGrp="1"/>
          </p:cNvGraphicFramePr>
          <p:nvPr/>
        </p:nvGraphicFramePr>
        <p:xfrm>
          <a:off x="0" y="533400"/>
          <a:ext cx="9143999" cy="6158346"/>
        </p:xfrm>
        <a:graphic>
          <a:graphicData uri="http://schemas.openxmlformats.org/drawingml/2006/table">
            <a:tbl>
              <a:tblPr/>
              <a:tblGrid>
                <a:gridCol w="1101337"/>
                <a:gridCol w="3115626"/>
                <a:gridCol w="4927036"/>
              </a:tblGrid>
              <a:tr h="373007">
                <a:tc>
                  <a:txBody>
                    <a:bodyPr/>
                    <a:lstStyle/>
                    <a:p>
                      <a:pPr marL="0" marR="0">
                        <a:lnSpc>
                          <a:spcPct val="150000"/>
                        </a:lnSpc>
                        <a:spcBef>
                          <a:spcPts val="0"/>
                        </a:spcBef>
                        <a:spcAft>
                          <a:spcPts val="0"/>
                        </a:spcAft>
                      </a:pPr>
                      <a:r>
                        <a:rPr lang="en-US" sz="1500" dirty="0">
                          <a:latin typeface="+mj-lt"/>
                          <a:ea typeface="Calibri"/>
                          <a:cs typeface="Calibri"/>
                        </a:rPr>
                        <a:t>     Symbol</a:t>
                      </a:r>
                      <a:endParaRPr lang="en-US" sz="1500" dirty="0">
                        <a:latin typeface="+mj-lt"/>
                        <a:ea typeface="Calibri"/>
                        <a:cs typeface="Times New Roman"/>
                      </a:endParaRPr>
                    </a:p>
                  </a:txBody>
                  <a:tcPr marL="57965" marR="57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500" dirty="0">
                          <a:latin typeface="+mj-lt"/>
                          <a:ea typeface="Calibri"/>
                          <a:cs typeface="Calibri"/>
                        </a:rPr>
                        <a:t>Name</a:t>
                      </a:r>
                      <a:endParaRPr lang="en-US" sz="1500" dirty="0">
                        <a:latin typeface="+mj-lt"/>
                        <a:ea typeface="Calibri"/>
                        <a:cs typeface="Times New Roman"/>
                      </a:endParaRPr>
                    </a:p>
                  </a:txBody>
                  <a:tcPr marL="57965" marR="57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500" dirty="0">
                          <a:latin typeface="+mj-lt"/>
                          <a:ea typeface="Calibri"/>
                          <a:cs typeface="Calibri"/>
                        </a:rPr>
                        <a:t>Description</a:t>
                      </a:r>
                      <a:endParaRPr lang="en-US" sz="1500" dirty="0">
                        <a:latin typeface="+mj-lt"/>
                        <a:ea typeface="Calibri"/>
                        <a:cs typeface="Times New Roman"/>
                      </a:endParaRPr>
                    </a:p>
                  </a:txBody>
                  <a:tcPr marL="57965" marR="57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3007">
                <a:tc>
                  <a:txBody>
                    <a:bodyPr/>
                    <a:lstStyle/>
                    <a:p>
                      <a:pPr marL="0" marR="0" algn="ctr">
                        <a:lnSpc>
                          <a:spcPct val="150000"/>
                        </a:lnSpc>
                        <a:spcBef>
                          <a:spcPts val="0"/>
                        </a:spcBef>
                        <a:spcAft>
                          <a:spcPts val="0"/>
                        </a:spcAft>
                      </a:pPr>
                      <a:r>
                        <a:rPr lang="en-US" sz="1500">
                          <a:latin typeface="+mj-lt"/>
                          <a:ea typeface="Calibri"/>
                          <a:cs typeface="Calibri"/>
                        </a:rPr>
                        <a:t>IYY</a:t>
                      </a:r>
                      <a:endParaRPr lang="en-US" sz="1500">
                        <a:latin typeface="+mj-lt"/>
                        <a:ea typeface="Calibri"/>
                        <a:cs typeface="Times New Roman"/>
                      </a:endParaRPr>
                    </a:p>
                  </a:txBody>
                  <a:tcPr marL="57965" marR="57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500" dirty="0" err="1">
                          <a:solidFill>
                            <a:srgbClr val="000000"/>
                          </a:solidFill>
                          <a:latin typeface="+mj-lt"/>
                          <a:ea typeface="Times New Roman"/>
                          <a:cs typeface="Calibri"/>
                        </a:rPr>
                        <a:t>iShares</a:t>
                      </a:r>
                      <a:r>
                        <a:rPr lang="en-US" sz="1500" dirty="0">
                          <a:solidFill>
                            <a:srgbClr val="000000"/>
                          </a:solidFill>
                          <a:latin typeface="+mj-lt"/>
                          <a:ea typeface="Times New Roman"/>
                          <a:cs typeface="Calibri"/>
                        </a:rPr>
                        <a:t> Dow Jones U.S. Index</a:t>
                      </a:r>
                      <a:endParaRPr lang="en-US" sz="1500" dirty="0">
                        <a:latin typeface="+mj-lt"/>
                        <a:ea typeface="Calibri"/>
                        <a:cs typeface="Times New Roman"/>
                      </a:endParaRPr>
                    </a:p>
                  </a:txBody>
                  <a:tcPr marL="57965" marR="57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500">
                          <a:latin typeface="+mj-lt"/>
                          <a:ea typeface="Calibri"/>
                          <a:cs typeface="Times New Roman"/>
                        </a:rPr>
                        <a:t>U.S. equity broad market</a:t>
                      </a:r>
                    </a:p>
                  </a:txBody>
                  <a:tcPr marL="57965" marR="57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3455">
                <a:tc>
                  <a:txBody>
                    <a:bodyPr/>
                    <a:lstStyle/>
                    <a:p>
                      <a:pPr marL="0" marR="0" algn="ctr">
                        <a:lnSpc>
                          <a:spcPct val="150000"/>
                        </a:lnSpc>
                        <a:spcBef>
                          <a:spcPts val="0"/>
                        </a:spcBef>
                        <a:spcAft>
                          <a:spcPts val="0"/>
                        </a:spcAft>
                      </a:pPr>
                      <a:r>
                        <a:rPr lang="en-US" sz="1500">
                          <a:latin typeface="+mj-lt"/>
                          <a:ea typeface="Calibri"/>
                          <a:cs typeface="Calibri"/>
                        </a:rPr>
                        <a:t>SPY</a:t>
                      </a:r>
                      <a:endParaRPr lang="en-US" sz="1500">
                        <a:latin typeface="+mj-lt"/>
                        <a:ea typeface="Calibri"/>
                        <a:cs typeface="Times New Roman"/>
                      </a:endParaRPr>
                    </a:p>
                  </a:txBody>
                  <a:tcPr marL="57965" marR="57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tabLst>
                          <a:tab pos="2026920" algn="l"/>
                        </a:tabLst>
                      </a:pPr>
                      <a:r>
                        <a:rPr lang="en-US" sz="1500" dirty="0">
                          <a:latin typeface="+mj-lt"/>
                          <a:ea typeface="Calibri"/>
                          <a:cs typeface="Calibri"/>
                        </a:rPr>
                        <a:t>SPDRs</a:t>
                      </a:r>
                      <a:endParaRPr lang="en-US" sz="1500" dirty="0">
                        <a:latin typeface="+mj-lt"/>
                        <a:ea typeface="Calibri"/>
                        <a:cs typeface="Times New Roman"/>
                      </a:endParaRPr>
                    </a:p>
                  </a:txBody>
                  <a:tcPr marL="57965" marR="57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1500" i="1" dirty="0">
                          <a:latin typeface="+mj-lt"/>
                          <a:ea typeface="Calibri"/>
                          <a:cs typeface="Times New Roman"/>
                        </a:rPr>
                        <a:t>Weighted index of 500 common stock prices in US companies.</a:t>
                      </a:r>
                      <a:endParaRPr lang="en-US" sz="1500" dirty="0">
                        <a:latin typeface="+mj-lt"/>
                        <a:ea typeface="Calibri"/>
                        <a:cs typeface="Times New Roman"/>
                      </a:endParaRPr>
                    </a:p>
                  </a:txBody>
                  <a:tcPr marL="57965" marR="57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3455">
                <a:tc>
                  <a:txBody>
                    <a:bodyPr/>
                    <a:lstStyle/>
                    <a:p>
                      <a:pPr marL="0" marR="0" algn="ctr">
                        <a:lnSpc>
                          <a:spcPct val="150000"/>
                        </a:lnSpc>
                        <a:spcBef>
                          <a:spcPts val="0"/>
                        </a:spcBef>
                        <a:spcAft>
                          <a:spcPts val="0"/>
                        </a:spcAft>
                      </a:pPr>
                      <a:r>
                        <a:rPr lang="en-US" sz="1500">
                          <a:latin typeface="+mj-lt"/>
                          <a:ea typeface="Calibri"/>
                          <a:cs typeface="Calibri"/>
                        </a:rPr>
                        <a:t>EFA</a:t>
                      </a:r>
                      <a:endParaRPr lang="en-US" sz="1500">
                        <a:latin typeface="+mj-lt"/>
                        <a:ea typeface="Calibri"/>
                        <a:cs typeface="Times New Roman"/>
                      </a:endParaRPr>
                    </a:p>
                  </a:txBody>
                  <a:tcPr marL="57965" marR="57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500" dirty="0" err="1">
                          <a:solidFill>
                            <a:srgbClr val="000000"/>
                          </a:solidFill>
                          <a:latin typeface="+mj-lt"/>
                          <a:ea typeface="Times New Roman"/>
                          <a:cs typeface="Calibri"/>
                        </a:rPr>
                        <a:t>iShares</a:t>
                      </a:r>
                      <a:r>
                        <a:rPr lang="en-US" sz="1500" dirty="0">
                          <a:solidFill>
                            <a:srgbClr val="000000"/>
                          </a:solidFill>
                          <a:latin typeface="+mj-lt"/>
                          <a:ea typeface="Times New Roman"/>
                          <a:cs typeface="Calibri"/>
                        </a:rPr>
                        <a:t> MSCI EAFE Index</a:t>
                      </a:r>
                      <a:endParaRPr lang="en-US" sz="1500" dirty="0">
                        <a:latin typeface="+mj-lt"/>
                        <a:ea typeface="Calibri"/>
                        <a:cs typeface="Times New Roman"/>
                      </a:endParaRPr>
                    </a:p>
                  </a:txBody>
                  <a:tcPr marL="57965" marR="57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1500" dirty="0">
                          <a:latin typeface="+mj-lt"/>
                          <a:ea typeface="Calibri"/>
                          <a:cs typeface="Times New Roman"/>
                        </a:rPr>
                        <a:t>Securities in the European, Australasian and Far Eastern markets</a:t>
                      </a:r>
                    </a:p>
                  </a:txBody>
                  <a:tcPr marL="57965" marR="57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3007">
                <a:tc>
                  <a:txBody>
                    <a:bodyPr/>
                    <a:lstStyle/>
                    <a:p>
                      <a:pPr marL="0" marR="0" algn="ctr">
                        <a:lnSpc>
                          <a:spcPct val="150000"/>
                        </a:lnSpc>
                        <a:spcBef>
                          <a:spcPts val="0"/>
                        </a:spcBef>
                        <a:spcAft>
                          <a:spcPts val="0"/>
                        </a:spcAft>
                      </a:pPr>
                      <a:r>
                        <a:rPr lang="en-US" sz="1500">
                          <a:latin typeface="+mj-lt"/>
                          <a:ea typeface="Calibri"/>
                          <a:cs typeface="Calibri"/>
                        </a:rPr>
                        <a:t>IAU</a:t>
                      </a:r>
                      <a:endParaRPr lang="en-US" sz="1500">
                        <a:latin typeface="+mj-lt"/>
                        <a:ea typeface="Calibri"/>
                        <a:cs typeface="Times New Roman"/>
                      </a:endParaRPr>
                    </a:p>
                  </a:txBody>
                  <a:tcPr marL="57965" marR="57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500">
                          <a:latin typeface="+mj-lt"/>
                          <a:ea typeface="Calibri"/>
                          <a:cs typeface="Calibri"/>
                        </a:rPr>
                        <a:t>iShares COMEX Gold Trust</a:t>
                      </a:r>
                      <a:endParaRPr lang="en-US" sz="1500">
                        <a:latin typeface="+mj-lt"/>
                        <a:ea typeface="Calibri"/>
                        <a:cs typeface="Times New Roman"/>
                      </a:endParaRPr>
                    </a:p>
                  </a:txBody>
                  <a:tcPr marL="57965" marR="57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500">
                          <a:latin typeface="+mj-lt"/>
                          <a:ea typeface="Calibri"/>
                          <a:cs typeface="Times New Roman"/>
                        </a:rPr>
                        <a:t>Price of gold bullion</a:t>
                      </a:r>
                    </a:p>
                  </a:txBody>
                  <a:tcPr marL="57965" marR="57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3007">
                <a:tc>
                  <a:txBody>
                    <a:bodyPr/>
                    <a:lstStyle/>
                    <a:p>
                      <a:pPr marL="0" marR="0" algn="ctr">
                        <a:lnSpc>
                          <a:spcPct val="150000"/>
                        </a:lnSpc>
                        <a:spcBef>
                          <a:spcPts val="0"/>
                        </a:spcBef>
                        <a:spcAft>
                          <a:spcPts val="0"/>
                        </a:spcAft>
                      </a:pPr>
                      <a:r>
                        <a:rPr lang="en-US" sz="1500">
                          <a:latin typeface="+mj-lt"/>
                          <a:ea typeface="Calibri"/>
                          <a:cs typeface="Calibri"/>
                        </a:rPr>
                        <a:t>EEM</a:t>
                      </a:r>
                      <a:endParaRPr lang="en-US" sz="1500">
                        <a:latin typeface="+mj-lt"/>
                        <a:ea typeface="Calibri"/>
                        <a:cs typeface="Times New Roman"/>
                      </a:endParaRPr>
                    </a:p>
                  </a:txBody>
                  <a:tcPr marL="57965" marR="57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500">
                          <a:latin typeface="+mj-lt"/>
                          <a:ea typeface="Calibri"/>
                          <a:cs typeface="Calibri"/>
                        </a:rPr>
                        <a:t>iShares MSCI Emerging Markets Index</a:t>
                      </a:r>
                      <a:endParaRPr lang="en-US" sz="1500">
                        <a:latin typeface="+mj-lt"/>
                        <a:ea typeface="Calibri"/>
                        <a:cs typeface="Times New Roman"/>
                      </a:endParaRPr>
                    </a:p>
                  </a:txBody>
                  <a:tcPr marL="57965" marR="57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1500" i="1" dirty="0">
                          <a:latin typeface="+mj-lt"/>
                          <a:ea typeface="Calibri"/>
                          <a:cs typeface="Times New Roman"/>
                        </a:rPr>
                        <a:t>Equity market performance in the global emerging markets</a:t>
                      </a:r>
                      <a:endParaRPr lang="en-US" sz="1500" dirty="0">
                        <a:latin typeface="+mj-lt"/>
                        <a:ea typeface="Calibri"/>
                        <a:cs typeface="Times New Roman"/>
                      </a:endParaRPr>
                    </a:p>
                  </a:txBody>
                  <a:tcPr marL="57965" marR="57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3007">
                <a:tc>
                  <a:txBody>
                    <a:bodyPr/>
                    <a:lstStyle/>
                    <a:p>
                      <a:pPr marL="0" marR="0" algn="ctr">
                        <a:lnSpc>
                          <a:spcPct val="150000"/>
                        </a:lnSpc>
                        <a:spcBef>
                          <a:spcPts val="0"/>
                        </a:spcBef>
                        <a:spcAft>
                          <a:spcPts val="0"/>
                        </a:spcAft>
                      </a:pPr>
                      <a:r>
                        <a:rPr lang="en-US" sz="1500">
                          <a:latin typeface="+mj-lt"/>
                          <a:ea typeface="Calibri"/>
                          <a:cs typeface="Calibri"/>
                        </a:rPr>
                        <a:t>AGG</a:t>
                      </a:r>
                      <a:endParaRPr lang="en-US" sz="1500">
                        <a:latin typeface="+mj-lt"/>
                        <a:ea typeface="Calibri"/>
                        <a:cs typeface="Times New Roman"/>
                      </a:endParaRPr>
                    </a:p>
                  </a:txBody>
                  <a:tcPr marL="57965" marR="57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500" dirty="0" err="1">
                          <a:solidFill>
                            <a:srgbClr val="000000"/>
                          </a:solidFill>
                          <a:latin typeface="+mj-lt"/>
                          <a:ea typeface="Times New Roman"/>
                          <a:cs typeface="Calibri"/>
                        </a:rPr>
                        <a:t>iShares</a:t>
                      </a:r>
                      <a:r>
                        <a:rPr lang="en-US" sz="1500" dirty="0">
                          <a:solidFill>
                            <a:srgbClr val="000000"/>
                          </a:solidFill>
                          <a:latin typeface="+mj-lt"/>
                          <a:ea typeface="Times New Roman"/>
                          <a:cs typeface="Calibri"/>
                        </a:rPr>
                        <a:t> Barclays Aggregate Bond</a:t>
                      </a:r>
                      <a:endParaRPr lang="en-US" sz="1500" dirty="0">
                        <a:latin typeface="+mj-lt"/>
                        <a:ea typeface="Calibri"/>
                        <a:cs typeface="Times New Roman"/>
                      </a:endParaRPr>
                    </a:p>
                  </a:txBody>
                  <a:tcPr marL="57965" marR="57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500" dirty="0">
                          <a:latin typeface="+mj-lt"/>
                          <a:ea typeface="Calibri"/>
                          <a:cs typeface="Times New Roman"/>
                        </a:rPr>
                        <a:t>United States investment grade bond market</a:t>
                      </a:r>
                    </a:p>
                  </a:txBody>
                  <a:tcPr marL="57965" marR="57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3007">
                <a:tc>
                  <a:txBody>
                    <a:bodyPr/>
                    <a:lstStyle/>
                    <a:p>
                      <a:pPr marL="0" marR="0" algn="ctr">
                        <a:lnSpc>
                          <a:spcPct val="150000"/>
                        </a:lnSpc>
                        <a:spcBef>
                          <a:spcPts val="0"/>
                        </a:spcBef>
                        <a:spcAft>
                          <a:spcPts val="0"/>
                        </a:spcAft>
                      </a:pPr>
                      <a:r>
                        <a:rPr lang="en-US" sz="1500">
                          <a:latin typeface="+mj-lt"/>
                          <a:ea typeface="Calibri"/>
                          <a:cs typeface="Calibri"/>
                        </a:rPr>
                        <a:t>IJH</a:t>
                      </a:r>
                      <a:endParaRPr lang="en-US" sz="1500">
                        <a:latin typeface="+mj-lt"/>
                        <a:ea typeface="Calibri"/>
                        <a:cs typeface="Times New Roman"/>
                      </a:endParaRPr>
                    </a:p>
                  </a:txBody>
                  <a:tcPr marL="57965" marR="57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500">
                          <a:solidFill>
                            <a:srgbClr val="000000"/>
                          </a:solidFill>
                          <a:latin typeface="+mj-lt"/>
                          <a:ea typeface="Calibri"/>
                          <a:cs typeface="Calibri"/>
                        </a:rPr>
                        <a:t>iShares S&amp;P MidCap 400 Index</a:t>
                      </a:r>
                      <a:endParaRPr lang="en-US" sz="1500">
                        <a:latin typeface="+mj-lt"/>
                        <a:ea typeface="Calibri"/>
                        <a:cs typeface="Times New Roman"/>
                      </a:endParaRPr>
                    </a:p>
                  </a:txBody>
                  <a:tcPr marL="57965" marR="57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kumimoji="0" lang="en-US" sz="1500" kern="1200" dirty="0" smtClean="0">
                          <a:solidFill>
                            <a:schemeClr val="tx1"/>
                          </a:solidFill>
                          <a:latin typeface="+mj-lt"/>
                          <a:ea typeface="+mn-ea"/>
                          <a:cs typeface="+mn-cs"/>
                        </a:rPr>
                        <a:t>U.S. mid-cap stocks</a:t>
                      </a:r>
                      <a:endParaRPr lang="en-US" sz="1500" dirty="0">
                        <a:solidFill>
                          <a:srgbClr val="000000"/>
                        </a:solidFill>
                        <a:latin typeface="+mj-lt"/>
                        <a:ea typeface="Times New Roman"/>
                        <a:cs typeface="Calibri"/>
                      </a:endParaRPr>
                    </a:p>
                  </a:txBody>
                  <a:tcPr marL="57965" marR="57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3007">
                <a:tc>
                  <a:txBody>
                    <a:bodyPr/>
                    <a:lstStyle/>
                    <a:p>
                      <a:pPr marL="0" marR="0" algn="ctr">
                        <a:lnSpc>
                          <a:spcPct val="150000"/>
                        </a:lnSpc>
                        <a:spcBef>
                          <a:spcPts val="0"/>
                        </a:spcBef>
                        <a:spcAft>
                          <a:spcPts val="0"/>
                        </a:spcAft>
                      </a:pPr>
                      <a:r>
                        <a:rPr lang="en-US" sz="1500">
                          <a:latin typeface="+mj-lt"/>
                          <a:ea typeface="Calibri"/>
                          <a:cs typeface="Calibri"/>
                        </a:rPr>
                        <a:t>IJR</a:t>
                      </a:r>
                      <a:endParaRPr lang="en-US" sz="1500">
                        <a:latin typeface="+mj-lt"/>
                        <a:ea typeface="Calibri"/>
                        <a:cs typeface="Times New Roman"/>
                      </a:endParaRPr>
                    </a:p>
                  </a:txBody>
                  <a:tcPr marL="57965" marR="57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500">
                          <a:latin typeface="+mj-lt"/>
                          <a:ea typeface="Calibri"/>
                          <a:cs typeface="Calibri"/>
                        </a:rPr>
                        <a:t>iShares S&amp;P SmallCap 600 Index</a:t>
                      </a:r>
                      <a:endParaRPr lang="en-US" sz="1500">
                        <a:latin typeface="+mj-lt"/>
                        <a:ea typeface="Calibri"/>
                        <a:cs typeface="Times New Roman"/>
                      </a:endParaRPr>
                    </a:p>
                  </a:txBody>
                  <a:tcPr marL="57965" marR="57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kumimoji="0" lang="en-US" sz="1500" kern="1200" dirty="0" smtClean="0">
                          <a:solidFill>
                            <a:schemeClr val="tx1"/>
                          </a:solidFill>
                          <a:latin typeface="+mj-lt"/>
                          <a:ea typeface="+mn-ea"/>
                          <a:cs typeface="+mn-cs"/>
                        </a:rPr>
                        <a:t> U.S. small-cap stocks</a:t>
                      </a:r>
                      <a:endParaRPr lang="en-US" sz="1500" dirty="0">
                        <a:solidFill>
                          <a:srgbClr val="000000"/>
                        </a:solidFill>
                        <a:latin typeface="+mj-lt"/>
                        <a:ea typeface="Times New Roman"/>
                        <a:cs typeface="Calibri"/>
                      </a:endParaRPr>
                    </a:p>
                  </a:txBody>
                  <a:tcPr marL="57965" marR="57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3007">
                <a:tc>
                  <a:txBody>
                    <a:bodyPr/>
                    <a:lstStyle/>
                    <a:p>
                      <a:pPr marL="0" marR="0" algn="ctr">
                        <a:lnSpc>
                          <a:spcPct val="150000"/>
                        </a:lnSpc>
                        <a:spcBef>
                          <a:spcPts val="0"/>
                        </a:spcBef>
                        <a:spcAft>
                          <a:spcPts val="0"/>
                        </a:spcAft>
                      </a:pPr>
                      <a:r>
                        <a:rPr lang="en-US" sz="1500">
                          <a:latin typeface="+mj-lt"/>
                          <a:ea typeface="Calibri"/>
                          <a:cs typeface="Calibri"/>
                        </a:rPr>
                        <a:t>XLE</a:t>
                      </a:r>
                      <a:endParaRPr lang="en-US" sz="1500">
                        <a:latin typeface="+mj-lt"/>
                        <a:ea typeface="Calibri"/>
                        <a:cs typeface="Times New Roman"/>
                      </a:endParaRPr>
                    </a:p>
                  </a:txBody>
                  <a:tcPr marL="57965" marR="57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500">
                          <a:solidFill>
                            <a:srgbClr val="000000"/>
                          </a:solidFill>
                          <a:latin typeface="+mj-lt"/>
                          <a:ea typeface="Calibri"/>
                          <a:cs typeface="Calibri"/>
                        </a:rPr>
                        <a:t>Energy Select Sector SPDR</a:t>
                      </a:r>
                      <a:endParaRPr lang="en-US" sz="1500">
                        <a:latin typeface="+mj-lt"/>
                        <a:ea typeface="Calibri"/>
                        <a:cs typeface="Times New Roman"/>
                      </a:endParaRPr>
                    </a:p>
                  </a:txBody>
                  <a:tcPr marL="57965" marR="57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500" dirty="0" smtClean="0">
                          <a:solidFill>
                            <a:srgbClr val="000000"/>
                          </a:solidFill>
                          <a:latin typeface="+mj-lt"/>
                          <a:ea typeface="Times New Roman"/>
                          <a:cs typeface="Calibri"/>
                        </a:rPr>
                        <a:t>Energy</a:t>
                      </a:r>
                      <a:endParaRPr lang="en-US" sz="1500" dirty="0">
                        <a:solidFill>
                          <a:srgbClr val="000000"/>
                        </a:solidFill>
                        <a:latin typeface="+mj-lt"/>
                        <a:ea typeface="Times New Roman"/>
                        <a:cs typeface="Calibri"/>
                      </a:endParaRPr>
                    </a:p>
                  </a:txBody>
                  <a:tcPr marL="57965" marR="57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3007">
                <a:tc>
                  <a:txBody>
                    <a:bodyPr/>
                    <a:lstStyle/>
                    <a:p>
                      <a:pPr marL="0" marR="0" algn="ctr">
                        <a:lnSpc>
                          <a:spcPct val="150000"/>
                        </a:lnSpc>
                        <a:spcBef>
                          <a:spcPts val="0"/>
                        </a:spcBef>
                        <a:spcAft>
                          <a:spcPts val="0"/>
                        </a:spcAft>
                      </a:pPr>
                      <a:r>
                        <a:rPr lang="en-US" sz="1500">
                          <a:latin typeface="+mj-lt"/>
                          <a:ea typeface="Calibri"/>
                          <a:cs typeface="Calibri"/>
                        </a:rPr>
                        <a:t>EWZ</a:t>
                      </a:r>
                      <a:endParaRPr lang="en-US" sz="1500">
                        <a:latin typeface="+mj-lt"/>
                        <a:ea typeface="Calibri"/>
                        <a:cs typeface="Times New Roman"/>
                      </a:endParaRPr>
                    </a:p>
                  </a:txBody>
                  <a:tcPr marL="57965" marR="57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500">
                          <a:solidFill>
                            <a:srgbClr val="000000"/>
                          </a:solidFill>
                          <a:latin typeface="+mj-lt"/>
                          <a:ea typeface="Calibri"/>
                          <a:cs typeface="Calibri"/>
                        </a:rPr>
                        <a:t>iShares MSCI Brazil Index</a:t>
                      </a:r>
                      <a:endParaRPr lang="en-US" sz="1500">
                        <a:latin typeface="+mj-lt"/>
                        <a:ea typeface="Calibri"/>
                        <a:cs typeface="Times New Roman"/>
                      </a:endParaRPr>
                    </a:p>
                  </a:txBody>
                  <a:tcPr marL="57965" marR="57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500">
                          <a:latin typeface="+mj-lt"/>
                          <a:ea typeface="Calibri"/>
                          <a:cs typeface="Calibri"/>
                        </a:rPr>
                        <a:t>Exchange traded-fund</a:t>
                      </a:r>
                      <a:r>
                        <a:rPr lang="en-US" sz="1500">
                          <a:solidFill>
                            <a:srgbClr val="000000"/>
                          </a:solidFill>
                          <a:latin typeface="+mj-lt"/>
                          <a:ea typeface="Calibri"/>
                          <a:cs typeface="Calibri"/>
                        </a:rPr>
                        <a:t> of Brazilian stocks.</a:t>
                      </a:r>
                      <a:endParaRPr lang="en-US" sz="1500">
                        <a:latin typeface="+mj-lt"/>
                        <a:ea typeface="Calibri"/>
                        <a:cs typeface="Times New Roman"/>
                      </a:endParaRPr>
                    </a:p>
                  </a:txBody>
                  <a:tcPr marL="57965" marR="57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3007">
                <a:tc>
                  <a:txBody>
                    <a:bodyPr/>
                    <a:lstStyle/>
                    <a:p>
                      <a:pPr marL="0" marR="0" algn="ctr">
                        <a:lnSpc>
                          <a:spcPct val="150000"/>
                        </a:lnSpc>
                        <a:spcBef>
                          <a:spcPts val="0"/>
                        </a:spcBef>
                        <a:spcAft>
                          <a:spcPts val="0"/>
                        </a:spcAft>
                      </a:pPr>
                      <a:r>
                        <a:rPr lang="en-US" sz="1500">
                          <a:latin typeface="+mj-lt"/>
                          <a:ea typeface="Calibri"/>
                          <a:cs typeface="Calibri"/>
                        </a:rPr>
                        <a:t>EWH</a:t>
                      </a:r>
                      <a:endParaRPr lang="en-US" sz="1500">
                        <a:latin typeface="+mj-lt"/>
                        <a:ea typeface="Calibri"/>
                        <a:cs typeface="Times New Roman"/>
                      </a:endParaRPr>
                    </a:p>
                  </a:txBody>
                  <a:tcPr marL="57965" marR="57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500">
                          <a:solidFill>
                            <a:srgbClr val="000000"/>
                          </a:solidFill>
                          <a:latin typeface="+mj-lt"/>
                          <a:ea typeface="Calibri"/>
                          <a:cs typeface="Calibri"/>
                        </a:rPr>
                        <a:t>iShares MSCI Hong Kong Index</a:t>
                      </a:r>
                      <a:endParaRPr lang="en-US" sz="1500">
                        <a:latin typeface="+mj-lt"/>
                        <a:ea typeface="Calibri"/>
                        <a:cs typeface="Times New Roman"/>
                      </a:endParaRPr>
                    </a:p>
                  </a:txBody>
                  <a:tcPr marL="57965" marR="57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500" dirty="0">
                          <a:latin typeface="+mj-lt"/>
                          <a:ea typeface="Calibri"/>
                          <a:cs typeface="Calibri"/>
                        </a:rPr>
                        <a:t>Exchange traded-fund</a:t>
                      </a:r>
                      <a:r>
                        <a:rPr lang="en-US" sz="1500" dirty="0">
                          <a:solidFill>
                            <a:srgbClr val="000000"/>
                          </a:solidFill>
                          <a:latin typeface="+mj-lt"/>
                          <a:ea typeface="Calibri"/>
                          <a:cs typeface="Calibri"/>
                        </a:rPr>
                        <a:t> of Hong Kong stocks.</a:t>
                      </a:r>
                      <a:endParaRPr lang="en-US" sz="1500" dirty="0">
                        <a:latin typeface="+mj-lt"/>
                        <a:ea typeface="Calibri"/>
                        <a:cs typeface="Times New Roman"/>
                      </a:endParaRPr>
                    </a:p>
                  </a:txBody>
                  <a:tcPr marL="57965" marR="57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3007">
                <a:tc>
                  <a:txBody>
                    <a:bodyPr/>
                    <a:lstStyle/>
                    <a:p>
                      <a:pPr marL="0" marR="0" algn="ctr">
                        <a:lnSpc>
                          <a:spcPct val="150000"/>
                        </a:lnSpc>
                        <a:spcBef>
                          <a:spcPts val="0"/>
                        </a:spcBef>
                        <a:spcAft>
                          <a:spcPts val="0"/>
                        </a:spcAft>
                      </a:pPr>
                      <a:r>
                        <a:rPr lang="en-US" sz="1500">
                          <a:latin typeface="+mj-lt"/>
                          <a:ea typeface="Calibri"/>
                          <a:cs typeface="Calibri"/>
                        </a:rPr>
                        <a:t>EZU</a:t>
                      </a:r>
                      <a:endParaRPr lang="en-US" sz="1500">
                        <a:latin typeface="+mj-lt"/>
                        <a:ea typeface="Calibri"/>
                        <a:cs typeface="Times New Roman"/>
                      </a:endParaRPr>
                    </a:p>
                  </a:txBody>
                  <a:tcPr marL="57965" marR="57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500">
                          <a:solidFill>
                            <a:srgbClr val="000000"/>
                          </a:solidFill>
                          <a:latin typeface="+mj-lt"/>
                          <a:ea typeface="Calibri"/>
                          <a:cs typeface="Calibri"/>
                        </a:rPr>
                        <a:t>iShares MSCI EMU Index</a:t>
                      </a:r>
                      <a:endParaRPr lang="en-US" sz="1500">
                        <a:latin typeface="+mj-lt"/>
                        <a:ea typeface="Calibri"/>
                        <a:cs typeface="Times New Roman"/>
                      </a:endParaRPr>
                    </a:p>
                  </a:txBody>
                  <a:tcPr marL="57965" marR="57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kumimoji="0" lang="en-US" sz="1500" kern="1200" dirty="0" smtClean="0">
                          <a:solidFill>
                            <a:schemeClr val="tx1"/>
                          </a:solidFill>
                          <a:latin typeface="+mj-lt"/>
                          <a:ea typeface="+mn-ea"/>
                          <a:cs typeface="+mn-cs"/>
                        </a:rPr>
                        <a:t> traded securities in the European Monetary Union </a:t>
                      </a:r>
                      <a:endParaRPr lang="en-US" sz="1500" dirty="0">
                        <a:solidFill>
                          <a:srgbClr val="000000"/>
                        </a:solidFill>
                        <a:latin typeface="+mj-lt"/>
                        <a:ea typeface="Times New Roman"/>
                        <a:cs typeface="Calibri"/>
                      </a:endParaRPr>
                    </a:p>
                  </a:txBody>
                  <a:tcPr marL="57965" marR="57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3007">
                <a:tc>
                  <a:txBody>
                    <a:bodyPr/>
                    <a:lstStyle/>
                    <a:p>
                      <a:pPr marL="0" marR="0" algn="ctr">
                        <a:lnSpc>
                          <a:spcPct val="150000"/>
                        </a:lnSpc>
                        <a:spcBef>
                          <a:spcPts val="0"/>
                        </a:spcBef>
                        <a:spcAft>
                          <a:spcPts val="0"/>
                        </a:spcAft>
                      </a:pPr>
                      <a:r>
                        <a:rPr lang="en-US" sz="1500">
                          <a:latin typeface="+mj-lt"/>
                          <a:ea typeface="Calibri"/>
                          <a:cs typeface="Calibri"/>
                        </a:rPr>
                        <a:t>EWJ</a:t>
                      </a:r>
                      <a:endParaRPr lang="en-US" sz="1500">
                        <a:latin typeface="+mj-lt"/>
                        <a:ea typeface="Calibri"/>
                        <a:cs typeface="Times New Roman"/>
                      </a:endParaRPr>
                    </a:p>
                  </a:txBody>
                  <a:tcPr marL="57965" marR="57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500">
                          <a:solidFill>
                            <a:srgbClr val="000000"/>
                          </a:solidFill>
                          <a:latin typeface="+mj-lt"/>
                          <a:ea typeface="Calibri"/>
                          <a:cs typeface="Calibri"/>
                        </a:rPr>
                        <a:t>iShares MSCI Japan Index Fund</a:t>
                      </a:r>
                      <a:endParaRPr lang="en-US" sz="1500">
                        <a:latin typeface="+mj-lt"/>
                        <a:ea typeface="Calibri"/>
                        <a:cs typeface="Times New Roman"/>
                      </a:endParaRPr>
                    </a:p>
                  </a:txBody>
                  <a:tcPr marL="57965" marR="57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500">
                          <a:latin typeface="+mj-lt"/>
                          <a:ea typeface="Calibri"/>
                          <a:cs typeface="Calibri"/>
                        </a:rPr>
                        <a:t>Exchange traded-fund</a:t>
                      </a:r>
                      <a:r>
                        <a:rPr lang="en-US" sz="1500">
                          <a:solidFill>
                            <a:srgbClr val="000000"/>
                          </a:solidFill>
                          <a:latin typeface="+mj-lt"/>
                          <a:ea typeface="Calibri"/>
                          <a:cs typeface="Calibri"/>
                        </a:rPr>
                        <a:t> of Japanese stocks</a:t>
                      </a:r>
                      <a:endParaRPr lang="en-US" sz="1500">
                        <a:latin typeface="+mj-lt"/>
                        <a:ea typeface="Calibri"/>
                        <a:cs typeface="Times New Roman"/>
                      </a:endParaRPr>
                    </a:p>
                  </a:txBody>
                  <a:tcPr marL="57965" marR="57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3007">
                <a:tc>
                  <a:txBody>
                    <a:bodyPr/>
                    <a:lstStyle/>
                    <a:p>
                      <a:pPr marL="0" marR="0" algn="ctr">
                        <a:lnSpc>
                          <a:spcPct val="150000"/>
                        </a:lnSpc>
                        <a:spcBef>
                          <a:spcPts val="0"/>
                        </a:spcBef>
                        <a:spcAft>
                          <a:spcPts val="0"/>
                        </a:spcAft>
                      </a:pPr>
                      <a:r>
                        <a:rPr lang="en-US" sz="1500">
                          <a:latin typeface="+mj-lt"/>
                          <a:ea typeface="Calibri"/>
                          <a:cs typeface="Calibri"/>
                        </a:rPr>
                        <a:t>IYR</a:t>
                      </a:r>
                      <a:endParaRPr lang="en-US" sz="1500">
                        <a:latin typeface="+mj-lt"/>
                        <a:ea typeface="Calibri"/>
                        <a:cs typeface="Times New Roman"/>
                      </a:endParaRPr>
                    </a:p>
                  </a:txBody>
                  <a:tcPr marL="57965" marR="57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500" dirty="0" err="1">
                          <a:solidFill>
                            <a:srgbClr val="000000"/>
                          </a:solidFill>
                          <a:latin typeface="+mj-lt"/>
                          <a:ea typeface="Calibri"/>
                          <a:cs typeface="Calibri"/>
                        </a:rPr>
                        <a:t>iShares</a:t>
                      </a:r>
                      <a:r>
                        <a:rPr lang="en-US" sz="1500" dirty="0">
                          <a:solidFill>
                            <a:srgbClr val="000000"/>
                          </a:solidFill>
                          <a:latin typeface="+mj-lt"/>
                          <a:ea typeface="Calibri"/>
                          <a:cs typeface="Calibri"/>
                        </a:rPr>
                        <a:t> Dow Jones US Real Estate</a:t>
                      </a:r>
                      <a:endParaRPr lang="en-US" sz="1500" dirty="0">
                        <a:latin typeface="+mj-lt"/>
                        <a:ea typeface="Calibri"/>
                        <a:cs typeface="Times New Roman"/>
                      </a:endParaRPr>
                    </a:p>
                  </a:txBody>
                  <a:tcPr marL="57965" marR="57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500" dirty="0" smtClean="0">
                          <a:solidFill>
                            <a:srgbClr val="000000"/>
                          </a:solidFill>
                          <a:latin typeface="+mj-lt"/>
                          <a:ea typeface="Times New Roman"/>
                          <a:cs typeface="Calibri"/>
                        </a:rPr>
                        <a:t>US</a:t>
                      </a:r>
                      <a:r>
                        <a:rPr lang="en-US" sz="1500" baseline="0" dirty="0" smtClean="0">
                          <a:solidFill>
                            <a:srgbClr val="000000"/>
                          </a:solidFill>
                          <a:latin typeface="+mj-lt"/>
                          <a:ea typeface="Times New Roman"/>
                          <a:cs typeface="Calibri"/>
                        </a:rPr>
                        <a:t> Real Estate </a:t>
                      </a:r>
                      <a:endParaRPr lang="en-US" sz="1500" dirty="0">
                        <a:solidFill>
                          <a:srgbClr val="000000"/>
                        </a:solidFill>
                        <a:latin typeface="+mj-lt"/>
                        <a:ea typeface="Times New Roman"/>
                        <a:cs typeface="Calibri"/>
                      </a:endParaRPr>
                    </a:p>
                  </a:txBody>
                  <a:tcPr marL="57965" marR="57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whee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lgn="ctr"/>
            <a:r>
              <a:rPr lang="en-US" dirty="0" smtClean="0"/>
              <a:t>Rate of Return</a:t>
            </a:r>
            <a:br>
              <a:rPr lang="en-US" dirty="0" smtClean="0"/>
            </a:br>
            <a:endParaRPr lang="en-US" dirty="0"/>
          </a:p>
        </p:txBody>
      </p:sp>
      <p:sp>
        <p:nvSpPr>
          <p:cNvPr id="2" name="Content Placeholder 1"/>
          <p:cNvSpPr>
            <a:spLocks noGrp="1"/>
          </p:cNvSpPr>
          <p:nvPr>
            <p:ph idx="1"/>
          </p:nvPr>
        </p:nvSpPr>
        <p:spPr/>
        <p:txBody>
          <a:bodyPr/>
          <a:lstStyle/>
          <a:p>
            <a:r>
              <a:rPr lang="en-US" b="1" dirty="0" smtClean="0"/>
              <a:t>Calculation of single-period rate of return</a:t>
            </a:r>
            <a:r>
              <a:rPr lang="en-US" dirty="0" smtClean="0"/>
              <a:t> </a:t>
            </a:r>
          </a:p>
          <a:p>
            <a:pPr>
              <a:buNone/>
            </a:pPr>
            <a:r>
              <a:rPr lang="en-US" dirty="0" smtClean="0"/>
              <a:t>The arithmetic return is:</a:t>
            </a:r>
          </a:p>
          <a:p>
            <a:pPr>
              <a:buNone/>
            </a:pPr>
            <a:r>
              <a:rPr lang="en-US" dirty="0" err="1" smtClean="0"/>
              <a:t>r</a:t>
            </a:r>
            <a:r>
              <a:rPr lang="en-US" baseline="-25000" dirty="0" err="1" smtClean="0"/>
              <a:t>arim</a:t>
            </a:r>
            <a:r>
              <a:rPr lang="en-US" baseline="-25000" dirty="0" smtClean="0"/>
              <a:t> </a:t>
            </a:r>
            <a:r>
              <a:rPr lang="en-US" dirty="0" smtClean="0"/>
              <a:t>=100* </a:t>
            </a:r>
          </a:p>
          <a:p>
            <a:pPr>
              <a:buNone/>
            </a:pPr>
            <a:endParaRPr lang="en-US" dirty="0" smtClean="0"/>
          </a:p>
          <a:p>
            <a:pPr>
              <a:buNone/>
            </a:pPr>
            <a:r>
              <a:rPr lang="en-US" i="1" dirty="0" smtClean="0"/>
              <a:t>Where V</a:t>
            </a:r>
            <a:r>
              <a:rPr lang="en-US" i="1" baseline="-25000" dirty="0" smtClean="0"/>
              <a:t>i and </a:t>
            </a:r>
            <a:r>
              <a:rPr lang="en-US" i="1" dirty="0" err="1" smtClean="0"/>
              <a:t>V</a:t>
            </a:r>
            <a:r>
              <a:rPr lang="en-US" i="1" baseline="-25000" dirty="0" err="1" smtClean="0"/>
              <a:t>f</a:t>
            </a:r>
            <a:r>
              <a:rPr lang="en-US" i="1" dirty="0" smtClean="0"/>
              <a:t> are the </a:t>
            </a:r>
            <a:r>
              <a:rPr lang="en-US" dirty="0" smtClean="0"/>
              <a:t>initial and final values of an investment. </a:t>
            </a:r>
          </a:p>
          <a:p>
            <a:endParaRPr lang="en-US" dirty="0"/>
          </a:p>
        </p:txBody>
      </p:sp>
      <p:pic>
        <p:nvPicPr>
          <p:cNvPr id="4"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505200" y="3048000"/>
            <a:ext cx="990600" cy="897000"/>
          </a:xfrm>
          <a:prstGeom prst="rect">
            <a:avLst/>
          </a:prstGeom>
          <a:noFill/>
        </p:spPr>
      </p:pic>
    </p:spTree>
  </p:cSld>
  <p:clrMapOvr>
    <a:masterClrMapping/>
  </p:clrMapOvr>
  <p:transition>
    <p:whee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lgn="ctr"/>
            <a:r>
              <a:rPr lang="en-US" dirty="0" smtClean="0"/>
              <a:t>Graphical Description</a:t>
            </a:r>
            <a:br>
              <a:rPr lang="en-US" dirty="0" smtClean="0"/>
            </a:br>
            <a:r>
              <a:rPr lang="en-US" dirty="0" smtClean="0"/>
              <a:t> Case study example</a:t>
            </a:r>
            <a:endParaRPr lang="en-US" dirty="0"/>
          </a:p>
        </p:txBody>
      </p:sp>
      <p:sp>
        <p:nvSpPr>
          <p:cNvPr id="2" name="Content Placeholder 1"/>
          <p:cNvSpPr>
            <a:spLocks noGrp="1"/>
          </p:cNvSpPr>
          <p:nvPr>
            <p:ph idx="1"/>
          </p:nvPr>
        </p:nvSpPr>
        <p:spPr/>
        <p:txBody>
          <a:bodyPr/>
          <a:lstStyle/>
          <a:p>
            <a:pPr>
              <a:buNone/>
            </a:pPr>
            <a:r>
              <a:rPr lang="en-US" dirty="0" smtClean="0"/>
              <a:t> “</a:t>
            </a:r>
            <a:r>
              <a:rPr lang="en-US" dirty="0" err="1" smtClean="0"/>
              <a:t>iShares</a:t>
            </a:r>
            <a:r>
              <a:rPr lang="en-US" dirty="0" smtClean="0"/>
              <a:t> Barclays Aggregate Bond (AGG)”</a:t>
            </a:r>
            <a:r>
              <a:rPr lang="en-US" b="1" dirty="0" smtClean="0"/>
              <a:t> </a:t>
            </a:r>
          </a:p>
          <a:p>
            <a:r>
              <a:rPr lang="en-US" dirty="0" smtClean="0"/>
              <a:t> Rate of Return</a:t>
            </a:r>
          </a:p>
          <a:p>
            <a:r>
              <a:rPr lang="en-US" dirty="0" smtClean="0"/>
              <a:t>  Volume</a:t>
            </a:r>
          </a:p>
          <a:p>
            <a:r>
              <a:rPr lang="en-US" smtClean="0"/>
              <a:t> Rate </a:t>
            </a:r>
            <a:r>
              <a:rPr lang="en-US" dirty="0" smtClean="0"/>
              <a:t>of Return vs. Volume    </a:t>
            </a:r>
          </a:p>
        </p:txBody>
      </p:sp>
    </p:spTree>
  </p:cSld>
  <p:clrMapOvr>
    <a:masterClrMapping/>
  </p:clrMapOvr>
  <p:transition>
    <p:whee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14400" y="228600"/>
            <a:ext cx="8019288" cy="1189038"/>
          </a:xfrm>
        </p:spPr>
        <p:txBody>
          <a:bodyPr>
            <a:noAutofit/>
          </a:bodyPr>
          <a:lstStyle/>
          <a:p>
            <a:pPr lvl="0" algn="ctr"/>
            <a:r>
              <a:rPr lang="en-US" sz="2800" dirty="0" smtClean="0"/>
              <a:t> Descriptive Statistics of the Rate of Return (AGG) </a:t>
            </a:r>
            <a:br>
              <a:rPr lang="en-US" sz="2800" dirty="0" smtClean="0"/>
            </a:br>
            <a:endParaRPr lang="en-US" sz="2800" dirty="0"/>
          </a:p>
        </p:txBody>
      </p:sp>
      <p:pic>
        <p:nvPicPr>
          <p:cNvPr id="1026" name="Picture 2"/>
          <p:cNvPicPr>
            <a:picLocks noChangeAspect="1" noChangeArrowheads="1"/>
          </p:cNvPicPr>
          <p:nvPr/>
        </p:nvPicPr>
        <p:blipFill>
          <a:blip r:embed="rId2" cstate="print"/>
          <a:srcRect/>
          <a:stretch>
            <a:fillRect/>
          </a:stretch>
        </p:blipFill>
        <p:spPr bwMode="auto">
          <a:xfrm>
            <a:off x="622588" y="914400"/>
            <a:ext cx="8292812" cy="5943600"/>
          </a:xfrm>
          <a:prstGeom prst="rect">
            <a:avLst/>
          </a:prstGeom>
          <a:noFill/>
        </p:spPr>
      </p:pic>
    </p:spTree>
  </p:cSld>
  <p:clrMapOvr>
    <a:masterClrMapping/>
  </p:clrMapOvr>
  <p:transition>
    <p:whee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2800" dirty="0" smtClean="0"/>
              <a:t> Descriptive Statistics of  Volume (AGG)</a:t>
            </a:r>
            <a:br>
              <a:rPr lang="en-US" sz="2800" dirty="0" smtClean="0"/>
            </a:br>
            <a:endParaRPr lang="en-US" sz="2800" dirty="0"/>
          </a:p>
        </p:txBody>
      </p:sp>
      <p:pic>
        <p:nvPicPr>
          <p:cNvPr id="2050" name="Picture 2"/>
          <p:cNvPicPr>
            <a:picLocks noChangeAspect="1" noChangeArrowheads="1"/>
          </p:cNvPicPr>
          <p:nvPr/>
        </p:nvPicPr>
        <p:blipFill>
          <a:blip r:embed="rId2" cstate="print"/>
          <a:srcRect/>
          <a:stretch>
            <a:fillRect/>
          </a:stretch>
        </p:blipFill>
        <p:spPr bwMode="auto">
          <a:xfrm>
            <a:off x="609600" y="914400"/>
            <a:ext cx="8350650" cy="5638800"/>
          </a:xfrm>
          <a:prstGeom prst="rect">
            <a:avLst/>
          </a:prstGeom>
          <a:noFill/>
        </p:spPr>
      </p:pic>
    </p:spTree>
  </p:cSld>
  <p:clrMapOvr>
    <a:masterClrMapping/>
  </p:clrMapOvr>
  <p:transition>
    <p:whee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lvl="0"/>
            <a:r>
              <a:rPr lang="en-US" sz="2800" dirty="0" smtClean="0"/>
              <a:t>Scatter Plots of the Rate of Return vs. Volume</a:t>
            </a:r>
            <a:br>
              <a:rPr lang="en-US" sz="2800" dirty="0" smtClean="0"/>
            </a:br>
            <a:endParaRPr lang="en-US" sz="2800" dirty="0"/>
          </a:p>
        </p:txBody>
      </p:sp>
      <p:pic>
        <p:nvPicPr>
          <p:cNvPr id="4" name="Picture 3"/>
          <p:cNvPicPr/>
          <p:nvPr/>
        </p:nvPicPr>
        <p:blipFill>
          <a:blip r:embed="rId2" cstate="print"/>
          <a:srcRect/>
          <a:stretch>
            <a:fillRect/>
          </a:stretch>
        </p:blipFill>
        <p:spPr bwMode="auto">
          <a:xfrm>
            <a:off x="228600" y="914400"/>
            <a:ext cx="6629400" cy="5715000"/>
          </a:xfrm>
          <a:prstGeom prst="rect">
            <a:avLst/>
          </a:prstGeom>
          <a:noFill/>
        </p:spPr>
      </p:pic>
      <p:sp>
        <p:nvSpPr>
          <p:cNvPr id="6" name="Rounded Rectangular Callout 5"/>
          <p:cNvSpPr/>
          <p:nvPr/>
        </p:nvSpPr>
        <p:spPr>
          <a:xfrm>
            <a:off x="6629400" y="2057400"/>
            <a:ext cx="2514600" cy="4114800"/>
          </a:xfrm>
          <a:prstGeom prst="wedgeRoundRectCallou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spcBef>
                <a:spcPct val="0"/>
              </a:spcBef>
              <a:spcAft>
                <a:spcPct val="0"/>
              </a:spcAft>
            </a:pPr>
            <a:r>
              <a:rPr lang="en-US" dirty="0" smtClean="0">
                <a:solidFill>
                  <a:schemeClr val="tx1"/>
                </a:solidFill>
                <a:latin typeface="Calibri" pitchFamily="34" charset="0"/>
                <a:ea typeface="Calibri" pitchFamily="34" charset="0"/>
                <a:cs typeface="Calibri" pitchFamily="34" charset="0"/>
              </a:rPr>
              <a:t>The returns are mainly concentrated over the range of -1 and 1 with few returns reaching up to -2 and 2. Both positive and negative returns are almost evenly spread. However, we do observe two outliers.</a:t>
            </a:r>
            <a:endParaRPr lang="en-US" sz="3200" dirty="0" smtClean="0">
              <a:solidFill>
                <a:schemeClr val="tx1"/>
              </a:solidFill>
              <a:latin typeface="Arial" pitchFamily="34" charset="0"/>
              <a:cs typeface="Arial" pitchFamily="34" charset="0"/>
            </a:endParaRPr>
          </a:p>
        </p:txBody>
      </p:sp>
    </p:spTree>
  </p:cSld>
  <p:clrMapOvr>
    <a:masterClrMapping/>
  </p:clrMapOvr>
  <p:transition>
    <p:whee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47800" y="152400"/>
            <a:ext cx="7498080" cy="868362"/>
          </a:xfrm>
        </p:spPr>
        <p:txBody>
          <a:bodyPr>
            <a:normAutofit fontScale="90000"/>
          </a:bodyPr>
          <a:lstStyle/>
          <a:p>
            <a:pPr algn="ctr"/>
            <a:r>
              <a:rPr lang="en-US" dirty="0" smtClean="0"/>
              <a:t>Data Analysis</a:t>
            </a:r>
            <a:br>
              <a:rPr lang="en-US" dirty="0" smtClean="0"/>
            </a:br>
            <a:r>
              <a:rPr lang="en-US" sz="3300" b="1" dirty="0" smtClean="0"/>
              <a:t>Correlation Structure</a:t>
            </a:r>
            <a:r>
              <a:rPr lang="en-US" sz="3300" dirty="0" smtClean="0"/>
              <a:t/>
            </a:r>
            <a:br>
              <a:rPr lang="en-US" sz="3300" dirty="0" smtClean="0"/>
            </a:br>
            <a:endParaRPr lang="en-US" sz="3300" dirty="0"/>
          </a:p>
        </p:txBody>
      </p:sp>
      <p:sp>
        <p:nvSpPr>
          <p:cNvPr id="2" name="Content Placeholder 1"/>
          <p:cNvSpPr>
            <a:spLocks noGrp="1"/>
          </p:cNvSpPr>
          <p:nvPr>
            <p:ph idx="1"/>
          </p:nvPr>
        </p:nvSpPr>
        <p:spPr>
          <a:xfrm>
            <a:off x="685800" y="1066800"/>
            <a:ext cx="8247888" cy="5791200"/>
          </a:xfrm>
        </p:spPr>
        <p:txBody>
          <a:bodyPr>
            <a:normAutofit fontScale="77500" lnSpcReduction="20000"/>
          </a:bodyPr>
          <a:lstStyle/>
          <a:p>
            <a:r>
              <a:rPr lang="en-US" sz="3300" dirty="0" smtClean="0"/>
              <a:t>Why correlation coefficient is important?</a:t>
            </a:r>
          </a:p>
          <a:p>
            <a:pPr>
              <a:buNone/>
            </a:pPr>
            <a:r>
              <a:rPr lang="en-US" dirty="0" smtClean="0"/>
              <a:t>   An investor can reduce portfolio risk simply by holding instruments which are not perfectly correlated. In other words, investors can reduce their exposure to individual asset risk by holding a diversified portfolio of assets. </a:t>
            </a:r>
          </a:p>
          <a:p>
            <a:pPr>
              <a:buNone/>
            </a:pPr>
            <a:r>
              <a:rPr lang="en-US" dirty="0" smtClean="0"/>
              <a:t>   Diversification will allow for the same portfolio return with reduced risk. If all the assets of a portfolio have a correlation of 1, i.e., perfect correlation, the portfolio volatility (standard deviation) will be equal to the weighted sum of the individual asset volatilities. </a:t>
            </a:r>
          </a:p>
          <a:p>
            <a:pPr>
              <a:buNone/>
            </a:pPr>
            <a:r>
              <a:rPr lang="en-US" dirty="0" smtClean="0"/>
              <a:t>  If all the assets have a correlation of 0, i.e., perfectly uncorrelated, the portfolio variance is the sum of the individual asset weights squared times the individual asset variance (and volatility is the square root of this sum).  </a:t>
            </a:r>
          </a:p>
          <a:p>
            <a:pPr>
              <a:buNone/>
            </a:pPr>
            <a:r>
              <a:rPr lang="en-US" dirty="0" smtClean="0"/>
              <a:t>   If correlation is less than zero, i.e., the assets are inversely correlated, the portfolio variance and hence volatility will be less than if the correlation is 0.</a:t>
            </a:r>
          </a:p>
          <a:p>
            <a:endParaRPr lang="en-US" dirty="0"/>
          </a:p>
        </p:txBody>
      </p:sp>
    </p:spTree>
  </p:cSld>
  <p:clrMapOvr>
    <a:masterClrMapping/>
  </p:clrMapOvr>
  <p:transition>
    <p:whee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0"/>
            <a:ext cx="8610600" cy="685800"/>
          </a:xfrm>
        </p:spPr>
        <p:txBody>
          <a:bodyPr>
            <a:noAutofit/>
          </a:bodyPr>
          <a:lstStyle/>
          <a:p>
            <a:pPr algn="ctr"/>
            <a:r>
              <a:rPr lang="en-US" sz="2400" b="1" dirty="0" smtClean="0"/>
              <a:t>Daily Return Correlation Table</a:t>
            </a:r>
            <a:br>
              <a:rPr lang="en-US" sz="2400" b="1" dirty="0" smtClean="0"/>
            </a:br>
            <a:endParaRPr lang="en-US" sz="2400" b="0" dirty="0"/>
          </a:p>
        </p:txBody>
      </p:sp>
      <p:graphicFrame>
        <p:nvGraphicFramePr>
          <p:cNvPr id="5" name="Table 4"/>
          <p:cNvGraphicFramePr>
            <a:graphicFrameLocks noGrp="1"/>
          </p:cNvGraphicFramePr>
          <p:nvPr/>
        </p:nvGraphicFramePr>
        <p:xfrm>
          <a:off x="228599" y="304800"/>
          <a:ext cx="8458202" cy="4855272"/>
        </p:xfrm>
        <a:graphic>
          <a:graphicData uri="http://schemas.openxmlformats.org/drawingml/2006/table">
            <a:tbl>
              <a:tblPr/>
              <a:tblGrid>
                <a:gridCol w="482880"/>
                <a:gridCol w="545188"/>
                <a:gridCol w="591919"/>
                <a:gridCol w="529611"/>
                <a:gridCol w="576341"/>
                <a:gridCol w="560766"/>
                <a:gridCol w="576341"/>
                <a:gridCol w="545188"/>
                <a:gridCol w="623072"/>
                <a:gridCol w="576341"/>
                <a:gridCol w="591919"/>
                <a:gridCol w="576341"/>
                <a:gridCol w="545188"/>
                <a:gridCol w="545188"/>
                <a:gridCol w="591919"/>
              </a:tblGrid>
              <a:tr h="238047">
                <a:tc>
                  <a:txBody>
                    <a:bodyPr/>
                    <a:lstStyle/>
                    <a:p>
                      <a:endParaRPr lang="en-US" sz="1500" dirty="0">
                        <a:latin typeface="Calibri"/>
                        <a:cs typeface="Times New Roman"/>
                      </a:endParaRPr>
                    </a:p>
                  </a:txBody>
                  <a:tcPr marL="60623" marR="60623"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1500" b="1">
                          <a:solidFill>
                            <a:srgbClr val="000000"/>
                          </a:solidFill>
                          <a:latin typeface="Calibri"/>
                          <a:ea typeface="Times New Roman"/>
                          <a:cs typeface="Calibri"/>
                        </a:rPr>
                        <a:t>SPY</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1500" b="1">
                          <a:solidFill>
                            <a:srgbClr val="000000"/>
                          </a:solidFill>
                          <a:latin typeface="Calibri"/>
                          <a:ea typeface="Times New Roman"/>
                          <a:cs typeface="Calibri"/>
                        </a:rPr>
                        <a:t>IJH</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1500" b="1">
                          <a:solidFill>
                            <a:srgbClr val="000000"/>
                          </a:solidFill>
                          <a:latin typeface="Calibri"/>
                          <a:ea typeface="Times New Roman"/>
                          <a:cs typeface="Calibri"/>
                        </a:rPr>
                        <a:t>IJR</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1500" b="1">
                          <a:solidFill>
                            <a:srgbClr val="000000"/>
                          </a:solidFill>
                          <a:latin typeface="Calibri"/>
                          <a:ea typeface="Times New Roman"/>
                          <a:cs typeface="Calibri"/>
                        </a:rPr>
                        <a:t>IYY</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1500" b="1">
                          <a:solidFill>
                            <a:srgbClr val="000000"/>
                          </a:solidFill>
                          <a:latin typeface="Calibri"/>
                          <a:ea typeface="Times New Roman"/>
                          <a:cs typeface="Calibri"/>
                        </a:rPr>
                        <a:t>XLE</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1500" b="1">
                          <a:solidFill>
                            <a:srgbClr val="000000"/>
                          </a:solidFill>
                          <a:latin typeface="Calibri"/>
                          <a:ea typeface="Times New Roman"/>
                          <a:cs typeface="Calibri"/>
                        </a:rPr>
                        <a:t>EWZ</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1500" b="1">
                          <a:solidFill>
                            <a:srgbClr val="000000"/>
                          </a:solidFill>
                          <a:latin typeface="Calibri"/>
                          <a:ea typeface="Times New Roman"/>
                          <a:cs typeface="Calibri"/>
                        </a:rPr>
                        <a:t>EWJ</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1500" b="1">
                          <a:solidFill>
                            <a:srgbClr val="000000"/>
                          </a:solidFill>
                          <a:latin typeface="Calibri"/>
                          <a:ea typeface="Times New Roman"/>
                          <a:cs typeface="Calibri"/>
                        </a:rPr>
                        <a:t>EWH</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1500" b="1">
                          <a:solidFill>
                            <a:srgbClr val="000000"/>
                          </a:solidFill>
                          <a:latin typeface="Calibri"/>
                          <a:ea typeface="Times New Roman"/>
                          <a:cs typeface="Calibri"/>
                        </a:rPr>
                        <a:t>EEM</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1500" b="1">
                          <a:solidFill>
                            <a:srgbClr val="000000"/>
                          </a:solidFill>
                          <a:latin typeface="Calibri"/>
                          <a:ea typeface="Times New Roman"/>
                          <a:cs typeface="Calibri"/>
                        </a:rPr>
                        <a:t>EZU</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1500" b="1">
                          <a:solidFill>
                            <a:srgbClr val="000000"/>
                          </a:solidFill>
                          <a:latin typeface="Calibri"/>
                          <a:ea typeface="Times New Roman"/>
                          <a:cs typeface="Calibri"/>
                        </a:rPr>
                        <a:t>EFA</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1500" b="1">
                          <a:solidFill>
                            <a:srgbClr val="000000"/>
                          </a:solidFill>
                          <a:latin typeface="Calibri"/>
                          <a:ea typeface="Times New Roman"/>
                          <a:cs typeface="Calibri"/>
                        </a:rPr>
                        <a:t>AGG</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1500" b="1">
                          <a:solidFill>
                            <a:srgbClr val="000000"/>
                          </a:solidFill>
                          <a:latin typeface="Calibri"/>
                          <a:ea typeface="Times New Roman"/>
                          <a:cs typeface="Calibri"/>
                        </a:rPr>
                        <a:t>IAU</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1500" b="1">
                          <a:solidFill>
                            <a:srgbClr val="000000"/>
                          </a:solidFill>
                          <a:latin typeface="Calibri"/>
                          <a:ea typeface="Times New Roman"/>
                          <a:cs typeface="Calibri"/>
                        </a:rPr>
                        <a:t>IYR</a:t>
                      </a:r>
                      <a:endParaRPr lang="en-US" sz="1500">
                        <a:latin typeface="Calibri"/>
                        <a:ea typeface="Calibri"/>
                        <a:cs typeface="Times New Roman"/>
                      </a:endParaRPr>
                    </a:p>
                  </a:txBody>
                  <a:tcPr marL="60623" marR="60623"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r>
              <a:tr h="425148">
                <a:tc>
                  <a:txBody>
                    <a:bodyPr/>
                    <a:lstStyle/>
                    <a:p>
                      <a:pPr marL="0" marR="0" algn="ctr">
                        <a:lnSpc>
                          <a:spcPct val="115000"/>
                        </a:lnSpc>
                        <a:spcBef>
                          <a:spcPts val="0"/>
                        </a:spcBef>
                        <a:spcAft>
                          <a:spcPts val="0"/>
                        </a:spcAft>
                      </a:pPr>
                      <a:r>
                        <a:rPr lang="en-US" sz="1500" b="1">
                          <a:solidFill>
                            <a:srgbClr val="000000"/>
                          </a:solidFill>
                          <a:latin typeface="Calibri"/>
                          <a:ea typeface="Times New Roman"/>
                          <a:cs typeface="Calibri"/>
                        </a:rPr>
                        <a:t>SPY</a:t>
                      </a:r>
                      <a:endParaRPr lang="en-US" sz="1500">
                        <a:latin typeface="Calibri"/>
                        <a:ea typeface="Calibri"/>
                        <a:cs typeface="Times New Roman"/>
                      </a:endParaRPr>
                    </a:p>
                  </a:txBody>
                  <a:tcPr marL="60623" marR="60623"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r" fontAlgn="b"/>
                      <a:r>
                        <a:rPr lang="en-US" sz="1400" b="0" i="0" u="none" strike="noStrike" dirty="0">
                          <a:solidFill>
                            <a:srgbClr val="000000"/>
                          </a:solidFill>
                          <a:latin typeface="Calibri"/>
                        </a:rPr>
                        <a:t>1</a:t>
                      </a:r>
                    </a:p>
                  </a:txBody>
                  <a:tcPr marL="7620" marR="7620" marT="7620" marB="0" anchor="b">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rgbClr val="000000"/>
                          </a:solidFill>
                          <a:latin typeface="Calibri"/>
                          <a:ea typeface="Times New Roman"/>
                          <a:cs typeface="Calibri"/>
                        </a:rPr>
                        <a:t>-0.09</a:t>
                      </a:r>
                      <a:endParaRPr lang="en-US" sz="1500" dirty="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-0.06</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rgbClr val="000000"/>
                          </a:solidFill>
                          <a:latin typeface="Calibri"/>
                          <a:ea typeface="Times New Roman"/>
                          <a:cs typeface="Calibri"/>
                        </a:rPr>
                        <a:t>-0.10</a:t>
                      </a:r>
                      <a:endParaRPr lang="en-US" sz="1500" dirty="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-0.14</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-0.07</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-0.09</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-0.07</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rgbClr val="000000"/>
                          </a:solidFill>
                          <a:latin typeface="Calibri"/>
                          <a:ea typeface="Times New Roman"/>
                          <a:cs typeface="Calibri"/>
                        </a:rPr>
                        <a:t>-0.04</a:t>
                      </a:r>
                      <a:endParaRPr lang="en-US" sz="1500" dirty="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-0.08</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-0.09</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FF0000"/>
                          </a:solidFill>
                          <a:latin typeface="Calibri"/>
                          <a:ea typeface="Times New Roman"/>
                          <a:cs typeface="Calibri"/>
                        </a:rPr>
                        <a:t>-0.12</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FF0000"/>
                          </a:solidFill>
                          <a:latin typeface="Calibri"/>
                          <a:ea typeface="Times New Roman"/>
                          <a:cs typeface="Calibri"/>
                        </a:rPr>
                        <a:t>-0.09</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-0.05</a:t>
                      </a:r>
                      <a:endParaRPr lang="en-US" sz="1500">
                        <a:latin typeface="Calibri"/>
                        <a:ea typeface="Calibri"/>
                        <a:cs typeface="Times New Roman"/>
                      </a:endParaRPr>
                    </a:p>
                  </a:txBody>
                  <a:tcPr marL="60623" marR="60623"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238047">
                <a:tc>
                  <a:txBody>
                    <a:bodyPr/>
                    <a:lstStyle/>
                    <a:p>
                      <a:pPr marL="0" marR="0" algn="ctr">
                        <a:lnSpc>
                          <a:spcPct val="115000"/>
                        </a:lnSpc>
                        <a:spcBef>
                          <a:spcPts val="0"/>
                        </a:spcBef>
                        <a:spcAft>
                          <a:spcPts val="0"/>
                        </a:spcAft>
                      </a:pPr>
                      <a:r>
                        <a:rPr lang="en-US" sz="1500" b="1">
                          <a:solidFill>
                            <a:srgbClr val="000000"/>
                          </a:solidFill>
                          <a:latin typeface="Calibri"/>
                          <a:ea typeface="Times New Roman"/>
                          <a:cs typeface="Calibri"/>
                        </a:rPr>
                        <a:t>IJH</a:t>
                      </a:r>
                      <a:endParaRPr lang="en-US" sz="1500">
                        <a:latin typeface="Calibri"/>
                        <a:ea typeface="Calibri"/>
                        <a:cs typeface="Times New Roman"/>
                      </a:endParaRPr>
                    </a:p>
                  </a:txBody>
                  <a:tcPr marL="60623" marR="60623"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r" fontAlgn="b"/>
                      <a:r>
                        <a:rPr lang="en-US" sz="1400" b="0" i="0" u="none" strike="noStrike" dirty="0">
                          <a:solidFill>
                            <a:srgbClr val="000000"/>
                          </a:solidFill>
                          <a:latin typeface="Calibri"/>
                        </a:rPr>
                        <a:t>0.95</a:t>
                      </a:r>
                    </a:p>
                  </a:txBody>
                  <a:tcPr marL="7620" marR="7620" marT="7620" marB="0" anchor="b">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1.00</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rgbClr val="000000"/>
                          </a:solidFill>
                          <a:latin typeface="Calibri"/>
                          <a:ea typeface="Times New Roman"/>
                          <a:cs typeface="Calibri"/>
                        </a:rPr>
                        <a:t>0.96</a:t>
                      </a:r>
                      <a:endParaRPr lang="en-US" sz="1500" dirty="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0.97</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0.79</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0.80</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0.76</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0.79</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0.86</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0.85</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0.87</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FF0000"/>
                          </a:solidFill>
                          <a:latin typeface="Calibri"/>
                          <a:ea typeface="Times New Roman"/>
                          <a:cs typeface="Calibri"/>
                        </a:rPr>
                        <a:t>-0.09</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FF0000"/>
                          </a:solidFill>
                          <a:latin typeface="Calibri"/>
                          <a:ea typeface="Times New Roman"/>
                          <a:cs typeface="Calibri"/>
                        </a:rPr>
                        <a:t>0.10</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0.85</a:t>
                      </a:r>
                      <a:endParaRPr lang="en-US" sz="1500">
                        <a:latin typeface="Calibri"/>
                        <a:ea typeface="Calibri"/>
                        <a:cs typeface="Times New Roman"/>
                      </a:endParaRPr>
                    </a:p>
                  </a:txBody>
                  <a:tcPr marL="60623" marR="60623"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238047">
                <a:tc>
                  <a:txBody>
                    <a:bodyPr/>
                    <a:lstStyle/>
                    <a:p>
                      <a:pPr marL="0" marR="0" algn="ctr">
                        <a:lnSpc>
                          <a:spcPct val="115000"/>
                        </a:lnSpc>
                        <a:spcBef>
                          <a:spcPts val="0"/>
                        </a:spcBef>
                        <a:spcAft>
                          <a:spcPts val="0"/>
                        </a:spcAft>
                      </a:pPr>
                      <a:r>
                        <a:rPr lang="en-US" sz="1500" b="1">
                          <a:solidFill>
                            <a:srgbClr val="000000"/>
                          </a:solidFill>
                          <a:latin typeface="Calibri"/>
                          <a:ea typeface="Times New Roman"/>
                          <a:cs typeface="Calibri"/>
                        </a:rPr>
                        <a:t>IJR</a:t>
                      </a:r>
                      <a:endParaRPr lang="en-US" sz="1500">
                        <a:latin typeface="Calibri"/>
                        <a:ea typeface="Calibri"/>
                        <a:cs typeface="Times New Roman"/>
                      </a:endParaRPr>
                    </a:p>
                  </a:txBody>
                  <a:tcPr marL="60623" marR="60623"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r" fontAlgn="b"/>
                      <a:r>
                        <a:rPr lang="en-US" sz="1400" b="0" i="0" u="none" strike="noStrike" dirty="0">
                          <a:solidFill>
                            <a:srgbClr val="000000"/>
                          </a:solidFill>
                          <a:latin typeface="Calibri"/>
                        </a:rPr>
                        <a:t>0.91</a:t>
                      </a:r>
                    </a:p>
                  </a:txBody>
                  <a:tcPr marL="7620" marR="7620" marT="7620" marB="0" anchor="b">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0.96</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1.00</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0.93</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0.72</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0.74</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0.71</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0.75</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rgbClr val="000000"/>
                          </a:solidFill>
                          <a:latin typeface="Calibri"/>
                          <a:ea typeface="Times New Roman"/>
                          <a:cs typeface="Calibri"/>
                        </a:rPr>
                        <a:t>0.81</a:t>
                      </a:r>
                      <a:endParaRPr lang="en-US" sz="1500" dirty="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0.80</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0.82</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FF0000"/>
                          </a:solidFill>
                          <a:latin typeface="Calibri"/>
                          <a:ea typeface="Times New Roman"/>
                          <a:cs typeface="Calibri"/>
                        </a:rPr>
                        <a:t>-0.15</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FF0000"/>
                          </a:solidFill>
                          <a:latin typeface="Calibri"/>
                          <a:ea typeface="Times New Roman"/>
                          <a:cs typeface="Calibri"/>
                        </a:rPr>
                        <a:t>0.06</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0.84</a:t>
                      </a:r>
                      <a:endParaRPr lang="en-US" sz="1500">
                        <a:latin typeface="Calibri"/>
                        <a:ea typeface="Calibri"/>
                        <a:cs typeface="Times New Roman"/>
                      </a:endParaRPr>
                    </a:p>
                  </a:txBody>
                  <a:tcPr marL="60623" marR="60623"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238047">
                <a:tc>
                  <a:txBody>
                    <a:bodyPr/>
                    <a:lstStyle/>
                    <a:p>
                      <a:pPr marL="0" marR="0" algn="ctr">
                        <a:lnSpc>
                          <a:spcPct val="115000"/>
                        </a:lnSpc>
                        <a:spcBef>
                          <a:spcPts val="0"/>
                        </a:spcBef>
                        <a:spcAft>
                          <a:spcPts val="0"/>
                        </a:spcAft>
                      </a:pPr>
                      <a:r>
                        <a:rPr lang="en-US" sz="1500" b="1">
                          <a:solidFill>
                            <a:srgbClr val="000000"/>
                          </a:solidFill>
                          <a:latin typeface="Calibri"/>
                          <a:ea typeface="Times New Roman"/>
                          <a:cs typeface="Calibri"/>
                        </a:rPr>
                        <a:t>IYY</a:t>
                      </a:r>
                      <a:endParaRPr lang="en-US" sz="1500">
                        <a:latin typeface="Calibri"/>
                        <a:ea typeface="Calibri"/>
                        <a:cs typeface="Times New Roman"/>
                      </a:endParaRPr>
                    </a:p>
                  </a:txBody>
                  <a:tcPr marL="60623" marR="60623"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r" fontAlgn="b"/>
                      <a:r>
                        <a:rPr lang="en-US" sz="1400" b="0" i="0" u="none" strike="noStrike" dirty="0">
                          <a:solidFill>
                            <a:srgbClr val="000000"/>
                          </a:solidFill>
                          <a:latin typeface="Calibri"/>
                        </a:rPr>
                        <a:t>0.98</a:t>
                      </a:r>
                    </a:p>
                  </a:txBody>
                  <a:tcPr marL="7620" marR="7620" marT="7620" marB="0" anchor="b">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0.97</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0.93</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1.00</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0.80</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0.81</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0.78</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0.82</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0.89</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0.89</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0.91</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FF0000"/>
                          </a:solidFill>
                          <a:latin typeface="Calibri"/>
                          <a:ea typeface="Times New Roman"/>
                          <a:cs typeface="Calibri"/>
                        </a:rPr>
                        <a:t>-0.09</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FF0000"/>
                          </a:solidFill>
                          <a:latin typeface="Calibri"/>
                          <a:ea typeface="Times New Roman"/>
                          <a:cs typeface="Calibri"/>
                        </a:rPr>
                        <a:t>0.08</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0.84</a:t>
                      </a:r>
                      <a:endParaRPr lang="en-US" sz="1500">
                        <a:latin typeface="Calibri"/>
                        <a:ea typeface="Calibri"/>
                        <a:cs typeface="Times New Roman"/>
                      </a:endParaRPr>
                    </a:p>
                  </a:txBody>
                  <a:tcPr marL="60623" marR="60623"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238047">
                <a:tc>
                  <a:txBody>
                    <a:bodyPr/>
                    <a:lstStyle/>
                    <a:p>
                      <a:pPr marL="0" marR="0" algn="ctr">
                        <a:lnSpc>
                          <a:spcPct val="115000"/>
                        </a:lnSpc>
                        <a:spcBef>
                          <a:spcPts val="0"/>
                        </a:spcBef>
                        <a:spcAft>
                          <a:spcPts val="0"/>
                        </a:spcAft>
                      </a:pPr>
                      <a:r>
                        <a:rPr lang="en-US" sz="1500" b="1">
                          <a:solidFill>
                            <a:srgbClr val="000000"/>
                          </a:solidFill>
                          <a:latin typeface="Calibri"/>
                          <a:ea typeface="Times New Roman"/>
                          <a:cs typeface="Calibri"/>
                        </a:rPr>
                        <a:t>XLE</a:t>
                      </a:r>
                      <a:endParaRPr lang="en-US" sz="1500">
                        <a:latin typeface="Calibri"/>
                        <a:ea typeface="Calibri"/>
                        <a:cs typeface="Times New Roman"/>
                      </a:endParaRPr>
                    </a:p>
                  </a:txBody>
                  <a:tcPr marL="60623" marR="60623"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r" fontAlgn="b"/>
                      <a:r>
                        <a:rPr lang="en-US" sz="1400" b="0" i="0" u="none" strike="noStrike" dirty="0">
                          <a:solidFill>
                            <a:srgbClr val="000000"/>
                          </a:solidFill>
                          <a:latin typeface="Calibri"/>
                        </a:rPr>
                        <a:t>0.81</a:t>
                      </a:r>
                    </a:p>
                  </a:txBody>
                  <a:tcPr marL="7620" marR="7620" marT="7620" marB="0" anchor="b">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0.79</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0.72</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0.80</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1.00</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0.80</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0.68</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0.71</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rgbClr val="000000"/>
                          </a:solidFill>
                          <a:latin typeface="Calibri"/>
                          <a:ea typeface="Times New Roman"/>
                          <a:cs typeface="Calibri"/>
                        </a:rPr>
                        <a:t>0.80</a:t>
                      </a:r>
                      <a:endParaRPr lang="en-US" sz="1500" dirty="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0.77</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0.80</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FF0000"/>
                          </a:solidFill>
                          <a:latin typeface="Calibri"/>
                          <a:ea typeface="Times New Roman"/>
                          <a:cs typeface="Calibri"/>
                        </a:rPr>
                        <a:t>-0.03</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FF0000"/>
                          </a:solidFill>
                          <a:latin typeface="Calibri"/>
                          <a:ea typeface="Times New Roman"/>
                          <a:cs typeface="Calibri"/>
                        </a:rPr>
                        <a:t>0.26</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0.58</a:t>
                      </a:r>
                      <a:endParaRPr lang="en-US" sz="1500">
                        <a:latin typeface="Calibri"/>
                        <a:ea typeface="Calibri"/>
                        <a:cs typeface="Times New Roman"/>
                      </a:endParaRPr>
                    </a:p>
                  </a:txBody>
                  <a:tcPr marL="60623" marR="60623"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425148">
                <a:tc>
                  <a:txBody>
                    <a:bodyPr/>
                    <a:lstStyle/>
                    <a:p>
                      <a:pPr marL="0" marR="0" algn="ctr">
                        <a:lnSpc>
                          <a:spcPct val="115000"/>
                        </a:lnSpc>
                        <a:spcBef>
                          <a:spcPts val="0"/>
                        </a:spcBef>
                        <a:spcAft>
                          <a:spcPts val="0"/>
                        </a:spcAft>
                      </a:pPr>
                      <a:r>
                        <a:rPr lang="en-US" sz="1500" b="1">
                          <a:solidFill>
                            <a:srgbClr val="000000"/>
                          </a:solidFill>
                          <a:latin typeface="Calibri"/>
                          <a:ea typeface="Times New Roman"/>
                          <a:cs typeface="Calibri"/>
                        </a:rPr>
                        <a:t>EWZ</a:t>
                      </a:r>
                      <a:endParaRPr lang="en-US" sz="1500">
                        <a:latin typeface="Calibri"/>
                        <a:ea typeface="Calibri"/>
                        <a:cs typeface="Times New Roman"/>
                      </a:endParaRPr>
                    </a:p>
                  </a:txBody>
                  <a:tcPr marL="60623" marR="60623"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r" fontAlgn="b"/>
                      <a:r>
                        <a:rPr lang="en-US" sz="1400" b="0" i="0" u="none" strike="noStrike" dirty="0">
                          <a:solidFill>
                            <a:srgbClr val="000000"/>
                          </a:solidFill>
                          <a:latin typeface="Calibri"/>
                        </a:rPr>
                        <a:t>0.82</a:t>
                      </a:r>
                    </a:p>
                  </a:txBody>
                  <a:tcPr marL="7620" marR="7620" marT="7620" marB="0" anchor="b">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0.80</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0.74</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0.81</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0.80</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1.00</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0.72</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0.77</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0.90</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0.80</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0.83</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FF0000"/>
                          </a:solidFill>
                          <a:latin typeface="Calibri"/>
                          <a:ea typeface="Times New Roman"/>
                          <a:cs typeface="Calibri"/>
                        </a:rPr>
                        <a:t>-0.01</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FF0000"/>
                          </a:solidFill>
                          <a:latin typeface="Calibri"/>
                          <a:ea typeface="Times New Roman"/>
                          <a:cs typeface="Calibri"/>
                        </a:rPr>
                        <a:t>0.23</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rgbClr val="000000"/>
                          </a:solidFill>
                          <a:latin typeface="Calibri"/>
                          <a:ea typeface="Times New Roman"/>
                          <a:cs typeface="Calibri"/>
                        </a:rPr>
                        <a:t>0.61</a:t>
                      </a:r>
                      <a:endParaRPr lang="en-US" sz="1500" dirty="0">
                        <a:latin typeface="Calibri"/>
                        <a:ea typeface="Calibri"/>
                        <a:cs typeface="Times New Roman"/>
                      </a:endParaRPr>
                    </a:p>
                  </a:txBody>
                  <a:tcPr marL="60623" marR="60623"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238047">
                <a:tc>
                  <a:txBody>
                    <a:bodyPr/>
                    <a:lstStyle/>
                    <a:p>
                      <a:pPr marL="0" marR="0" algn="ctr">
                        <a:lnSpc>
                          <a:spcPct val="115000"/>
                        </a:lnSpc>
                        <a:spcBef>
                          <a:spcPts val="0"/>
                        </a:spcBef>
                        <a:spcAft>
                          <a:spcPts val="0"/>
                        </a:spcAft>
                      </a:pPr>
                      <a:r>
                        <a:rPr lang="en-US" sz="1500" b="1">
                          <a:solidFill>
                            <a:srgbClr val="000000"/>
                          </a:solidFill>
                          <a:latin typeface="Calibri"/>
                          <a:ea typeface="Times New Roman"/>
                          <a:cs typeface="Calibri"/>
                        </a:rPr>
                        <a:t>EWJ</a:t>
                      </a:r>
                      <a:endParaRPr lang="en-US" sz="1500">
                        <a:latin typeface="Calibri"/>
                        <a:ea typeface="Calibri"/>
                        <a:cs typeface="Times New Roman"/>
                      </a:endParaRPr>
                    </a:p>
                  </a:txBody>
                  <a:tcPr marL="60623" marR="60623"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r" fontAlgn="b"/>
                      <a:r>
                        <a:rPr lang="en-US" sz="1400" b="0" i="0" u="none" strike="noStrike" dirty="0">
                          <a:solidFill>
                            <a:srgbClr val="000000"/>
                          </a:solidFill>
                          <a:latin typeface="Calibri"/>
                        </a:rPr>
                        <a:t>0.80</a:t>
                      </a:r>
                    </a:p>
                  </a:txBody>
                  <a:tcPr marL="7620" marR="7620" marT="7620" marB="0" anchor="b">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0.76</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0.71</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0.78</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rgbClr val="000000"/>
                          </a:solidFill>
                          <a:latin typeface="Calibri"/>
                          <a:ea typeface="Times New Roman"/>
                          <a:cs typeface="Calibri"/>
                        </a:rPr>
                        <a:t>0.68</a:t>
                      </a:r>
                      <a:endParaRPr lang="en-US" sz="1500" dirty="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0.72</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1.00</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0.76</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0.80</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0.79</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0.87</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FF0000"/>
                          </a:solidFill>
                          <a:latin typeface="Calibri"/>
                          <a:ea typeface="Times New Roman"/>
                          <a:cs typeface="Calibri"/>
                        </a:rPr>
                        <a:t>0.04</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FF0000"/>
                          </a:solidFill>
                          <a:latin typeface="Calibri"/>
                          <a:ea typeface="Times New Roman"/>
                          <a:cs typeface="Calibri"/>
                        </a:rPr>
                        <a:t>0.15</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0.61</a:t>
                      </a:r>
                      <a:endParaRPr lang="en-US" sz="1500">
                        <a:latin typeface="Calibri"/>
                        <a:ea typeface="Calibri"/>
                        <a:cs typeface="Times New Roman"/>
                      </a:endParaRPr>
                    </a:p>
                  </a:txBody>
                  <a:tcPr marL="60623" marR="60623"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490937">
                <a:tc>
                  <a:txBody>
                    <a:bodyPr/>
                    <a:lstStyle/>
                    <a:p>
                      <a:pPr marL="0" marR="0" algn="ctr">
                        <a:lnSpc>
                          <a:spcPct val="115000"/>
                        </a:lnSpc>
                        <a:spcBef>
                          <a:spcPts val="0"/>
                        </a:spcBef>
                        <a:spcAft>
                          <a:spcPts val="0"/>
                        </a:spcAft>
                      </a:pPr>
                      <a:r>
                        <a:rPr lang="en-US" sz="1500" b="1">
                          <a:solidFill>
                            <a:srgbClr val="000000"/>
                          </a:solidFill>
                          <a:latin typeface="Calibri"/>
                          <a:ea typeface="Times New Roman"/>
                          <a:cs typeface="Calibri"/>
                        </a:rPr>
                        <a:t>EWH</a:t>
                      </a:r>
                      <a:endParaRPr lang="en-US" sz="1500">
                        <a:latin typeface="Calibri"/>
                        <a:ea typeface="Calibri"/>
                        <a:cs typeface="Times New Roman"/>
                      </a:endParaRPr>
                    </a:p>
                  </a:txBody>
                  <a:tcPr marL="60623" marR="60623"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r" fontAlgn="b"/>
                      <a:r>
                        <a:rPr lang="en-US" sz="1400" b="0" i="0" u="none" strike="noStrike" dirty="0">
                          <a:solidFill>
                            <a:srgbClr val="000000"/>
                          </a:solidFill>
                          <a:latin typeface="Calibri"/>
                        </a:rPr>
                        <a:t>0.83</a:t>
                      </a:r>
                    </a:p>
                  </a:txBody>
                  <a:tcPr marL="7620" marR="7620" marT="7620" marB="0" anchor="b">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rgbClr val="000000"/>
                          </a:solidFill>
                          <a:latin typeface="Calibri"/>
                          <a:ea typeface="Times New Roman"/>
                          <a:cs typeface="Calibri"/>
                        </a:rPr>
                        <a:t>0.79</a:t>
                      </a:r>
                      <a:endParaRPr lang="en-US" sz="1500" dirty="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0.75</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rgbClr val="000000"/>
                          </a:solidFill>
                          <a:latin typeface="Calibri"/>
                          <a:ea typeface="Times New Roman"/>
                          <a:cs typeface="Calibri"/>
                        </a:rPr>
                        <a:t>0.82</a:t>
                      </a:r>
                      <a:endParaRPr lang="en-US" sz="1500" dirty="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0.71</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0.77</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0.76</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1.00</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0.89</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0.78</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0.83</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FF0000"/>
                          </a:solidFill>
                          <a:latin typeface="Calibri"/>
                          <a:ea typeface="Times New Roman"/>
                          <a:cs typeface="Calibri"/>
                        </a:rPr>
                        <a:t>-0.10</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FF0000"/>
                          </a:solidFill>
                          <a:latin typeface="Calibri"/>
                          <a:ea typeface="Times New Roman"/>
                          <a:cs typeface="Calibri"/>
                        </a:rPr>
                        <a:t>0.10</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0.68</a:t>
                      </a:r>
                      <a:endParaRPr lang="en-US" sz="1500">
                        <a:latin typeface="Calibri"/>
                        <a:ea typeface="Calibri"/>
                        <a:cs typeface="Times New Roman"/>
                      </a:endParaRPr>
                    </a:p>
                  </a:txBody>
                  <a:tcPr marL="60623" marR="60623"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425148">
                <a:tc>
                  <a:txBody>
                    <a:bodyPr/>
                    <a:lstStyle/>
                    <a:p>
                      <a:pPr marL="0" marR="0" algn="ctr">
                        <a:lnSpc>
                          <a:spcPct val="115000"/>
                        </a:lnSpc>
                        <a:spcBef>
                          <a:spcPts val="0"/>
                        </a:spcBef>
                        <a:spcAft>
                          <a:spcPts val="0"/>
                        </a:spcAft>
                      </a:pPr>
                      <a:r>
                        <a:rPr lang="en-US" sz="1500" b="1">
                          <a:solidFill>
                            <a:srgbClr val="000000"/>
                          </a:solidFill>
                          <a:latin typeface="Calibri"/>
                          <a:ea typeface="Times New Roman"/>
                          <a:cs typeface="Calibri"/>
                        </a:rPr>
                        <a:t>EEM</a:t>
                      </a:r>
                      <a:endParaRPr lang="en-US" sz="1500">
                        <a:latin typeface="Calibri"/>
                        <a:ea typeface="Calibri"/>
                        <a:cs typeface="Times New Roman"/>
                      </a:endParaRPr>
                    </a:p>
                  </a:txBody>
                  <a:tcPr marL="60623" marR="60623"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r" fontAlgn="b"/>
                      <a:r>
                        <a:rPr lang="en-US" sz="1400" b="0" i="0" u="none" strike="noStrike" dirty="0">
                          <a:solidFill>
                            <a:srgbClr val="000000"/>
                          </a:solidFill>
                          <a:latin typeface="Calibri"/>
                        </a:rPr>
                        <a:t>0.89</a:t>
                      </a:r>
                    </a:p>
                  </a:txBody>
                  <a:tcPr marL="7620" marR="7620" marT="7620" marB="0" anchor="b">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0.86</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0.81</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0.89</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0.80</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0.90</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0.80</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0.89</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1.00</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0.87</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0.90</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FF0000"/>
                          </a:solidFill>
                          <a:latin typeface="Calibri"/>
                          <a:ea typeface="Times New Roman"/>
                          <a:cs typeface="Calibri"/>
                        </a:rPr>
                        <a:t>-0.08</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FF0000"/>
                          </a:solidFill>
                          <a:latin typeface="Calibri"/>
                          <a:ea typeface="Times New Roman"/>
                          <a:cs typeface="Calibri"/>
                        </a:rPr>
                        <a:t>0.19</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0.71</a:t>
                      </a:r>
                      <a:endParaRPr lang="en-US" sz="1500">
                        <a:latin typeface="Calibri"/>
                        <a:ea typeface="Calibri"/>
                        <a:cs typeface="Times New Roman"/>
                      </a:endParaRPr>
                    </a:p>
                  </a:txBody>
                  <a:tcPr marL="60623" marR="60623"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238047">
                <a:tc>
                  <a:txBody>
                    <a:bodyPr/>
                    <a:lstStyle/>
                    <a:p>
                      <a:pPr marL="0" marR="0" algn="ctr">
                        <a:lnSpc>
                          <a:spcPct val="115000"/>
                        </a:lnSpc>
                        <a:spcBef>
                          <a:spcPts val="0"/>
                        </a:spcBef>
                        <a:spcAft>
                          <a:spcPts val="0"/>
                        </a:spcAft>
                      </a:pPr>
                      <a:r>
                        <a:rPr lang="en-US" sz="1500" b="1">
                          <a:solidFill>
                            <a:srgbClr val="000000"/>
                          </a:solidFill>
                          <a:latin typeface="Calibri"/>
                          <a:ea typeface="Times New Roman"/>
                          <a:cs typeface="Calibri"/>
                        </a:rPr>
                        <a:t>EZU</a:t>
                      </a:r>
                      <a:endParaRPr lang="en-US" sz="1500">
                        <a:latin typeface="Calibri"/>
                        <a:ea typeface="Calibri"/>
                        <a:cs typeface="Times New Roman"/>
                      </a:endParaRPr>
                    </a:p>
                  </a:txBody>
                  <a:tcPr marL="60623" marR="60623"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r" fontAlgn="b"/>
                      <a:r>
                        <a:rPr lang="en-US" sz="1400" b="0" i="0" u="none" strike="noStrike" dirty="0">
                          <a:solidFill>
                            <a:srgbClr val="000000"/>
                          </a:solidFill>
                          <a:latin typeface="Calibri"/>
                        </a:rPr>
                        <a:t>0.89</a:t>
                      </a:r>
                    </a:p>
                  </a:txBody>
                  <a:tcPr marL="7620" marR="7620" marT="7620" marB="0" anchor="b">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0.85</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0.80</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0.89</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0.77</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0.80</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0.79</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0.78</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0.87</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1.00</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0.97</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FF0000"/>
                          </a:solidFill>
                          <a:latin typeface="Calibri"/>
                          <a:ea typeface="Times New Roman"/>
                          <a:cs typeface="Calibri"/>
                        </a:rPr>
                        <a:t>-0.02</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FF0000"/>
                          </a:solidFill>
                          <a:latin typeface="Calibri"/>
                          <a:ea typeface="Times New Roman"/>
                          <a:cs typeface="Calibri"/>
                        </a:rPr>
                        <a:t>0.20</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0.72</a:t>
                      </a:r>
                      <a:endParaRPr lang="en-US" sz="1500">
                        <a:latin typeface="Calibri"/>
                        <a:ea typeface="Calibri"/>
                        <a:cs typeface="Times New Roman"/>
                      </a:endParaRPr>
                    </a:p>
                  </a:txBody>
                  <a:tcPr marL="60623" marR="60623"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238047">
                <a:tc>
                  <a:txBody>
                    <a:bodyPr/>
                    <a:lstStyle/>
                    <a:p>
                      <a:pPr marL="0" marR="0" algn="ctr">
                        <a:lnSpc>
                          <a:spcPct val="115000"/>
                        </a:lnSpc>
                        <a:spcBef>
                          <a:spcPts val="0"/>
                        </a:spcBef>
                        <a:spcAft>
                          <a:spcPts val="0"/>
                        </a:spcAft>
                      </a:pPr>
                      <a:r>
                        <a:rPr lang="en-US" sz="1500" b="1">
                          <a:solidFill>
                            <a:srgbClr val="000000"/>
                          </a:solidFill>
                          <a:latin typeface="Calibri"/>
                          <a:ea typeface="Times New Roman"/>
                          <a:cs typeface="Calibri"/>
                        </a:rPr>
                        <a:t>EFA</a:t>
                      </a:r>
                      <a:endParaRPr lang="en-US" sz="1500">
                        <a:latin typeface="Calibri"/>
                        <a:ea typeface="Calibri"/>
                        <a:cs typeface="Times New Roman"/>
                      </a:endParaRPr>
                    </a:p>
                  </a:txBody>
                  <a:tcPr marL="60623" marR="60623"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r" fontAlgn="b"/>
                      <a:r>
                        <a:rPr lang="en-US" sz="1400" b="0" i="0" u="none" strike="noStrike" dirty="0">
                          <a:solidFill>
                            <a:srgbClr val="000000"/>
                          </a:solidFill>
                          <a:latin typeface="Calibri"/>
                        </a:rPr>
                        <a:t>0.92</a:t>
                      </a:r>
                    </a:p>
                  </a:txBody>
                  <a:tcPr marL="7620" marR="7620" marT="7620" marB="0" anchor="b">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0.87</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0.82</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0.91</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0.80</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0.83</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0.87</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0.83</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0.90</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0.97</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1.00</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FF0000"/>
                          </a:solidFill>
                          <a:latin typeface="Calibri"/>
                          <a:ea typeface="Times New Roman"/>
                          <a:cs typeface="Calibri"/>
                        </a:rPr>
                        <a:t>0.00</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FF0000"/>
                          </a:solidFill>
                          <a:latin typeface="Calibri"/>
                          <a:ea typeface="Times New Roman"/>
                          <a:cs typeface="Calibri"/>
                        </a:rPr>
                        <a:t>0.20</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0.72</a:t>
                      </a:r>
                      <a:endParaRPr lang="en-US" sz="1500">
                        <a:latin typeface="Calibri"/>
                        <a:ea typeface="Calibri"/>
                        <a:cs typeface="Times New Roman"/>
                      </a:endParaRPr>
                    </a:p>
                  </a:txBody>
                  <a:tcPr marL="60623" marR="60623"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425148">
                <a:tc>
                  <a:txBody>
                    <a:bodyPr/>
                    <a:lstStyle/>
                    <a:p>
                      <a:pPr marL="0" marR="0" algn="ctr">
                        <a:lnSpc>
                          <a:spcPct val="115000"/>
                        </a:lnSpc>
                        <a:spcBef>
                          <a:spcPts val="0"/>
                        </a:spcBef>
                        <a:spcAft>
                          <a:spcPts val="0"/>
                        </a:spcAft>
                      </a:pPr>
                      <a:r>
                        <a:rPr lang="en-US" sz="1500" b="1">
                          <a:solidFill>
                            <a:srgbClr val="000000"/>
                          </a:solidFill>
                          <a:latin typeface="Calibri"/>
                          <a:ea typeface="Times New Roman"/>
                          <a:cs typeface="Calibri"/>
                        </a:rPr>
                        <a:t>AGG</a:t>
                      </a:r>
                      <a:endParaRPr lang="en-US" sz="1500">
                        <a:latin typeface="Calibri"/>
                        <a:ea typeface="Calibri"/>
                        <a:cs typeface="Times New Roman"/>
                      </a:endParaRPr>
                    </a:p>
                  </a:txBody>
                  <a:tcPr marL="60623" marR="60623"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r" fontAlgn="b"/>
                      <a:r>
                        <a:rPr lang="en-US" sz="1400" b="0" i="0" u="none" strike="noStrike" dirty="0">
                          <a:solidFill>
                            <a:srgbClr val="000000"/>
                          </a:solidFill>
                          <a:latin typeface="Calibri"/>
                        </a:rPr>
                        <a:t>-0.05</a:t>
                      </a:r>
                    </a:p>
                  </a:txBody>
                  <a:tcPr marL="7620" marR="7620" marT="7620" marB="0" anchor="b">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-0.09</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-0.15</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-0.09</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rgbClr val="000000"/>
                          </a:solidFill>
                          <a:latin typeface="Calibri"/>
                          <a:ea typeface="Times New Roman"/>
                          <a:cs typeface="Calibri"/>
                        </a:rPr>
                        <a:t>-0.03</a:t>
                      </a:r>
                      <a:endParaRPr lang="en-US" sz="1500" dirty="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-0.01</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0.04</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-0.10</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-0.08</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-0.02</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0.00</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FF0000"/>
                          </a:solidFill>
                          <a:latin typeface="Calibri"/>
                          <a:ea typeface="Times New Roman"/>
                          <a:cs typeface="Calibri"/>
                        </a:rPr>
                        <a:t>1.00</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FF0000"/>
                          </a:solidFill>
                          <a:latin typeface="Calibri"/>
                          <a:ea typeface="Times New Roman"/>
                          <a:cs typeface="Calibri"/>
                        </a:rPr>
                        <a:t>0.09</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-0.14</a:t>
                      </a:r>
                      <a:endParaRPr lang="en-US" sz="1500">
                        <a:latin typeface="Calibri"/>
                        <a:ea typeface="Calibri"/>
                        <a:cs typeface="Times New Roman"/>
                      </a:endParaRPr>
                    </a:p>
                  </a:txBody>
                  <a:tcPr marL="60623" marR="60623"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238047">
                <a:tc>
                  <a:txBody>
                    <a:bodyPr/>
                    <a:lstStyle/>
                    <a:p>
                      <a:pPr marL="0" marR="0" algn="ctr">
                        <a:lnSpc>
                          <a:spcPct val="115000"/>
                        </a:lnSpc>
                        <a:spcBef>
                          <a:spcPts val="0"/>
                        </a:spcBef>
                        <a:spcAft>
                          <a:spcPts val="0"/>
                        </a:spcAft>
                      </a:pPr>
                      <a:r>
                        <a:rPr lang="en-US" sz="1500" b="1">
                          <a:solidFill>
                            <a:srgbClr val="000000"/>
                          </a:solidFill>
                          <a:latin typeface="Calibri"/>
                          <a:ea typeface="Times New Roman"/>
                          <a:cs typeface="Calibri"/>
                        </a:rPr>
                        <a:t>IAU</a:t>
                      </a:r>
                      <a:endParaRPr lang="en-US" sz="1500">
                        <a:latin typeface="Calibri"/>
                        <a:ea typeface="Calibri"/>
                        <a:cs typeface="Times New Roman"/>
                      </a:endParaRPr>
                    </a:p>
                  </a:txBody>
                  <a:tcPr marL="60623" marR="60623"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r" fontAlgn="b"/>
                      <a:r>
                        <a:rPr lang="en-US" sz="1400" b="0" i="0" u="none" strike="noStrike" dirty="0">
                          <a:solidFill>
                            <a:srgbClr val="000000"/>
                          </a:solidFill>
                          <a:latin typeface="Calibri"/>
                        </a:rPr>
                        <a:t>0.07</a:t>
                      </a:r>
                    </a:p>
                  </a:txBody>
                  <a:tcPr marL="7620" marR="7620" marT="7620" marB="0" anchor="b">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0.10</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0.06</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0.08</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0.26</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0.23</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0.15</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0.10</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0.19</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0.20</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0.20</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FF0000"/>
                          </a:solidFill>
                          <a:latin typeface="Calibri"/>
                          <a:ea typeface="Times New Roman"/>
                          <a:cs typeface="Calibri"/>
                        </a:rPr>
                        <a:t>0.09</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FF0000"/>
                          </a:solidFill>
                          <a:latin typeface="Calibri"/>
                          <a:ea typeface="Times New Roman"/>
                          <a:cs typeface="Calibri"/>
                        </a:rPr>
                        <a:t>1.00</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0.02</a:t>
                      </a:r>
                      <a:endParaRPr lang="en-US" sz="1500">
                        <a:latin typeface="Calibri"/>
                        <a:ea typeface="Calibri"/>
                        <a:cs typeface="Times New Roman"/>
                      </a:endParaRPr>
                    </a:p>
                  </a:txBody>
                  <a:tcPr marL="60623" marR="60623"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238047">
                <a:tc>
                  <a:txBody>
                    <a:bodyPr/>
                    <a:lstStyle/>
                    <a:p>
                      <a:pPr marL="0" marR="0" algn="ctr">
                        <a:lnSpc>
                          <a:spcPct val="115000"/>
                        </a:lnSpc>
                        <a:spcBef>
                          <a:spcPts val="0"/>
                        </a:spcBef>
                        <a:spcAft>
                          <a:spcPts val="0"/>
                        </a:spcAft>
                      </a:pPr>
                      <a:r>
                        <a:rPr lang="en-US" sz="1500" b="1">
                          <a:solidFill>
                            <a:srgbClr val="000000"/>
                          </a:solidFill>
                          <a:latin typeface="Calibri"/>
                          <a:ea typeface="Times New Roman"/>
                          <a:cs typeface="Calibri"/>
                        </a:rPr>
                        <a:t>IYR</a:t>
                      </a:r>
                      <a:endParaRPr lang="en-US" sz="1500">
                        <a:latin typeface="Calibri"/>
                        <a:ea typeface="Calibri"/>
                        <a:cs typeface="Times New Roman"/>
                      </a:endParaRPr>
                    </a:p>
                  </a:txBody>
                  <a:tcPr marL="60623" marR="60623"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r" fontAlgn="b"/>
                      <a:r>
                        <a:rPr lang="en-US" sz="1400" b="0" i="0" u="none" strike="noStrike" dirty="0">
                          <a:solidFill>
                            <a:srgbClr val="000000"/>
                          </a:solidFill>
                          <a:latin typeface="Calibri"/>
                        </a:rPr>
                        <a:t>0.81</a:t>
                      </a:r>
                    </a:p>
                  </a:txBody>
                  <a:tcPr marL="7620" marR="7620" marT="7620" marB="0" anchor="b">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0.85</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0.84</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0.84</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0.58</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0.61</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0.61</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0.68</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0.71</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0.72</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0.72</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FF0000"/>
                          </a:solidFill>
                          <a:latin typeface="Calibri"/>
                          <a:ea typeface="Times New Roman"/>
                          <a:cs typeface="Calibri"/>
                        </a:rPr>
                        <a:t>-0.14</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FF0000"/>
                          </a:solidFill>
                          <a:latin typeface="Calibri"/>
                          <a:ea typeface="Times New Roman"/>
                          <a:cs typeface="Calibri"/>
                        </a:rPr>
                        <a:t>0.02</a:t>
                      </a:r>
                      <a:endParaRPr lang="en-US" sz="1500">
                        <a:latin typeface="Calibri"/>
                        <a:ea typeface="Calibri"/>
                        <a:cs typeface="Times New Roman"/>
                      </a:endParaRPr>
                    </a:p>
                  </a:txBody>
                  <a:tcPr marL="60623" marR="60623"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rgbClr val="000000"/>
                          </a:solidFill>
                          <a:latin typeface="Calibri"/>
                          <a:ea typeface="Times New Roman"/>
                          <a:cs typeface="Calibri"/>
                        </a:rPr>
                        <a:t>1.00</a:t>
                      </a:r>
                      <a:endParaRPr lang="en-US" sz="1500" dirty="0">
                        <a:latin typeface="Calibri"/>
                        <a:ea typeface="Calibri"/>
                        <a:cs typeface="Times New Roman"/>
                      </a:endParaRPr>
                    </a:p>
                  </a:txBody>
                  <a:tcPr marL="60623" marR="60623"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bl>
          </a:graphicData>
        </a:graphic>
      </p:graphicFrame>
      <p:sp>
        <p:nvSpPr>
          <p:cNvPr id="6" name="Rectangle 5"/>
          <p:cNvSpPr/>
          <p:nvPr/>
        </p:nvSpPr>
        <p:spPr>
          <a:xfrm>
            <a:off x="304800" y="5332274"/>
            <a:ext cx="8534400" cy="1754326"/>
          </a:xfrm>
          <a:prstGeom prst="rect">
            <a:avLst/>
          </a:prstGeom>
        </p:spPr>
        <p:txBody>
          <a:bodyPr wrap="square">
            <a:spAutoFit/>
          </a:bodyPr>
          <a:lstStyle/>
          <a:p>
            <a:r>
              <a:rPr lang="en-US" b="1" dirty="0" smtClean="0"/>
              <a:t>From the daily return correlation table of the 14 ETF’s, we observe that the rate of return of Gold (IAU), the Aggregate Bond (AGG) and  weighted index of 500 common stock prices in US companies (SPY) share low or no correlation with the equity, international and real estate ETF’s which rate of returns, in turn,  show strong correlations among themselves. </a:t>
            </a:r>
            <a:r>
              <a:rPr lang="en-US" sz="1400" b="1" dirty="0" smtClean="0"/>
              <a:t/>
            </a:r>
            <a:br>
              <a:rPr lang="en-US" sz="1400" b="1" dirty="0" smtClean="0"/>
            </a:br>
            <a:endParaRPr lang="en-US" b="1" dirty="0"/>
          </a:p>
        </p:txBody>
      </p:sp>
    </p:spTree>
  </p:cSld>
  <p:clrMapOvr>
    <a:masterClrMapping/>
  </p:clrMapOvr>
  <p:transition>
    <p:whee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35608" y="274638"/>
            <a:ext cx="7498080" cy="868362"/>
          </a:xfrm>
        </p:spPr>
        <p:txBody>
          <a:bodyPr>
            <a:normAutofit fontScale="90000"/>
          </a:bodyPr>
          <a:lstStyle/>
          <a:p>
            <a:r>
              <a:rPr lang="en-US" dirty="0" smtClean="0"/>
              <a:t>Weekly Return Correlation Table</a:t>
            </a:r>
            <a:br>
              <a:rPr lang="en-US" dirty="0" smtClean="0"/>
            </a:br>
            <a:endParaRPr lang="en-US" dirty="0"/>
          </a:p>
        </p:txBody>
      </p:sp>
      <p:graphicFrame>
        <p:nvGraphicFramePr>
          <p:cNvPr id="4" name="Table 3"/>
          <p:cNvGraphicFramePr>
            <a:graphicFrameLocks noGrp="1"/>
          </p:cNvGraphicFramePr>
          <p:nvPr/>
        </p:nvGraphicFramePr>
        <p:xfrm>
          <a:off x="457200" y="914400"/>
          <a:ext cx="8153400" cy="5321862"/>
        </p:xfrm>
        <a:graphic>
          <a:graphicData uri="http://schemas.openxmlformats.org/drawingml/2006/table">
            <a:tbl>
              <a:tblPr/>
              <a:tblGrid>
                <a:gridCol w="528030"/>
                <a:gridCol w="574621"/>
                <a:gridCol w="450379"/>
                <a:gridCol w="543559"/>
                <a:gridCol w="543559"/>
                <a:gridCol w="574621"/>
                <a:gridCol w="574621"/>
                <a:gridCol w="621212"/>
                <a:gridCol w="543559"/>
                <a:gridCol w="528030"/>
                <a:gridCol w="528030"/>
                <a:gridCol w="496969"/>
                <a:gridCol w="528030"/>
                <a:gridCol w="528030"/>
                <a:gridCol w="590150"/>
              </a:tblGrid>
              <a:tr h="181303">
                <a:tc>
                  <a:txBody>
                    <a:bodyPr/>
                    <a:lstStyle/>
                    <a:p>
                      <a:endParaRPr lang="en-US" sz="1400" dirty="0">
                        <a:latin typeface="Calibri"/>
                        <a:cs typeface="Times New Roman"/>
                      </a:endParaRPr>
                    </a:p>
                  </a:txBody>
                  <a:tcPr marL="49851" marR="49851" marT="0" marB="0">
                    <a:lnL w="12700" cap="flat" cmpd="sng" algn="ctr">
                      <a:solidFill>
                        <a:srgbClr val="C0504D"/>
                      </a:solid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C0504D"/>
                    </a:solidFill>
                  </a:tcPr>
                </a:tc>
                <a:tc>
                  <a:txBody>
                    <a:bodyPr/>
                    <a:lstStyle/>
                    <a:p>
                      <a:pPr marL="0" marR="0" algn="ctr">
                        <a:lnSpc>
                          <a:spcPct val="115000"/>
                        </a:lnSpc>
                        <a:spcBef>
                          <a:spcPts val="0"/>
                        </a:spcBef>
                        <a:spcAft>
                          <a:spcPts val="0"/>
                        </a:spcAft>
                      </a:pPr>
                      <a:r>
                        <a:rPr lang="en-US" sz="1400" b="1">
                          <a:solidFill>
                            <a:srgbClr val="000000"/>
                          </a:solidFill>
                          <a:latin typeface="Calibri"/>
                          <a:ea typeface="Times New Roman"/>
                          <a:cs typeface="Calibri"/>
                        </a:rPr>
                        <a:t>SPY</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C0504D"/>
                    </a:solidFill>
                  </a:tcPr>
                </a:tc>
                <a:tc>
                  <a:txBody>
                    <a:bodyPr/>
                    <a:lstStyle/>
                    <a:p>
                      <a:pPr marL="0" marR="0" algn="ctr">
                        <a:lnSpc>
                          <a:spcPct val="115000"/>
                        </a:lnSpc>
                        <a:spcBef>
                          <a:spcPts val="0"/>
                        </a:spcBef>
                        <a:spcAft>
                          <a:spcPts val="0"/>
                        </a:spcAft>
                      </a:pPr>
                      <a:r>
                        <a:rPr lang="en-US" sz="1400" b="1">
                          <a:solidFill>
                            <a:srgbClr val="000000"/>
                          </a:solidFill>
                          <a:latin typeface="Calibri"/>
                          <a:ea typeface="Times New Roman"/>
                          <a:cs typeface="Calibri"/>
                        </a:rPr>
                        <a:t>IJH</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C0504D"/>
                    </a:solidFill>
                  </a:tcPr>
                </a:tc>
                <a:tc>
                  <a:txBody>
                    <a:bodyPr/>
                    <a:lstStyle/>
                    <a:p>
                      <a:pPr marL="0" marR="0" algn="ctr">
                        <a:lnSpc>
                          <a:spcPct val="115000"/>
                        </a:lnSpc>
                        <a:spcBef>
                          <a:spcPts val="0"/>
                        </a:spcBef>
                        <a:spcAft>
                          <a:spcPts val="0"/>
                        </a:spcAft>
                      </a:pPr>
                      <a:r>
                        <a:rPr lang="en-US" sz="1400" b="1">
                          <a:solidFill>
                            <a:srgbClr val="000000"/>
                          </a:solidFill>
                          <a:latin typeface="Calibri"/>
                          <a:ea typeface="Times New Roman"/>
                          <a:cs typeface="Calibri"/>
                        </a:rPr>
                        <a:t>IJR</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C0504D"/>
                    </a:solidFill>
                  </a:tcPr>
                </a:tc>
                <a:tc>
                  <a:txBody>
                    <a:bodyPr/>
                    <a:lstStyle/>
                    <a:p>
                      <a:pPr marL="0" marR="0" algn="ctr">
                        <a:lnSpc>
                          <a:spcPct val="115000"/>
                        </a:lnSpc>
                        <a:spcBef>
                          <a:spcPts val="0"/>
                        </a:spcBef>
                        <a:spcAft>
                          <a:spcPts val="0"/>
                        </a:spcAft>
                      </a:pPr>
                      <a:r>
                        <a:rPr lang="en-US" sz="1400" b="1">
                          <a:solidFill>
                            <a:srgbClr val="000000"/>
                          </a:solidFill>
                          <a:latin typeface="Calibri"/>
                          <a:ea typeface="Times New Roman"/>
                          <a:cs typeface="Calibri"/>
                        </a:rPr>
                        <a:t>IYY</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C0504D"/>
                    </a:solidFill>
                  </a:tcPr>
                </a:tc>
                <a:tc>
                  <a:txBody>
                    <a:bodyPr/>
                    <a:lstStyle/>
                    <a:p>
                      <a:pPr marL="0" marR="0" algn="ctr">
                        <a:lnSpc>
                          <a:spcPct val="115000"/>
                        </a:lnSpc>
                        <a:spcBef>
                          <a:spcPts val="0"/>
                        </a:spcBef>
                        <a:spcAft>
                          <a:spcPts val="0"/>
                        </a:spcAft>
                      </a:pPr>
                      <a:r>
                        <a:rPr lang="en-US" sz="1400" b="1">
                          <a:solidFill>
                            <a:srgbClr val="000000"/>
                          </a:solidFill>
                          <a:latin typeface="Calibri"/>
                          <a:ea typeface="Times New Roman"/>
                          <a:cs typeface="Calibri"/>
                        </a:rPr>
                        <a:t>XLE</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C0504D"/>
                    </a:solidFill>
                  </a:tcPr>
                </a:tc>
                <a:tc>
                  <a:txBody>
                    <a:bodyPr/>
                    <a:lstStyle/>
                    <a:p>
                      <a:pPr marL="0" marR="0" algn="ctr">
                        <a:lnSpc>
                          <a:spcPct val="115000"/>
                        </a:lnSpc>
                        <a:spcBef>
                          <a:spcPts val="0"/>
                        </a:spcBef>
                        <a:spcAft>
                          <a:spcPts val="0"/>
                        </a:spcAft>
                      </a:pPr>
                      <a:r>
                        <a:rPr lang="en-US" sz="1400" b="1">
                          <a:solidFill>
                            <a:srgbClr val="000000"/>
                          </a:solidFill>
                          <a:latin typeface="Calibri"/>
                          <a:ea typeface="Times New Roman"/>
                          <a:cs typeface="Calibri"/>
                        </a:rPr>
                        <a:t>EWZ</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C0504D"/>
                    </a:solidFill>
                  </a:tcPr>
                </a:tc>
                <a:tc>
                  <a:txBody>
                    <a:bodyPr/>
                    <a:lstStyle/>
                    <a:p>
                      <a:pPr marL="0" marR="0" algn="ctr">
                        <a:lnSpc>
                          <a:spcPct val="115000"/>
                        </a:lnSpc>
                        <a:spcBef>
                          <a:spcPts val="0"/>
                        </a:spcBef>
                        <a:spcAft>
                          <a:spcPts val="0"/>
                        </a:spcAft>
                      </a:pPr>
                      <a:r>
                        <a:rPr lang="en-US" sz="1400" b="1">
                          <a:solidFill>
                            <a:srgbClr val="000000"/>
                          </a:solidFill>
                          <a:latin typeface="Calibri"/>
                          <a:ea typeface="Times New Roman"/>
                          <a:cs typeface="Calibri"/>
                        </a:rPr>
                        <a:t>EWJ</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C0504D"/>
                    </a:solidFill>
                  </a:tcPr>
                </a:tc>
                <a:tc>
                  <a:txBody>
                    <a:bodyPr/>
                    <a:lstStyle/>
                    <a:p>
                      <a:pPr marL="0" marR="0" algn="ctr">
                        <a:lnSpc>
                          <a:spcPct val="115000"/>
                        </a:lnSpc>
                        <a:spcBef>
                          <a:spcPts val="0"/>
                        </a:spcBef>
                        <a:spcAft>
                          <a:spcPts val="0"/>
                        </a:spcAft>
                      </a:pPr>
                      <a:r>
                        <a:rPr lang="en-US" sz="1400" b="1">
                          <a:solidFill>
                            <a:srgbClr val="000000"/>
                          </a:solidFill>
                          <a:latin typeface="Calibri"/>
                          <a:ea typeface="Times New Roman"/>
                          <a:cs typeface="Calibri"/>
                        </a:rPr>
                        <a:t>EWH</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C0504D"/>
                    </a:solidFill>
                  </a:tcPr>
                </a:tc>
                <a:tc>
                  <a:txBody>
                    <a:bodyPr/>
                    <a:lstStyle/>
                    <a:p>
                      <a:pPr marL="0" marR="0" algn="ctr">
                        <a:lnSpc>
                          <a:spcPct val="115000"/>
                        </a:lnSpc>
                        <a:spcBef>
                          <a:spcPts val="0"/>
                        </a:spcBef>
                        <a:spcAft>
                          <a:spcPts val="0"/>
                        </a:spcAft>
                      </a:pPr>
                      <a:r>
                        <a:rPr lang="en-US" sz="1400" b="1">
                          <a:solidFill>
                            <a:srgbClr val="000000"/>
                          </a:solidFill>
                          <a:latin typeface="Calibri"/>
                          <a:ea typeface="Times New Roman"/>
                          <a:cs typeface="Calibri"/>
                        </a:rPr>
                        <a:t>EEM</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C0504D"/>
                    </a:solidFill>
                  </a:tcPr>
                </a:tc>
                <a:tc>
                  <a:txBody>
                    <a:bodyPr/>
                    <a:lstStyle/>
                    <a:p>
                      <a:pPr marL="0" marR="0" algn="ctr">
                        <a:lnSpc>
                          <a:spcPct val="115000"/>
                        </a:lnSpc>
                        <a:spcBef>
                          <a:spcPts val="0"/>
                        </a:spcBef>
                        <a:spcAft>
                          <a:spcPts val="0"/>
                        </a:spcAft>
                      </a:pPr>
                      <a:r>
                        <a:rPr lang="en-US" sz="1400" b="1">
                          <a:solidFill>
                            <a:srgbClr val="000000"/>
                          </a:solidFill>
                          <a:latin typeface="Calibri"/>
                          <a:ea typeface="Times New Roman"/>
                          <a:cs typeface="Calibri"/>
                        </a:rPr>
                        <a:t>EZU</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C0504D"/>
                    </a:solidFill>
                  </a:tcPr>
                </a:tc>
                <a:tc>
                  <a:txBody>
                    <a:bodyPr/>
                    <a:lstStyle/>
                    <a:p>
                      <a:pPr marL="0" marR="0" algn="ctr">
                        <a:lnSpc>
                          <a:spcPct val="115000"/>
                        </a:lnSpc>
                        <a:spcBef>
                          <a:spcPts val="0"/>
                        </a:spcBef>
                        <a:spcAft>
                          <a:spcPts val="0"/>
                        </a:spcAft>
                      </a:pPr>
                      <a:r>
                        <a:rPr lang="en-US" sz="1400" b="1">
                          <a:solidFill>
                            <a:srgbClr val="000000"/>
                          </a:solidFill>
                          <a:latin typeface="Calibri"/>
                          <a:ea typeface="Times New Roman"/>
                          <a:cs typeface="Calibri"/>
                        </a:rPr>
                        <a:t>EFA</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C0504D"/>
                    </a:solidFill>
                  </a:tcPr>
                </a:tc>
                <a:tc>
                  <a:txBody>
                    <a:bodyPr/>
                    <a:lstStyle/>
                    <a:p>
                      <a:pPr marL="0" marR="0" algn="ctr">
                        <a:lnSpc>
                          <a:spcPct val="115000"/>
                        </a:lnSpc>
                        <a:spcBef>
                          <a:spcPts val="0"/>
                        </a:spcBef>
                        <a:spcAft>
                          <a:spcPts val="0"/>
                        </a:spcAft>
                      </a:pPr>
                      <a:r>
                        <a:rPr lang="en-US" sz="1400" b="1">
                          <a:latin typeface="Calibri"/>
                          <a:ea typeface="Times New Roman"/>
                          <a:cs typeface="Calibri"/>
                        </a:rPr>
                        <a:t>AGG</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C0504D"/>
                    </a:solidFill>
                  </a:tcPr>
                </a:tc>
                <a:tc>
                  <a:txBody>
                    <a:bodyPr/>
                    <a:lstStyle/>
                    <a:p>
                      <a:pPr marL="0" marR="0" algn="ctr">
                        <a:lnSpc>
                          <a:spcPct val="115000"/>
                        </a:lnSpc>
                        <a:spcBef>
                          <a:spcPts val="0"/>
                        </a:spcBef>
                        <a:spcAft>
                          <a:spcPts val="0"/>
                        </a:spcAft>
                      </a:pPr>
                      <a:r>
                        <a:rPr lang="en-US" sz="1400" b="1">
                          <a:latin typeface="Calibri"/>
                          <a:ea typeface="Times New Roman"/>
                          <a:cs typeface="Calibri"/>
                        </a:rPr>
                        <a:t>IAU</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C0504D"/>
                    </a:solidFill>
                  </a:tcPr>
                </a:tc>
                <a:tc>
                  <a:txBody>
                    <a:bodyPr/>
                    <a:lstStyle/>
                    <a:p>
                      <a:pPr marL="0" marR="0" algn="ctr">
                        <a:lnSpc>
                          <a:spcPct val="115000"/>
                        </a:lnSpc>
                        <a:spcBef>
                          <a:spcPts val="0"/>
                        </a:spcBef>
                        <a:spcAft>
                          <a:spcPts val="0"/>
                        </a:spcAft>
                      </a:pPr>
                      <a:r>
                        <a:rPr lang="en-US" sz="1400" b="1">
                          <a:solidFill>
                            <a:srgbClr val="000000"/>
                          </a:solidFill>
                          <a:latin typeface="Calibri"/>
                          <a:ea typeface="Times New Roman"/>
                          <a:cs typeface="Calibri"/>
                        </a:rPr>
                        <a:t>IYR</a:t>
                      </a:r>
                      <a:endParaRPr lang="en-US" sz="1400">
                        <a:latin typeface="Calibri"/>
                        <a:ea typeface="Calibri"/>
                        <a:cs typeface="Times New Roman"/>
                      </a:endParaRPr>
                    </a:p>
                  </a:txBody>
                  <a:tcPr marL="49851" marR="49851" marT="0" marB="0">
                    <a:lnL>
                      <a:noFill/>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C0504D"/>
                    </a:solidFill>
                  </a:tcPr>
                </a:tc>
              </a:tr>
              <a:tr h="362607">
                <a:tc>
                  <a:txBody>
                    <a:bodyPr/>
                    <a:lstStyle/>
                    <a:p>
                      <a:pPr marL="0" marR="0" algn="ctr">
                        <a:lnSpc>
                          <a:spcPct val="115000"/>
                        </a:lnSpc>
                        <a:spcBef>
                          <a:spcPts val="0"/>
                        </a:spcBef>
                        <a:spcAft>
                          <a:spcPts val="0"/>
                        </a:spcAft>
                      </a:pPr>
                      <a:r>
                        <a:rPr lang="en-US" sz="1400" b="1" dirty="0">
                          <a:solidFill>
                            <a:srgbClr val="000000"/>
                          </a:solidFill>
                          <a:latin typeface="Calibri"/>
                          <a:ea typeface="Times New Roman"/>
                          <a:cs typeface="Calibri"/>
                        </a:rPr>
                        <a:t>SPY</a:t>
                      </a:r>
                      <a:endParaRPr lang="en-US" sz="1400" dirty="0">
                        <a:latin typeface="Calibri"/>
                        <a:ea typeface="Calibri"/>
                        <a:cs typeface="Times New Roman"/>
                      </a:endParaRPr>
                    </a:p>
                  </a:txBody>
                  <a:tcPr marL="49851" marR="49851" marT="0" marB="0">
                    <a:lnL w="12700" cap="flat" cmpd="sng" algn="ctr">
                      <a:solidFill>
                        <a:srgbClr val="C0504D"/>
                      </a:solid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1.00</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0.95</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0.92</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0.99</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0.79</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0.80</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0.75</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0.77</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0.85</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0.88</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0.90</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FF0000"/>
                          </a:solidFill>
                          <a:latin typeface="Calibri"/>
                          <a:ea typeface="Times New Roman"/>
                          <a:cs typeface="Calibri"/>
                        </a:rPr>
                        <a:t>0.25</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FF0000"/>
                          </a:solidFill>
                          <a:latin typeface="Calibri"/>
                          <a:ea typeface="Times New Roman"/>
                          <a:cs typeface="Calibri"/>
                        </a:rPr>
                        <a:t>0.01</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0.79</a:t>
                      </a:r>
                      <a:endParaRPr lang="en-US" sz="1400">
                        <a:latin typeface="Calibri"/>
                        <a:ea typeface="Calibri"/>
                        <a:cs typeface="Times New Roman"/>
                      </a:endParaRPr>
                    </a:p>
                  </a:txBody>
                  <a:tcPr marL="49851" marR="49851" marT="0" marB="0">
                    <a:lnL>
                      <a:noFill/>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r>
              <a:tr h="362607">
                <a:tc>
                  <a:txBody>
                    <a:bodyPr/>
                    <a:lstStyle/>
                    <a:p>
                      <a:pPr marL="0" marR="0" algn="ctr">
                        <a:lnSpc>
                          <a:spcPct val="115000"/>
                        </a:lnSpc>
                        <a:spcBef>
                          <a:spcPts val="0"/>
                        </a:spcBef>
                        <a:spcAft>
                          <a:spcPts val="0"/>
                        </a:spcAft>
                      </a:pPr>
                      <a:r>
                        <a:rPr lang="en-US" sz="1400" b="1">
                          <a:solidFill>
                            <a:srgbClr val="000000"/>
                          </a:solidFill>
                          <a:latin typeface="Calibri"/>
                          <a:ea typeface="Times New Roman"/>
                          <a:cs typeface="Calibri"/>
                        </a:rPr>
                        <a:t>IJH</a:t>
                      </a:r>
                      <a:endParaRPr lang="en-US" sz="1400">
                        <a:latin typeface="Calibri"/>
                        <a:ea typeface="Calibri"/>
                        <a:cs typeface="Times New Roman"/>
                      </a:endParaRPr>
                    </a:p>
                  </a:txBody>
                  <a:tcPr marL="49851" marR="49851" marT="0" marB="0">
                    <a:lnL w="12700" cap="flat" cmpd="sng" algn="ctr">
                      <a:solidFill>
                        <a:srgbClr val="C0504D"/>
                      </a:solid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0.95</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1.00</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0.97</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0.97</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0.79</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0.81</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0.70</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0.73</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0.86</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0.85</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0.87</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FF0000"/>
                          </a:solidFill>
                          <a:latin typeface="Calibri"/>
                          <a:ea typeface="Times New Roman"/>
                          <a:cs typeface="Calibri"/>
                        </a:rPr>
                        <a:t>0.14</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FF0000"/>
                          </a:solidFill>
                          <a:latin typeface="Calibri"/>
                          <a:ea typeface="Times New Roman"/>
                          <a:cs typeface="Calibri"/>
                        </a:rPr>
                        <a:t>0.07</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0.84</a:t>
                      </a:r>
                      <a:endParaRPr lang="en-US" sz="1400">
                        <a:latin typeface="Calibri"/>
                        <a:ea typeface="Calibri"/>
                        <a:cs typeface="Times New Roman"/>
                      </a:endParaRPr>
                    </a:p>
                  </a:txBody>
                  <a:tcPr marL="49851" marR="49851" marT="0" marB="0">
                    <a:lnL>
                      <a:noFill/>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r>
              <a:tr h="362607">
                <a:tc>
                  <a:txBody>
                    <a:bodyPr/>
                    <a:lstStyle/>
                    <a:p>
                      <a:pPr marL="0" marR="0" algn="ctr">
                        <a:lnSpc>
                          <a:spcPct val="115000"/>
                        </a:lnSpc>
                        <a:spcBef>
                          <a:spcPts val="0"/>
                        </a:spcBef>
                        <a:spcAft>
                          <a:spcPts val="0"/>
                        </a:spcAft>
                      </a:pPr>
                      <a:r>
                        <a:rPr lang="en-US" sz="1400" b="1">
                          <a:solidFill>
                            <a:srgbClr val="000000"/>
                          </a:solidFill>
                          <a:latin typeface="Calibri"/>
                          <a:ea typeface="Times New Roman"/>
                          <a:cs typeface="Calibri"/>
                        </a:rPr>
                        <a:t>IJR</a:t>
                      </a:r>
                      <a:endParaRPr lang="en-US" sz="1400">
                        <a:latin typeface="Calibri"/>
                        <a:ea typeface="Calibri"/>
                        <a:cs typeface="Times New Roman"/>
                      </a:endParaRPr>
                    </a:p>
                  </a:txBody>
                  <a:tcPr marL="49851" marR="49851" marT="0" marB="0">
                    <a:lnL w="12700" cap="flat" cmpd="sng" algn="ctr">
                      <a:solidFill>
                        <a:srgbClr val="C0504D"/>
                      </a:solid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0.92</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0.97</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1.00</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0.94</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0.73</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0.75</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0.67</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0.71</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0.83</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0.82</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0.83</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FF0000"/>
                          </a:solidFill>
                          <a:latin typeface="Calibri"/>
                          <a:ea typeface="Times New Roman"/>
                          <a:cs typeface="Calibri"/>
                        </a:rPr>
                        <a:t>0.09</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FF0000"/>
                          </a:solidFill>
                          <a:latin typeface="Calibri"/>
                          <a:ea typeface="Times New Roman"/>
                          <a:cs typeface="Calibri"/>
                        </a:rPr>
                        <a:t>0.05</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0.85</a:t>
                      </a:r>
                      <a:endParaRPr lang="en-US" sz="1400">
                        <a:latin typeface="Calibri"/>
                        <a:ea typeface="Calibri"/>
                        <a:cs typeface="Times New Roman"/>
                      </a:endParaRPr>
                    </a:p>
                  </a:txBody>
                  <a:tcPr marL="49851" marR="49851" marT="0" marB="0">
                    <a:lnL>
                      <a:noFill/>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r>
              <a:tr h="362607">
                <a:tc>
                  <a:txBody>
                    <a:bodyPr/>
                    <a:lstStyle/>
                    <a:p>
                      <a:pPr marL="0" marR="0" algn="ctr">
                        <a:lnSpc>
                          <a:spcPct val="115000"/>
                        </a:lnSpc>
                        <a:spcBef>
                          <a:spcPts val="0"/>
                        </a:spcBef>
                        <a:spcAft>
                          <a:spcPts val="0"/>
                        </a:spcAft>
                      </a:pPr>
                      <a:r>
                        <a:rPr lang="en-US" sz="1400" b="1">
                          <a:solidFill>
                            <a:srgbClr val="000000"/>
                          </a:solidFill>
                          <a:latin typeface="Calibri"/>
                          <a:ea typeface="Times New Roman"/>
                          <a:cs typeface="Calibri"/>
                        </a:rPr>
                        <a:t>IYY</a:t>
                      </a:r>
                      <a:endParaRPr lang="en-US" sz="1400">
                        <a:latin typeface="Calibri"/>
                        <a:ea typeface="Calibri"/>
                        <a:cs typeface="Times New Roman"/>
                      </a:endParaRPr>
                    </a:p>
                  </a:txBody>
                  <a:tcPr marL="49851" marR="49851" marT="0" marB="0">
                    <a:lnL w="12700" cap="flat" cmpd="sng" algn="ctr">
                      <a:solidFill>
                        <a:srgbClr val="C0504D"/>
                      </a:solid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0.99</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0.97</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0.94</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1.00</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0.78</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0.79</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0.73</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0.75</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0.85</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0.87</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0.89</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FF0000"/>
                          </a:solidFill>
                          <a:latin typeface="Calibri"/>
                          <a:ea typeface="Times New Roman"/>
                          <a:cs typeface="Calibri"/>
                        </a:rPr>
                        <a:t>0.19</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FF0000"/>
                          </a:solidFill>
                          <a:latin typeface="Calibri"/>
                          <a:ea typeface="Times New Roman"/>
                          <a:cs typeface="Calibri"/>
                        </a:rPr>
                        <a:t>0.02</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0.81</a:t>
                      </a:r>
                      <a:endParaRPr lang="en-US" sz="1400">
                        <a:latin typeface="Calibri"/>
                        <a:ea typeface="Calibri"/>
                        <a:cs typeface="Times New Roman"/>
                      </a:endParaRPr>
                    </a:p>
                  </a:txBody>
                  <a:tcPr marL="49851" marR="49851" marT="0" marB="0">
                    <a:lnL>
                      <a:noFill/>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r>
              <a:tr h="362607">
                <a:tc>
                  <a:txBody>
                    <a:bodyPr/>
                    <a:lstStyle/>
                    <a:p>
                      <a:pPr marL="0" marR="0" algn="ctr">
                        <a:lnSpc>
                          <a:spcPct val="115000"/>
                        </a:lnSpc>
                        <a:spcBef>
                          <a:spcPts val="0"/>
                        </a:spcBef>
                        <a:spcAft>
                          <a:spcPts val="0"/>
                        </a:spcAft>
                      </a:pPr>
                      <a:r>
                        <a:rPr lang="en-US" sz="1400" b="1">
                          <a:solidFill>
                            <a:srgbClr val="000000"/>
                          </a:solidFill>
                          <a:latin typeface="Calibri"/>
                          <a:ea typeface="Times New Roman"/>
                          <a:cs typeface="Calibri"/>
                        </a:rPr>
                        <a:t>XLE</a:t>
                      </a:r>
                      <a:endParaRPr lang="en-US" sz="1400">
                        <a:latin typeface="Calibri"/>
                        <a:ea typeface="Calibri"/>
                        <a:cs typeface="Times New Roman"/>
                      </a:endParaRPr>
                    </a:p>
                  </a:txBody>
                  <a:tcPr marL="49851" marR="49851" marT="0" marB="0">
                    <a:lnL w="12700" cap="flat" cmpd="sng" algn="ctr">
                      <a:solidFill>
                        <a:srgbClr val="C0504D"/>
                      </a:solid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0.79</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0.79</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0.73</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0.78</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1.00</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0.81</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0.67</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0.63</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0.79</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0.77</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0.80</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FF0000"/>
                          </a:solidFill>
                          <a:latin typeface="Calibri"/>
                          <a:ea typeface="Times New Roman"/>
                          <a:cs typeface="Calibri"/>
                        </a:rPr>
                        <a:t>0.21</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FF0000"/>
                          </a:solidFill>
                          <a:latin typeface="Calibri"/>
                          <a:ea typeface="Times New Roman"/>
                          <a:cs typeface="Calibri"/>
                        </a:rPr>
                        <a:t>0.30</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0.54</a:t>
                      </a:r>
                      <a:endParaRPr lang="en-US" sz="1400">
                        <a:latin typeface="Calibri"/>
                        <a:ea typeface="Calibri"/>
                        <a:cs typeface="Times New Roman"/>
                      </a:endParaRPr>
                    </a:p>
                  </a:txBody>
                  <a:tcPr marL="49851" marR="49851" marT="0" marB="0">
                    <a:lnL>
                      <a:noFill/>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r>
              <a:tr h="362607">
                <a:tc>
                  <a:txBody>
                    <a:bodyPr/>
                    <a:lstStyle/>
                    <a:p>
                      <a:pPr marL="0" marR="0" algn="ctr">
                        <a:lnSpc>
                          <a:spcPct val="115000"/>
                        </a:lnSpc>
                        <a:spcBef>
                          <a:spcPts val="0"/>
                        </a:spcBef>
                        <a:spcAft>
                          <a:spcPts val="0"/>
                        </a:spcAft>
                      </a:pPr>
                      <a:r>
                        <a:rPr lang="en-US" sz="1400" b="1">
                          <a:solidFill>
                            <a:srgbClr val="000000"/>
                          </a:solidFill>
                          <a:latin typeface="Calibri"/>
                          <a:ea typeface="Times New Roman"/>
                          <a:cs typeface="Calibri"/>
                        </a:rPr>
                        <a:t>EWZ</a:t>
                      </a:r>
                      <a:endParaRPr lang="en-US" sz="1400">
                        <a:latin typeface="Calibri"/>
                        <a:ea typeface="Calibri"/>
                        <a:cs typeface="Times New Roman"/>
                      </a:endParaRPr>
                    </a:p>
                  </a:txBody>
                  <a:tcPr marL="49851" marR="49851" marT="0" marB="0">
                    <a:lnL w="12700" cap="flat" cmpd="sng" algn="ctr">
                      <a:solidFill>
                        <a:srgbClr val="C0504D"/>
                      </a:solid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0.80</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0.81</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0.75</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0.79</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0.81</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1.00</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0.69</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0.74</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0.91</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0.81</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0.85</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FF0000"/>
                          </a:solidFill>
                          <a:latin typeface="Calibri"/>
                          <a:ea typeface="Times New Roman"/>
                          <a:cs typeface="Calibri"/>
                        </a:rPr>
                        <a:t>0.16</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FF0000"/>
                          </a:solidFill>
                          <a:latin typeface="Calibri"/>
                          <a:ea typeface="Times New Roman"/>
                          <a:cs typeface="Calibri"/>
                        </a:rPr>
                        <a:t>0.25</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0.60</a:t>
                      </a:r>
                      <a:endParaRPr lang="en-US" sz="1400">
                        <a:latin typeface="Calibri"/>
                        <a:ea typeface="Calibri"/>
                        <a:cs typeface="Times New Roman"/>
                      </a:endParaRPr>
                    </a:p>
                  </a:txBody>
                  <a:tcPr marL="49851" marR="49851" marT="0" marB="0">
                    <a:lnL>
                      <a:noFill/>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r>
              <a:tr h="362607">
                <a:tc>
                  <a:txBody>
                    <a:bodyPr/>
                    <a:lstStyle/>
                    <a:p>
                      <a:pPr marL="0" marR="0" algn="ctr">
                        <a:lnSpc>
                          <a:spcPct val="115000"/>
                        </a:lnSpc>
                        <a:spcBef>
                          <a:spcPts val="0"/>
                        </a:spcBef>
                        <a:spcAft>
                          <a:spcPts val="0"/>
                        </a:spcAft>
                      </a:pPr>
                      <a:r>
                        <a:rPr lang="en-US" sz="1400" b="1">
                          <a:solidFill>
                            <a:srgbClr val="000000"/>
                          </a:solidFill>
                          <a:latin typeface="Calibri"/>
                          <a:ea typeface="Times New Roman"/>
                          <a:cs typeface="Calibri"/>
                        </a:rPr>
                        <a:t>EWJ</a:t>
                      </a:r>
                      <a:endParaRPr lang="en-US" sz="1400">
                        <a:latin typeface="Calibri"/>
                        <a:ea typeface="Calibri"/>
                        <a:cs typeface="Times New Roman"/>
                      </a:endParaRPr>
                    </a:p>
                  </a:txBody>
                  <a:tcPr marL="49851" marR="49851" marT="0" marB="0">
                    <a:lnL w="12700" cap="flat" cmpd="sng" algn="ctr">
                      <a:solidFill>
                        <a:srgbClr val="C0504D"/>
                      </a:solid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0.75</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0.70</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0.67</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0.73</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0.67</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0.69</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1.00</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0.70</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0.75</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0.76</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0.85</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FF0000"/>
                          </a:solidFill>
                          <a:latin typeface="Calibri"/>
                          <a:ea typeface="Times New Roman"/>
                          <a:cs typeface="Calibri"/>
                        </a:rPr>
                        <a:t>0.28</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FF0000"/>
                          </a:solidFill>
                          <a:latin typeface="Calibri"/>
                          <a:ea typeface="Times New Roman"/>
                          <a:cs typeface="Calibri"/>
                        </a:rPr>
                        <a:t>0.11</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0.53</a:t>
                      </a:r>
                      <a:endParaRPr lang="en-US" sz="1400">
                        <a:latin typeface="Calibri"/>
                        <a:ea typeface="Calibri"/>
                        <a:cs typeface="Times New Roman"/>
                      </a:endParaRPr>
                    </a:p>
                  </a:txBody>
                  <a:tcPr marL="49851" marR="49851" marT="0" marB="0">
                    <a:lnL>
                      <a:noFill/>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r>
              <a:tr h="362607">
                <a:tc>
                  <a:txBody>
                    <a:bodyPr/>
                    <a:lstStyle/>
                    <a:p>
                      <a:pPr marL="0" marR="0" algn="ctr">
                        <a:lnSpc>
                          <a:spcPct val="115000"/>
                        </a:lnSpc>
                        <a:spcBef>
                          <a:spcPts val="0"/>
                        </a:spcBef>
                        <a:spcAft>
                          <a:spcPts val="0"/>
                        </a:spcAft>
                      </a:pPr>
                      <a:r>
                        <a:rPr lang="en-US" sz="1400" b="1">
                          <a:solidFill>
                            <a:srgbClr val="000000"/>
                          </a:solidFill>
                          <a:latin typeface="Calibri"/>
                          <a:ea typeface="Times New Roman"/>
                          <a:cs typeface="Calibri"/>
                        </a:rPr>
                        <a:t>EWH</a:t>
                      </a:r>
                      <a:endParaRPr lang="en-US" sz="1400">
                        <a:latin typeface="Calibri"/>
                        <a:ea typeface="Calibri"/>
                        <a:cs typeface="Times New Roman"/>
                      </a:endParaRPr>
                    </a:p>
                  </a:txBody>
                  <a:tcPr marL="49851" marR="49851" marT="0" marB="0">
                    <a:lnL w="12700" cap="flat" cmpd="sng" algn="ctr">
                      <a:solidFill>
                        <a:srgbClr val="C0504D"/>
                      </a:solid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0.77</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0.73</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0.71</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0.75</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0.63</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0.74</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0.70</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1.00</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0.81</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0.76</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0.80</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FF0000"/>
                          </a:solidFill>
                          <a:latin typeface="Calibri"/>
                          <a:ea typeface="Times New Roman"/>
                          <a:cs typeface="Calibri"/>
                        </a:rPr>
                        <a:t>0.15</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FF0000"/>
                          </a:solidFill>
                          <a:latin typeface="Calibri"/>
                          <a:ea typeface="Times New Roman"/>
                          <a:cs typeface="Calibri"/>
                        </a:rPr>
                        <a:t>0.12</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0.62</a:t>
                      </a:r>
                      <a:endParaRPr lang="en-US" sz="1400">
                        <a:latin typeface="Calibri"/>
                        <a:ea typeface="Calibri"/>
                        <a:cs typeface="Times New Roman"/>
                      </a:endParaRPr>
                    </a:p>
                  </a:txBody>
                  <a:tcPr marL="49851" marR="49851" marT="0" marB="0">
                    <a:lnL>
                      <a:noFill/>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r>
              <a:tr h="362607">
                <a:tc>
                  <a:txBody>
                    <a:bodyPr/>
                    <a:lstStyle/>
                    <a:p>
                      <a:pPr marL="0" marR="0" algn="ctr">
                        <a:lnSpc>
                          <a:spcPct val="115000"/>
                        </a:lnSpc>
                        <a:spcBef>
                          <a:spcPts val="0"/>
                        </a:spcBef>
                        <a:spcAft>
                          <a:spcPts val="0"/>
                        </a:spcAft>
                      </a:pPr>
                      <a:r>
                        <a:rPr lang="en-US" sz="1400" b="1">
                          <a:solidFill>
                            <a:srgbClr val="000000"/>
                          </a:solidFill>
                          <a:latin typeface="Calibri"/>
                          <a:ea typeface="Times New Roman"/>
                          <a:cs typeface="Calibri"/>
                        </a:rPr>
                        <a:t>EEM</a:t>
                      </a:r>
                      <a:endParaRPr lang="en-US" sz="1400">
                        <a:latin typeface="Calibri"/>
                        <a:ea typeface="Calibri"/>
                        <a:cs typeface="Times New Roman"/>
                      </a:endParaRPr>
                    </a:p>
                  </a:txBody>
                  <a:tcPr marL="49851" marR="49851" marT="0" marB="0">
                    <a:lnL w="12700" cap="flat" cmpd="sng" algn="ctr">
                      <a:solidFill>
                        <a:srgbClr val="C0504D"/>
                      </a:solid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0.85</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0.86</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0.83</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0.85</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0.79</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0.91</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0.75</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0.81</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1.00</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0.87</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0.90</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FF0000"/>
                          </a:solidFill>
                          <a:latin typeface="Calibri"/>
                          <a:ea typeface="Times New Roman"/>
                          <a:cs typeface="Calibri"/>
                        </a:rPr>
                        <a:t>0.12</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FF0000"/>
                          </a:solidFill>
                          <a:latin typeface="Calibri"/>
                          <a:ea typeface="Times New Roman"/>
                          <a:cs typeface="Calibri"/>
                        </a:rPr>
                        <a:t>0.21</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0.69</a:t>
                      </a:r>
                      <a:endParaRPr lang="en-US" sz="1400">
                        <a:latin typeface="Calibri"/>
                        <a:ea typeface="Calibri"/>
                        <a:cs typeface="Times New Roman"/>
                      </a:endParaRPr>
                    </a:p>
                  </a:txBody>
                  <a:tcPr marL="49851" marR="49851" marT="0" marB="0">
                    <a:lnL>
                      <a:noFill/>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r>
              <a:tr h="362607">
                <a:tc>
                  <a:txBody>
                    <a:bodyPr/>
                    <a:lstStyle/>
                    <a:p>
                      <a:pPr marL="0" marR="0" algn="ctr">
                        <a:lnSpc>
                          <a:spcPct val="115000"/>
                        </a:lnSpc>
                        <a:spcBef>
                          <a:spcPts val="0"/>
                        </a:spcBef>
                        <a:spcAft>
                          <a:spcPts val="0"/>
                        </a:spcAft>
                      </a:pPr>
                      <a:r>
                        <a:rPr lang="en-US" sz="1400" b="1">
                          <a:solidFill>
                            <a:srgbClr val="000000"/>
                          </a:solidFill>
                          <a:latin typeface="Calibri"/>
                          <a:ea typeface="Times New Roman"/>
                          <a:cs typeface="Calibri"/>
                        </a:rPr>
                        <a:t>EZU</a:t>
                      </a:r>
                      <a:endParaRPr lang="en-US" sz="1400">
                        <a:latin typeface="Calibri"/>
                        <a:ea typeface="Calibri"/>
                        <a:cs typeface="Times New Roman"/>
                      </a:endParaRPr>
                    </a:p>
                  </a:txBody>
                  <a:tcPr marL="49851" marR="49851" marT="0" marB="0">
                    <a:lnL w="12700" cap="flat" cmpd="sng" algn="ctr">
                      <a:solidFill>
                        <a:srgbClr val="C0504D"/>
                      </a:solid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0.88</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0.85</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0.82</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0.87</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0.77</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0.81</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0.76</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0.76</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0.87</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1.00</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0.97</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FF0000"/>
                          </a:solidFill>
                          <a:latin typeface="Calibri"/>
                          <a:ea typeface="Times New Roman"/>
                          <a:cs typeface="Calibri"/>
                        </a:rPr>
                        <a:t>0.20</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FF0000"/>
                          </a:solidFill>
                          <a:latin typeface="Calibri"/>
                          <a:ea typeface="Times New Roman"/>
                          <a:cs typeface="Calibri"/>
                        </a:rPr>
                        <a:t>0.18</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0.69</a:t>
                      </a:r>
                      <a:endParaRPr lang="en-US" sz="1400">
                        <a:latin typeface="Calibri"/>
                        <a:ea typeface="Calibri"/>
                        <a:cs typeface="Times New Roman"/>
                      </a:endParaRPr>
                    </a:p>
                  </a:txBody>
                  <a:tcPr marL="49851" marR="49851" marT="0" marB="0">
                    <a:lnL>
                      <a:noFill/>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r>
              <a:tr h="362607">
                <a:tc>
                  <a:txBody>
                    <a:bodyPr/>
                    <a:lstStyle/>
                    <a:p>
                      <a:pPr marL="0" marR="0" algn="ctr">
                        <a:lnSpc>
                          <a:spcPct val="115000"/>
                        </a:lnSpc>
                        <a:spcBef>
                          <a:spcPts val="0"/>
                        </a:spcBef>
                        <a:spcAft>
                          <a:spcPts val="0"/>
                        </a:spcAft>
                      </a:pPr>
                      <a:r>
                        <a:rPr lang="en-US" sz="1400" b="1">
                          <a:solidFill>
                            <a:srgbClr val="000000"/>
                          </a:solidFill>
                          <a:latin typeface="Calibri"/>
                          <a:ea typeface="Times New Roman"/>
                          <a:cs typeface="Calibri"/>
                        </a:rPr>
                        <a:t>EFA</a:t>
                      </a:r>
                      <a:endParaRPr lang="en-US" sz="1400">
                        <a:latin typeface="Calibri"/>
                        <a:ea typeface="Calibri"/>
                        <a:cs typeface="Times New Roman"/>
                      </a:endParaRPr>
                    </a:p>
                  </a:txBody>
                  <a:tcPr marL="49851" marR="49851" marT="0" marB="0">
                    <a:lnL w="12700" cap="flat" cmpd="sng" algn="ctr">
                      <a:solidFill>
                        <a:srgbClr val="C0504D"/>
                      </a:solid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0.90</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0.87</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0.83</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0.89</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0.80</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0.85</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0.85</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0.80</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0.90</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0.97</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1.00</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FF0000"/>
                          </a:solidFill>
                          <a:latin typeface="Calibri"/>
                          <a:ea typeface="Times New Roman"/>
                          <a:cs typeface="Calibri"/>
                        </a:rPr>
                        <a:t>0.25</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FF0000"/>
                          </a:solidFill>
                          <a:latin typeface="Calibri"/>
                          <a:ea typeface="Times New Roman"/>
                          <a:cs typeface="Calibri"/>
                        </a:rPr>
                        <a:t>0.19</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0.69</a:t>
                      </a:r>
                      <a:endParaRPr lang="en-US" sz="1400">
                        <a:latin typeface="Calibri"/>
                        <a:ea typeface="Calibri"/>
                        <a:cs typeface="Times New Roman"/>
                      </a:endParaRPr>
                    </a:p>
                  </a:txBody>
                  <a:tcPr marL="49851" marR="49851" marT="0" marB="0">
                    <a:lnL>
                      <a:noFill/>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r>
              <a:tr h="362607">
                <a:tc>
                  <a:txBody>
                    <a:bodyPr/>
                    <a:lstStyle/>
                    <a:p>
                      <a:pPr marL="0" marR="0" algn="ctr">
                        <a:lnSpc>
                          <a:spcPct val="115000"/>
                        </a:lnSpc>
                        <a:spcBef>
                          <a:spcPts val="0"/>
                        </a:spcBef>
                        <a:spcAft>
                          <a:spcPts val="0"/>
                        </a:spcAft>
                      </a:pPr>
                      <a:r>
                        <a:rPr lang="en-US" sz="1400" b="1">
                          <a:solidFill>
                            <a:srgbClr val="000000"/>
                          </a:solidFill>
                          <a:latin typeface="Calibri"/>
                          <a:ea typeface="Times New Roman"/>
                          <a:cs typeface="Calibri"/>
                        </a:rPr>
                        <a:t>AGG</a:t>
                      </a:r>
                      <a:endParaRPr lang="en-US" sz="1400">
                        <a:latin typeface="Calibri"/>
                        <a:ea typeface="Calibri"/>
                        <a:cs typeface="Times New Roman"/>
                      </a:endParaRPr>
                    </a:p>
                  </a:txBody>
                  <a:tcPr marL="49851" marR="49851" marT="0" marB="0">
                    <a:lnL w="12700" cap="flat" cmpd="sng" algn="ctr">
                      <a:solidFill>
                        <a:srgbClr val="C0504D"/>
                      </a:solid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0.25</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0.14</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0.09</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0.19</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0.21</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0.16</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0.28</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0.15</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0.12</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0.20</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0.25</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FF0000"/>
                          </a:solidFill>
                          <a:latin typeface="Calibri"/>
                          <a:ea typeface="Times New Roman"/>
                          <a:cs typeface="Calibri"/>
                        </a:rPr>
                        <a:t>1.00</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FF0000"/>
                          </a:solidFill>
                          <a:latin typeface="Calibri"/>
                          <a:ea typeface="Times New Roman"/>
                          <a:cs typeface="Calibri"/>
                        </a:rPr>
                        <a:t>-0.06</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0.02</a:t>
                      </a:r>
                      <a:endParaRPr lang="en-US" sz="1400">
                        <a:latin typeface="Calibri"/>
                        <a:ea typeface="Calibri"/>
                        <a:cs typeface="Times New Roman"/>
                      </a:endParaRPr>
                    </a:p>
                  </a:txBody>
                  <a:tcPr marL="49851" marR="49851" marT="0" marB="0">
                    <a:lnL>
                      <a:noFill/>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r>
              <a:tr h="362607">
                <a:tc>
                  <a:txBody>
                    <a:bodyPr/>
                    <a:lstStyle/>
                    <a:p>
                      <a:pPr marL="0" marR="0" algn="ctr">
                        <a:lnSpc>
                          <a:spcPct val="115000"/>
                        </a:lnSpc>
                        <a:spcBef>
                          <a:spcPts val="0"/>
                        </a:spcBef>
                        <a:spcAft>
                          <a:spcPts val="0"/>
                        </a:spcAft>
                      </a:pPr>
                      <a:r>
                        <a:rPr lang="en-US" sz="1400" b="1">
                          <a:solidFill>
                            <a:srgbClr val="000000"/>
                          </a:solidFill>
                          <a:latin typeface="Calibri"/>
                          <a:ea typeface="Times New Roman"/>
                          <a:cs typeface="Calibri"/>
                        </a:rPr>
                        <a:t>IAU</a:t>
                      </a:r>
                      <a:endParaRPr lang="en-US" sz="1400">
                        <a:latin typeface="Calibri"/>
                        <a:ea typeface="Calibri"/>
                        <a:cs typeface="Times New Roman"/>
                      </a:endParaRPr>
                    </a:p>
                  </a:txBody>
                  <a:tcPr marL="49851" marR="49851" marT="0" marB="0">
                    <a:lnL w="12700" cap="flat" cmpd="sng" algn="ctr">
                      <a:solidFill>
                        <a:srgbClr val="C0504D"/>
                      </a:solid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0.01</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0.07</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0.05</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0.02</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0.30</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0.25</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0.11</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0.12</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0.21</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0.18</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0.19</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FF0000"/>
                          </a:solidFill>
                          <a:latin typeface="Calibri"/>
                          <a:ea typeface="Times New Roman"/>
                          <a:cs typeface="Calibri"/>
                        </a:rPr>
                        <a:t>-0.06</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FF0000"/>
                          </a:solidFill>
                          <a:latin typeface="Calibri"/>
                          <a:ea typeface="Times New Roman"/>
                          <a:cs typeface="Calibri"/>
                        </a:rPr>
                        <a:t>1.00</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0.03</a:t>
                      </a:r>
                      <a:endParaRPr lang="en-US" sz="1400">
                        <a:latin typeface="Calibri"/>
                        <a:ea typeface="Calibri"/>
                        <a:cs typeface="Times New Roman"/>
                      </a:endParaRPr>
                    </a:p>
                  </a:txBody>
                  <a:tcPr marL="49851" marR="49851" marT="0" marB="0">
                    <a:lnL>
                      <a:noFill/>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r>
              <a:tr h="362607">
                <a:tc>
                  <a:txBody>
                    <a:bodyPr/>
                    <a:lstStyle/>
                    <a:p>
                      <a:pPr marL="0" marR="0" algn="ctr">
                        <a:lnSpc>
                          <a:spcPct val="115000"/>
                        </a:lnSpc>
                        <a:spcBef>
                          <a:spcPts val="0"/>
                        </a:spcBef>
                        <a:spcAft>
                          <a:spcPts val="0"/>
                        </a:spcAft>
                      </a:pPr>
                      <a:r>
                        <a:rPr lang="en-US" sz="1400" b="1">
                          <a:solidFill>
                            <a:srgbClr val="000000"/>
                          </a:solidFill>
                          <a:latin typeface="Calibri"/>
                          <a:ea typeface="Times New Roman"/>
                          <a:cs typeface="Calibri"/>
                        </a:rPr>
                        <a:t>IYR</a:t>
                      </a:r>
                      <a:endParaRPr lang="en-US" sz="1400">
                        <a:latin typeface="Calibri"/>
                        <a:ea typeface="Calibri"/>
                        <a:cs typeface="Times New Roman"/>
                      </a:endParaRPr>
                    </a:p>
                  </a:txBody>
                  <a:tcPr marL="49851" marR="49851" marT="0" marB="0">
                    <a:lnL w="12700" cap="flat" cmpd="sng" algn="ctr">
                      <a:solidFill>
                        <a:srgbClr val="C0504D"/>
                      </a:solid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0.79</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0.84</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0.85</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0.81</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0.54</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0.60</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0.53</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0.62</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0.69</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0.69</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Calibri"/>
                        </a:rPr>
                        <a:t>0.69</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FF0000"/>
                          </a:solidFill>
                          <a:latin typeface="Calibri"/>
                          <a:ea typeface="Times New Roman"/>
                          <a:cs typeface="Calibri"/>
                        </a:rPr>
                        <a:t>0.02</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FF0000"/>
                          </a:solidFill>
                          <a:latin typeface="Calibri"/>
                          <a:ea typeface="Times New Roman"/>
                          <a:cs typeface="Calibri"/>
                        </a:rPr>
                        <a:t>0.03</a:t>
                      </a:r>
                      <a:endParaRPr lang="en-US" sz="1400">
                        <a:latin typeface="Calibri"/>
                        <a:ea typeface="Calibri"/>
                        <a:cs typeface="Times New Roman"/>
                      </a:endParaRPr>
                    </a:p>
                  </a:txBody>
                  <a:tcPr marL="49851" marR="49851"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solidFill>
                            <a:srgbClr val="000000"/>
                          </a:solidFill>
                          <a:latin typeface="Calibri"/>
                          <a:ea typeface="Times New Roman"/>
                          <a:cs typeface="Calibri"/>
                        </a:rPr>
                        <a:t>1.00</a:t>
                      </a:r>
                      <a:endParaRPr lang="en-US" sz="1400" dirty="0">
                        <a:latin typeface="Calibri"/>
                        <a:ea typeface="Calibri"/>
                        <a:cs typeface="Times New Roman"/>
                      </a:endParaRPr>
                    </a:p>
                  </a:txBody>
                  <a:tcPr marL="49851" marR="49851" marT="0" marB="0">
                    <a:lnL>
                      <a:noFill/>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r>
            </a:tbl>
          </a:graphicData>
        </a:graphic>
      </p:graphicFrame>
    </p:spTree>
  </p:cSld>
  <p:clrMapOvr>
    <a:masterClrMapping/>
  </p:clrMapOvr>
  <p:transition>
    <p:whee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a:t>Introduction </a:t>
            </a:r>
            <a:r>
              <a:rPr lang="en-US" dirty="0"/>
              <a:t/>
            </a:r>
            <a:br>
              <a:rPr lang="en-US" dirty="0"/>
            </a:br>
            <a:endParaRPr lang="en-US" dirty="0"/>
          </a:p>
        </p:txBody>
      </p:sp>
      <p:sp>
        <p:nvSpPr>
          <p:cNvPr id="3" name="Content Placeholder 2"/>
          <p:cNvSpPr>
            <a:spLocks noGrp="1"/>
          </p:cNvSpPr>
          <p:nvPr>
            <p:ph idx="1"/>
          </p:nvPr>
        </p:nvSpPr>
        <p:spPr>
          <a:xfrm>
            <a:off x="1435608" y="1447800"/>
            <a:ext cx="7498080" cy="5257800"/>
          </a:xfrm>
        </p:spPr>
        <p:txBody>
          <a:bodyPr>
            <a:noAutofit/>
          </a:bodyPr>
          <a:lstStyle/>
          <a:p>
            <a:r>
              <a:rPr lang="en-US" sz="2200" dirty="0"/>
              <a:t>In a survey of investment professionals, conducted in March 2008, 67% called ETFs the most innovative investment vehicle of the last two decades and 60% reported that ETFs have fundamentally changed the way they construct investment portfolios (</a:t>
            </a:r>
            <a:r>
              <a:rPr lang="en-US" sz="2200" dirty="0" smtClean="0"/>
              <a:t>Knowledge at Wharton</a:t>
            </a:r>
            <a:r>
              <a:rPr lang="en-US" sz="2200" dirty="0"/>
              <a:t>, 2008). </a:t>
            </a:r>
            <a:endParaRPr lang="en-US" sz="2200" dirty="0" smtClean="0"/>
          </a:p>
          <a:p>
            <a:pPr>
              <a:buNone/>
            </a:pPr>
            <a:endParaRPr lang="en-US" sz="2200" dirty="0"/>
          </a:p>
          <a:p>
            <a:r>
              <a:rPr lang="en-US" sz="2200" dirty="0"/>
              <a:t>This paper addresses optimum allocation based on </a:t>
            </a:r>
            <a:r>
              <a:rPr lang="en-US" sz="2200" dirty="0" smtClean="0"/>
              <a:t>some selected </a:t>
            </a:r>
            <a:r>
              <a:rPr lang="en-US" sz="2200" dirty="0"/>
              <a:t>ETFs. The selection of assets or equities is not just a problem of finding attractive investments. Designing the correct portfolio of assets cannot be done by human intuition alone and requires modern, powerful and reliable mathematical programs called optimizers. Any investor would like to have the highest return possible from an investment. However, this has to be counterbalanced by the amount of risk the investor is able or desires to take. </a:t>
            </a:r>
          </a:p>
        </p:txBody>
      </p:sp>
    </p:spTree>
  </p:cSld>
  <p:clrMapOvr>
    <a:masterClrMapping/>
  </p:clrMapOvr>
  <p:transition>
    <p:whee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Monthly Return Correlation Table</a:t>
            </a:r>
            <a:br>
              <a:rPr lang="en-US" dirty="0" smtClean="0"/>
            </a:br>
            <a:endParaRPr lang="en-US" dirty="0"/>
          </a:p>
        </p:txBody>
      </p:sp>
      <p:graphicFrame>
        <p:nvGraphicFramePr>
          <p:cNvPr id="5" name="Table 4"/>
          <p:cNvGraphicFramePr>
            <a:graphicFrameLocks noGrp="1"/>
          </p:cNvGraphicFramePr>
          <p:nvPr/>
        </p:nvGraphicFramePr>
        <p:xfrm>
          <a:off x="228600" y="990600"/>
          <a:ext cx="8610597" cy="4800600"/>
        </p:xfrm>
        <a:graphic>
          <a:graphicData uri="http://schemas.openxmlformats.org/drawingml/2006/table">
            <a:tbl>
              <a:tblPr/>
              <a:tblGrid>
                <a:gridCol w="571228"/>
                <a:gridCol w="537959"/>
                <a:gridCol w="537959"/>
                <a:gridCol w="589077"/>
                <a:gridCol w="537959"/>
                <a:gridCol w="589077"/>
                <a:gridCol w="589077"/>
                <a:gridCol w="555000"/>
                <a:gridCol w="571228"/>
                <a:gridCol w="571228"/>
                <a:gridCol w="622346"/>
                <a:gridCol w="589077"/>
                <a:gridCol w="589077"/>
                <a:gridCol w="571228"/>
                <a:gridCol w="589077"/>
              </a:tblGrid>
              <a:tr h="320040">
                <a:tc>
                  <a:txBody>
                    <a:bodyPr/>
                    <a:lstStyle/>
                    <a:p>
                      <a:endParaRPr lang="en-US" sz="1500" dirty="0">
                        <a:latin typeface="Calibri"/>
                        <a:cs typeface="Times New Roman"/>
                      </a:endParaRPr>
                    </a:p>
                  </a:txBody>
                  <a:tcPr marL="62040" marR="62040" marT="0" marB="0">
                    <a:lnL w="12700" cap="flat" cmpd="sng" algn="ctr">
                      <a:solidFill>
                        <a:srgbClr val="F79646"/>
                      </a:solidFill>
                      <a:prstDash val="solid"/>
                      <a:round/>
                      <a:headEnd type="none" w="med" len="med"/>
                      <a:tailEnd type="none" w="med" len="med"/>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79646"/>
                    </a:solidFill>
                  </a:tcPr>
                </a:tc>
                <a:tc>
                  <a:txBody>
                    <a:bodyPr/>
                    <a:lstStyle/>
                    <a:p>
                      <a:pPr marL="0" marR="0" algn="ctr">
                        <a:lnSpc>
                          <a:spcPct val="115000"/>
                        </a:lnSpc>
                        <a:spcBef>
                          <a:spcPts val="0"/>
                        </a:spcBef>
                        <a:spcAft>
                          <a:spcPts val="0"/>
                        </a:spcAft>
                      </a:pPr>
                      <a:r>
                        <a:rPr lang="en-US" sz="1500" b="1">
                          <a:solidFill>
                            <a:srgbClr val="000000"/>
                          </a:solidFill>
                          <a:latin typeface="Calibri"/>
                          <a:ea typeface="Times New Roman"/>
                          <a:cs typeface="Calibri"/>
                        </a:rPr>
                        <a:t>SPY</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79646"/>
                    </a:solidFill>
                  </a:tcPr>
                </a:tc>
                <a:tc>
                  <a:txBody>
                    <a:bodyPr/>
                    <a:lstStyle/>
                    <a:p>
                      <a:pPr marL="0" marR="0" algn="ctr">
                        <a:lnSpc>
                          <a:spcPct val="115000"/>
                        </a:lnSpc>
                        <a:spcBef>
                          <a:spcPts val="0"/>
                        </a:spcBef>
                        <a:spcAft>
                          <a:spcPts val="0"/>
                        </a:spcAft>
                      </a:pPr>
                      <a:r>
                        <a:rPr lang="en-US" sz="1500" b="1">
                          <a:solidFill>
                            <a:srgbClr val="000000"/>
                          </a:solidFill>
                          <a:latin typeface="Calibri"/>
                          <a:ea typeface="Times New Roman"/>
                          <a:cs typeface="Calibri"/>
                        </a:rPr>
                        <a:t>IJH</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79646"/>
                    </a:solidFill>
                  </a:tcPr>
                </a:tc>
                <a:tc>
                  <a:txBody>
                    <a:bodyPr/>
                    <a:lstStyle/>
                    <a:p>
                      <a:pPr marL="0" marR="0" algn="ctr">
                        <a:lnSpc>
                          <a:spcPct val="115000"/>
                        </a:lnSpc>
                        <a:spcBef>
                          <a:spcPts val="0"/>
                        </a:spcBef>
                        <a:spcAft>
                          <a:spcPts val="0"/>
                        </a:spcAft>
                      </a:pPr>
                      <a:r>
                        <a:rPr lang="en-US" sz="1500" b="1">
                          <a:solidFill>
                            <a:srgbClr val="000000"/>
                          </a:solidFill>
                          <a:latin typeface="Calibri"/>
                          <a:ea typeface="Times New Roman"/>
                          <a:cs typeface="Calibri"/>
                        </a:rPr>
                        <a:t>IJR</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79646"/>
                    </a:solidFill>
                  </a:tcPr>
                </a:tc>
                <a:tc>
                  <a:txBody>
                    <a:bodyPr/>
                    <a:lstStyle/>
                    <a:p>
                      <a:pPr marL="0" marR="0" algn="ctr">
                        <a:lnSpc>
                          <a:spcPct val="115000"/>
                        </a:lnSpc>
                        <a:spcBef>
                          <a:spcPts val="0"/>
                        </a:spcBef>
                        <a:spcAft>
                          <a:spcPts val="0"/>
                        </a:spcAft>
                      </a:pPr>
                      <a:r>
                        <a:rPr lang="en-US" sz="1500" b="1">
                          <a:solidFill>
                            <a:srgbClr val="000000"/>
                          </a:solidFill>
                          <a:latin typeface="Calibri"/>
                          <a:ea typeface="Times New Roman"/>
                          <a:cs typeface="Calibri"/>
                        </a:rPr>
                        <a:t>IYY</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79646"/>
                    </a:solidFill>
                  </a:tcPr>
                </a:tc>
                <a:tc>
                  <a:txBody>
                    <a:bodyPr/>
                    <a:lstStyle/>
                    <a:p>
                      <a:pPr marL="0" marR="0" algn="ctr">
                        <a:lnSpc>
                          <a:spcPct val="115000"/>
                        </a:lnSpc>
                        <a:spcBef>
                          <a:spcPts val="0"/>
                        </a:spcBef>
                        <a:spcAft>
                          <a:spcPts val="0"/>
                        </a:spcAft>
                      </a:pPr>
                      <a:r>
                        <a:rPr lang="en-US" sz="1500" b="1">
                          <a:solidFill>
                            <a:srgbClr val="000000"/>
                          </a:solidFill>
                          <a:latin typeface="Calibri"/>
                          <a:ea typeface="Times New Roman"/>
                          <a:cs typeface="Calibri"/>
                        </a:rPr>
                        <a:t>XLE</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79646"/>
                    </a:solidFill>
                  </a:tcPr>
                </a:tc>
                <a:tc>
                  <a:txBody>
                    <a:bodyPr/>
                    <a:lstStyle/>
                    <a:p>
                      <a:pPr marL="0" marR="0" algn="ctr">
                        <a:lnSpc>
                          <a:spcPct val="115000"/>
                        </a:lnSpc>
                        <a:spcBef>
                          <a:spcPts val="0"/>
                        </a:spcBef>
                        <a:spcAft>
                          <a:spcPts val="0"/>
                        </a:spcAft>
                      </a:pPr>
                      <a:r>
                        <a:rPr lang="en-US" sz="1500" b="1">
                          <a:solidFill>
                            <a:srgbClr val="000000"/>
                          </a:solidFill>
                          <a:latin typeface="Calibri"/>
                          <a:ea typeface="Times New Roman"/>
                          <a:cs typeface="Calibri"/>
                        </a:rPr>
                        <a:t>EWZ</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79646"/>
                    </a:solidFill>
                  </a:tcPr>
                </a:tc>
                <a:tc>
                  <a:txBody>
                    <a:bodyPr/>
                    <a:lstStyle/>
                    <a:p>
                      <a:pPr marL="0" marR="0" algn="ctr">
                        <a:lnSpc>
                          <a:spcPct val="115000"/>
                        </a:lnSpc>
                        <a:spcBef>
                          <a:spcPts val="0"/>
                        </a:spcBef>
                        <a:spcAft>
                          <a:spcPts val="0"/>
                        </a:spcAft>
                      </a:pPr>
                      <a:r>
                        <a:rPr lang="en-US" sz="1500" b="1">
                          <a:solidFill>
                            <a:srgbClr val="000000"/>
                          </a:solidFill>
                          <a:latin typeface="Calibri"/>
                          <a:ea typeface="Times New Roman"/>
                          <a:cs typeface="Calibri"/>
                        </a:rPr>
                        <a:t>EWJ</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79646"/>
                    </a:solidFill>
                  </a:tcPr>
                </a:tc>
                <a:tc>
                  <a:txBody>
                    <a:bodyPr/>
                    <a:lstStyle/>
                    <a:p>
                      <a:pPr marL="0" marR="0" algn="ctr">
                        <a:lnSpc>
                          <a:spcPct val="115000"/>
                        </a:lnSpc>
                        <a:spcBef>
                          <a:spcPts val="0"/>
                        </a:spcBef>
                        <a:spcAft>
                          <a:spcPts val="0"/>
                        </a:spcAft>
                      </a:pPr>
                      <a:r>
                        <a:rPr lang="en-US" sz="1500" b="1">
                          <a:solidFill>
                            <a:srgbClr val="000000"/>
                          </a:solidFill>
                          <a:latin typeface="Calibri"/>
                          <a:ea typeface="Times New Roman"/>
                          <a:cs typeface="Calibri"/>
                        </a:rPr>
                        <a:t>EWH</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79646"/>
                    </a:solidFill>
                  </a:tcPr>
                </a:tc>
                <a:tc>
                  <a:txBody>
                    <a:bodyPr/>
                    <a:lstStyle/>
                    <a:p>
                      <a:pPr marL="0" marR="0" algn="ctr">
                        <a:lnSpc>
                          <a:spcPct val="115000"/>
                        </a:lnSpc>
                        <a:spcBef>
                          <a:spcPts val="0"/>
                        </a:spcBef>
                        <a:spcAft>
                          <a:spcPts val="0"/>
                        </a:spcAft>
                      </a:pPr>
                      <a:r>
                        <a:rPr lang="en-US" sz="1500" b="1">
                          <a:solidFill>
                            <a:srgbClr val="000000"/>
                          </a:solidFill>
                          <a:latin typeface="Calibri"/>
                          <a:ea typeface="Times New Roman"/>
                          <a:cs typeface="Calibri"/>
                        </a:rPr>
                        <a:t>EEM</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79646"/>
                    </a:solidFill>
                  </a:tcPr>
                </a:tc>
                <a:tc>
                  <a:txBody>
                    <a:bodyPr/>
                    <a:lstStyle/>
                    <a:p>
                      <a:pPr marL="0" marR="0" algn="ctr">
                        <a:lnSpc>
                          <a:spcPct val="115000"/>
                        </a:lnSpc>
                        <a:spcBef>
                          <a:spcPts val="0"/>
                        </a:spcBef>
                        <a:spcAft>
                          <a:spcPts val="0"/>
                        </a:spcAft>
                      </a:pPr>
                      <a:r>
                        <a:rPr lang="en-US" sz="1500" b="1">
                          <a:solidFill>
                            <a:srgbClr val="000000"/>
                          </a:solidFill>
                          <a:latin typeface="Calibri"/>
                          <a:ea typeface="Times New Roman"/>
                          <a:cs typeface="Calibri"/>
                        </a:rPr>
                        <a:t>EZU</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79646"/>
                    </a:solidFill>
                  </a:tcPr>
                </a:tc>
                <a:tc>
                  <a:txBody>
                    <a:bodyPr/>
                    <a:lstStyle/>
                    <a:p>
                      <a:pPr marL="0" marR="0" algn="ctr">
                        <a:lnSpc>
                          <a:spcPct val="115000"/>
                        </a:lnSpc>
                        <a:spcBef>
                          <a:spcPts val="0"/>
                        </a:spcBef>
                        <a:spcAft>
                          <a:spcPts val="0"/>
                        </a:spcAft>
                      </a:pPr>
                      <a:r>
                        <a:rPr lang="en-US" sz="1500" b="1">
                          <a:solidFill>
                            <a:srgbClr val="000000"/>
                          </a:solidFill>
                          <a:latin typeface="Calibri"/>
                          <a:ea typeface="Times New Roman"/>
                          <a:cs typeface="Calibri"/>
                        </a:rPr>
                        <a:t>EFA</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79646"/>
                    </a:solidFill>
                  </a:tcPr>
                </a:tc>
                <a:tc>
                  <a:txBody>
                    <a:bodyPr/>
                    <a:lstStyle/>
                    <a:p>
                      <a:pPr marL="0" marR="0" algn="ctr">
                        <a:lnSpc>
                          <a:spcPct val="115000"/>
                        </a:lnSpc>
                        <a:spcBef>
                          <a:spcPts val="0"/>
                        </a:spcBef>
                        <a:spcAft>
                          <a:spcPts val="0"/>
                        </a:spcAft>
                      </a:pPr>
                      <a:r>
                        <a:rPr lang="en-US" sz="1500" b="1">
                          <a:solidFill>
                            <a:srgbClr val="000000"/>
                          </a:solidFill>
                          <a:latin typeface="Calibri"/>
                          <a:ea typeface="Times New Roman"/>
                          <a:cs typeface="Calibri"/>
                        </a:rPr>
                        <a:t>AGG</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79646"/>
                    </a:solidFill>
                  </a:tcPr>
                </a:tc>
                <a:tc>
                  <a:txBody>
                    <a:bodyPr/>
                    <a:lstStyle/>
                    <a:p>
                      <a:pPr marL="0" marR="0" algn="ctr">
                        <a:lnSpc>
                          <a:spcPct val="115000"/>
                        </a:lnSpc>
                        <a:spcBef>
                          <a:spcPts val="0"/>
                        </a:spcBef>
                        <a:spcAft>
                          <a:spcPts val="0"/>
                        </a:spcAft>
                      </a:pPr>
                      <a:r>
                        <a:rPr lang="en-US" sz="1500" b="1">
                          <a:solidFill>
                            <a:srgbClr val="000000"/>
                          </a:solidFill>
                          <a:latin typeface="Calibri"/>
                          <a:ea typeface="Times New Roman"/>
                          <a:cs typeface="Calibri"/>
                        </a:rPr>
                        <a:t>IAU</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79646"/>
                    </a:solidFill>
                  </a:tcPr>
                </a:tc>
                <a:tc>
                  <a:txBody>
                    <a:bodyPr/>
                    <a:lstStyle/>
                    <a:p>
                      <a:pPr marL="0" marR="0" algn="ctr">
                        <a:lnSpc>
                          <a:spcPct val="115000"/>
                        </a:lnSpc>
                        <a:spcBef>
                          <a:spcPts val="0"/>
                        </a:spcBef>
                        <a:spcAft>
                          <a:spcPts val="0"/>
                        </a:spcAft>
                      </a:pPr>
                      <a:r>
                        <a:rPr lang="en-US" sz="1500" b="1">
                          <a:solidFill>
                            <a:srgbClr val="000000"/>
                          </a:solidFill>
                          <a:latin typeface="Calibri"/>
                          <a:ea typeface="Times New Roman"/>
                          <a:cs typeface="Calibri"/>
                        </a:rPr>
                        <a:t>IYR</a:t>
                      </a:r>
                      <a:endParaRPr lang="en-US" sz="1500">
                        <a:latin typeface="Calibri"/>
                        <a:ea typeface="Calibri"/>
                        <a:cs typeface="Times New Roman"/>
                      </a:endParaRPr>
                    </a:p>
                  </a:txBody>
                  <a:tcPr marL="62040" marR="62040" marT="0" marB="0">
                    <a:lnL>
                      <a:noFill/>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79646"/>
                    </a:solidFill>
                  </a:tcPr>
                </a:tc>
              </a:tr>
              <a:tr h="320040">
                <a:tc>
                  <a:txBody>
                    <a:bodyPr/>
                    <a:lstStyle/>
                    <a:p>
                      <a:pPr marL="0" marR="0" algn="ctr">
                        <a:lnSpc>
                          <a:spcPct val="115000"/>
                        </a:lnSpc>
                        <a:spcBef>
                          <a:spcPts val="0"/>
                        </a:spcBef>
                        <a:spcAft>
                          <a:spcPts val="0"/>
                        </a:spcAft>
                      </a:pPr>
                      <a:r>
                        <a:rPr lang="en-US" sz="1500" b="1">
                          <a:solidFill>
                            <a:srgbClr val="000000"/>
                          </a:solidFill>
                          <a:latin typeface="Calibri"/>
                          <a:ea typeface="Times New Roman"/>
                          <a:cs typeface="Calibri"/>
                        </a:rPr>
                        <a:t>SPY</a:t>
                      </a:r>
                      <a:endParaRPr lang="en-US" sz="1500">
                        <a:latin typeface="Calibri"/>
                        <a:ea typeface="Calibri"/>
                        <a:cs typeface="Times New Roman"/>
                      </a:endParaRPr>
                    </a:p>
                  </a:txBody>
                  <a:tcPr marL="62040" marR="62040" marT="0" marB="0">
                    <a:lnL w="12700" cap="flat" cmpd="sng" algn="ctr">
                      <a:solidFill>
                        <a:srgbClr val="F79646"/>
                      </a:solidFill>
                      <a:prstDash val="solid"/>
                      <a:round/>
                      <a:headEnd type="none" w="med" len="med"/>
                      <a:tailEnd type="none" w="med" len="med"/>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rgbClr val="000000"/>
                          </a:solidFill>
                          <a:latin typeface="Calibri"/>
                          <a:ea typeface="Times New Roman"/>
                          <a:cs typeface="Calibri"/>
                        </a:rPr>
                        <a:t>1.00</a:t>
                      </a:r>
                      <a:endParaRPr lang="en-US" sz="1500" dirty="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0.95</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0.92</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1.00</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0.68</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0.73</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0.75</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0.76</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0.85</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0.90</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0.91</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FF0000"/>
                          </a:solidFill>
                          <a:latin typeface="Calibri"/>
                          <a:ea typeface="Times New Roman"/>
                          <a:cs typeface="Calibri"/>
                        </a:rPr>
                        <a:t>0.14</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FF0000"/>
                          </a:solidFill>
                          <a:latin typeface="Calibri"/>
                          <a:ea typeface="Times New Roman"/>
                          <a:cs typeface="Calibri"/>
                        </a:rPr>
                        <a:t>0.06</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0.81</a:t>
                      </a:r>
                      <a:endParaRPr lang="en-US" sz="1500">
                        <a:latin typeface="Calibri"/>
                        <a:ea typeface="Calibri"/>
                        <a:cs typeface="Times New Roman"/>
                      </a:endParaRPr>
                    </a:p>
                  </a:txBody>
                  <a:tcPr marL="62040" marR="62040" marT="0" marB="0">
                    <a:lnL>
                      <a:noFill/>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r>
              <a:tr h="320040">
                <a:tc>
                  <a:txBody>
                    <a:bodyPr/>
                    <a:lstStyle/>
                    <a:p>
                      <a:pPr marL="0" marR="0" algn="ctr">
                        <a:lnSpc>
                          <a:spcPct val="115000"/>
                        </a:lnSpc>
                        <a:spcBef>
                          <a:spcPts val="0"/>
                        </a:spcBef>
                        <a:spcAft>
                          <a:spcPts val="0"/>
                        </a:spcAft>
                      </a:pPr>
                      <a:r>
                        <a:rPr lang="en-US" sz="1500" b="1">
                          <a:solidFill>
                            <a:srgbClr val="000000"/>
                          </a:solidFill>
                          <a:latin typeface="Calibri"/>
                          <a:ea typeface="Times New Roman"/>
                          <a:cs typeface="Calibri"/>
                        </a:rPr>
                        <a:t>IJH</a:t>
                      </a:r>
                      <a:endParaRPr lang="en-US" sz="1500">
                        <a:latin typeface="Calibri"/>
                        <a:ea typeface="Calibri"/>
                        <a:cs typeface="Times New Roman"/>
                      </a:endParaRPr>
                    </a:p>
                  </a:txBody>
                  <a:tcPr marL="62040" marR="62040" marT="0" marB="0">
                    <a:lnL w="12700" cap="flat" cmpd="sng" algn="ctr">
                      <a:solidFill>
                        <a:srgbClr val="F79646"/>
                      </a:solidFill>
                      <a:prstDash val="solid"/>
                      <a:round/>
                      <a:headEnd type="none" w="med" len="med"/>
                      <a:tailEnd type="none" w="med" len="med"/>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0.95</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1.00</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0.97</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0.97</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0.69</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0.73</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0.75</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0.72</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0.84</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0.84</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0.86</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FF0000"/>
                          </a:solidFill>
                          <a:latin typeface="Calibri"/>
                          <a:ea typeface="Times New Roman"/>
                          <a:cs typeface="Calibri"/>
                        </a:rPr>
                        <a:t>0.11</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FF0000"/>
                          </a:solidFill>
                          <a:latin typeface="Calibri"/>
                          <a:ea typeface="Times New Roman"/>
                          <a:cs typeface="Calibri"/>
                        </a:rPr>
                        <a:t>0.07</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0.83</a:t>
                      </a:r>
                      <a:endParaRPr lang="en-US" sz="1500">
                        <a:latin typeface="Calibri"/>
                        <a:ea typeface="Calibri"/>
                        <a:cs typeface="Times New Roman"/>
                      </a:endParaRPr>
                    </a:p>
                  </a:txBody>
                  <a:tcPr marL="62040" marR="62040" marT="0" marB="0">
                    <a:lnL>
                      <a:noFill/>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r>
              <a:tr h="320040">
                <a:tc>
                  <a:txBody>
                    <a:bodyPr/>
                    <a:lstStyle/>
                    <a:p>
                      <a:pPr marL="0" marR="0" algn="ctr">
                        <a:lnSpc>
                          <a:spcPct val="115000"/>
                        </a:lnSpc>
                        <a:spcBef>
                          <a:spcPts val="0"/>
                        </a:spcBef>
                        <a:spcAft>
                          <a:spcPts val="0"/>
                        </a:spcAft>
                      </a:pPr>
                      <a:r>
                        <a:rPr lang="en-US" sz="1500" b="1">
                          <a:solidFill>
                            <a:srgbClr val="000000"/>
                          </a:solidFill>
                          <a:latin typeface="Calibri"/>
                          <a:ea typeface="Times New Roman"/>
                          <a:cs typeface="Calibri"/>
                        </a:rPr>
                        <a:t>IJR</a:t>
                      </a:r>
                      <a:endParaRPr lang="en-US" sz="1500">
                        <a:latin typeface="Calibri"/>
                        <a:ea typeface="Calibri"/>
                        <a:cs typeface="Times New Roman"/>
                      </a:endParaRPr>
                    </a:p>
                  </a:txBody>
                  <a:tcPr marL="62040" marR="62040" marT="0" marB="0">
                    <a:lnL w="12700" cap="flat" cmpd="sng" algn="ctr">
                      <a:solidFill>
                        <a:srgbClr val="F79646"/>
                      </a:solidFill>
                      <a:prstDash val="solid"/>
                      <a:round/>
                      <a:headEnd type="none" w="med" len="med"/>
                      <a:tailEnd type="none" w="med" len="med"/>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0.92</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0.97</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1.00</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0.94</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0.62</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0.64</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0.71</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0.65</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0.78</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0.80</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0.81</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FF0000"/>
                          </a:solidFill>
                          <a:latin typeface="Calibri"/>
                          <a:ea typeface="Times New Roman"/>
                          <a:cs typeface="Calibri"/>
                        </a:rPr>
                        <a:t>0.07</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FF0000"/>
                          </a:solidFill>
                          <a:latin typeface="Calibri"/>
                          <a:ea typeface="Times New Roman"/>
                          <a:cs typeface="Calibri"/>
                        </a:rPr>
                        <a:t>-0.01</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0.86</a:t>
                      </a:r>
                      <a:endParaRPr lang="en-US" sz="1500">
                        <a:latin typeface="Calibri"/>
                        <a:ea typeface="Calibri"/>
                        <a:cs typeface="Times New Roman"/>
                      </a:endParaRPr>
                    </a:p>
                  </a:txBody>
                  <a:tcPr marL="62040" marR="62040" marT="0" marB="0">
                    <a:lnL>
                      <a:noFill/>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r>
              <a:tr h="320040">
                <a:tc>
                  <a:txBody>
                    <a:bodyPr/>
                    <a:lstStyle/>
                    <a:p>
                      <a:pPr marL="0" marR="0" algn="ctr">
                        <a:lnSpc>
                          <a:spcPct val="115000"/>
                        </a:lnSpc>
                        <a:spcBef>
                          <a:spcPts val="0"/>
                        </a:spcBef>
                        <a:spcAft>
                          <a:spcPts val="0"/>
                        </a:spcAft>
                      </a:pPr>
                      <a:r>
                        <a:rPr lang="en-US" sz="1500" b="1">
                          <a:solidFill>
                            <a:srgbClr val="000000"/>
                          </a:solidFill>
                          <a:latin typeface="Calibri"/>
                          <a:ea typeface="Times New Roman"/>
                          <a:cs typeface="Calibri"/>
                        </a:rPr>
                        <a:t>IYY</a:t>
                      </a:r>
                      <a:endParaRPr lang="en-US" sz="1500">
                        <a:latin typeface="Calibri"/>
                        <a:ea typeface="Calibri"/>
                        <a:cs typeface="Times New Roman"/>
                      </a:endParaRPr>
                    </a:p>
                  </a:txBody>
                  <a:tcPr marL="62040" marR="62040" marT="0" marB="0">
                    <a:lnL w="12700" cap="flat" cmpd="sng" algn="ctr">
                      <a:solidFill>
                        <a:srgbClr val="F79646"/>
                      </a:solidFill>
                      <a:prstDash val="solid"/>
                      <a:round/>
                      <a:headEnd type="none" w="med" len="med"/>
                      <a:tailEnd type="none" w="med" len="med"/>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1.00</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0.97</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0.94</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1.00</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0.68</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0.74</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0.76</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0.76</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0.86</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0.90</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0.91</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FF0000"/>
                          </a:solidFill>
                          <a:latin typeface="Calibri"/>
                          <a:ea typeface="Times New Roman"/>
                          <a:cs typeface="Calibri"/>
                        </a:rPr>
                        <a:t>0.14</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FF0000"/>
                          </a:solidFill>
                          <a:latin typeface="Calibri"/>
                          <a:ea typeface="Times New Roman"/>
                          <a:cs typeface="Calibri"/>
                        </a:rPr>
                        <a:t>0.06</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0.82</a:t>
                      </a:r>
                      <a:endParaRPr lang="en-US" sz="1500">
                        <a:latin typeface="Calibri"/>
                        <a:ea typeface="Calibri"/>
                        <a:cs typeface="Times New Roman"/>
                      </a:endParaRPr>
                    </a:p>
                  </a:txBody>
                  <a:tcPr marL="62040" marR="62040" marT="0" marB="0">
                    <a:lnL>
                      <a:noFill/>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r>
              <a:tr h="320040">
                <a:tc>
                  <a:txBody>
                    <a:bodyPr/>
                    <a:lstStyle/>
                    <a:p>
                      <a:pPr marL="0" marR="0" algn="ctr">
                        <a:lnSpc>
                          <a:spcPct val="115000"/>
                        </a:lnSpc>
                        <a:spcBef>
                          <a:spcPts val="0"/>
                        </a:spcBef>
                        <a:spcAft>
                          <a:spcPts val="0"/>
                        </a:spcAft>
                      </a:pPr>
                      <a:r>
                        <a:rPr lang="en-US" sz="1500" b="1">
                          <a:solidFill>
                            <a:srgbClr val="000000"/>
                          </a:solidFill>
                          <a:latin typeface="Calibri"/>
                          <a:ea typeface="Times New Roman"/>
                          <a:cs typeface="Calibri"/>
                        </a:rPr>
                        <a:t>XLE</a:t>
                      </a:r>
                      <a:endParaRPr lang="en-US" sz="1500">
                        <a:latin typeface="Calibri"/>
                        <a:ea typeface="Calibri"/>
                        <a:cs typeface="Times New Roman"/>
                      </a:endParaRPr>
                    </a:p>
                  </a:txBody>
                  <a:tcPr marL="62040" marR="62040" marT="0" marB="0">
                    <a:lnL w="12700" cap="flat" cmpd="sng" algn="ctr">
                      <a:solidFill>
                        <a:srgbClr val="F79646"/>
                      </a:solidFill>
                      <a:prstDash val="solid"/>
                      <a:round/>
                      <a:headEnd type="none" w="med" len="med"/>
                      <a:tailEnd type="none" w="med" len="med"/>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0.68</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0.69</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0.62</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0.68</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1.00</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0.78</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0.57</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0.62</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0.75</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0.64</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0.68</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FF0000"/>
                          </a:solidFill>
                          <a:latin typeface="Calibri"/>
                          <a:ea typeface="Times New Roman"/>
                          <a:cs typeface="Calibri"/>
                        </a:rPr>
                        <a:t>-0.06</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FF0000"/>
                          </a:solidFill>
                          <a:latin typeface="Calibri"/>
                          <a:ea typeface="Times New Roman"/>
                          <a:cs typeface="Calibri"/>
                        </a:rPr>
                        <a:t>0.28</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0.43</a:t>
                      </a:r>
                      <a:endParaRPr lang="en-US" sz="1500">
                        <a:latin typeface="Calibri"/>
                        <a:ea typeface="Calibri"/>
                        <a:cs typeface="Times New Roman"/>
                      </a:endParaRPr>
                    </a:p>
                  </a:txBody>
                  <a:tcPr marL="62040" marR="62040" marT="0" marB="0">
                    <a:lnL>
                      <a:noFill/>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r>
              <a:tr h="320040">
                <a:tc>
                  <a:txBody>
                    <a:bodyPr/>
                    <a:lstStyle/>
                    <a:p>
                      <a:pPr marL="0" marR="0" algn="ctr">
                        <a:lnSpc>
                          <a:spcPct val="115000"/>
                        </a:lnSpc>
                        <a:spcBef>
                          <a:spcPts val="0"/>
                        </a:spcBef>
                        <a:spcAft>
                          <a:spcPts val="0"/>
                        </a:spcAft>
                      </a:pPr>
                      <a:r>
                        <a:rPr lang="en-US" sz="1500" b="1">
                          <a:solidFill>
                            <a:srgbClr val="000000"/>
                          </a:solidFill>
                          <a:latin typeface="Calibri"/>
                          <a:ea typeface="Times New Roman"/>
                          <a:cs typeface="Calibri"/>
                        </a:rPr>
                        <a:t>EWZ</a:t>
                      </a:r>
                      <a:endParaRPr lang="en-US" sz="1500">
                        <a:latin typeface="Calibri"/>
                        <a:ea typeface="Calibri"/>
                        <a:cs typeface="Times New Roman"/>
                      </a:endParaRPr>
                    </a:p>
                  </a:txBody>
                  <a:tcPr marL="62040" marR="62040" marT="0" marB="0">
                    <a:lnL w="12700" cap="flat" cmpd="sng" algn="ctr">
                      <a:solidFill>
                        <a:srgbClr val="F79646"/>
                      </a:solidFill>
                      <a:prstDash val="solid"/>
                      <a:round/>
                      <a:headEnd type="none" w="med" len="med"/>
                      <a:tailEnd type="none" w="med" len="med"/>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0.73</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0.73</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0.64</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0.74</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0.78</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1.00</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0.66</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0.82</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0.91</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0.75</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0.79</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FF0000"/>
                          </a:solidFill>
                          <a:latin typeface="Calibri"/>
                          <a:ea typeface="Times New Roman"/>
                          <a:cs typeface="Calibri"/>
                        </a:rPr>
                        <a:t>0.10</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FF0000"/>
                          </a:solidFill>
                          <a:latin typeface="Calibri"/>
                          <a:ea typeface="Times New Roman"/>
                          <a:cs typeface="Calibri"/>
                        </a:rPr>
                        <a:t>0.36</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0.52</a:t>
                      </a:r>
                      <a:endParaRPr lang="en-US" sz="1500">
                        <a:latin typeface="Calibri"/>
                        <a:ea typeface="Calibri"/>
                        <a:cs typeface="Times New Roman"/>
                      </a:endParaRPr>
                    </a:p>
                  </a:txBody>
                  <a:tcPr marL="62040" marR="62040" marT="0" marB="0">
                    <a:lnL>
                      <a:noFill/>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r>
              <a:tr h="320040">
                <a:tc>
                  <a:txBody>
                    <a:bodyPr/>
                    <a:lstStyle/>
                    <a:p>
                      <a:pPr marL="0" marR="0" algn="ctr">
                        <a:lnSpc>
                          <a:spcPct val="115000"/>
                        </a:lnSpc>
                        <a:spcBef>
                          <a:spcPts val="0"/>
                        </a:spcBef>
                        <a:spcAft>
                          <a:spcPts val="0"/>
                        </a:spcAft>
                      </a:pPr>
                      <a:r>
                        <a:rPr lang="en-US" sz="1500" b="1">
                          <a:solidFill>
                            <a:srgbClr val="000000"/>
                          </a:solidFill>
                          <a:latin typeface="Calibri"/>
                          <a:ea typeface="Times New Roman"/>
                          <a:cs typeface="Calibri"/>
                        </a:rPr>
                        <a:t>EWJ</a:t>
                      </a:r>
                      <a:endParaRPr lang="en-US" sz="1500">
                        <a:latin typeface="Calibri"/>
                        <a:ea typeface="Calibri"/>
                        <a:cs typeface="Times New Roman"/>
                      </a:endParaRPr>
                    </a:p>
                  </a:txBody>
                  <a:tcPr marL="62040" marR="62040" marT="0" marB="0">
                    <a:lnL w="12700" cap="flat" cmpd="sng" algn="ctr">
                      <a:solidFill>
                        <a:srgbClr val="F79646"/>
                      </a:solidFill>
                      <a:prstDash val="solid"/>
                      <a:round/>
                      <a:headEnd type="none" w="med" len="med"/>
                      <a:tailEnd type="none" w="med" len="med"/>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0.75</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0.75</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0.71</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0.76</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0.57</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0.66</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1.00</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0.64</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0.77</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0.80</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0.87</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FF0000"/>
                          </a:solidFill>
                          <a:latin typeface="Calibri"/>
                          <a:ea typeface="Times New Roman"/>
                          <a:cs typeface="Calibri"/>
                        </a:rPr>
                        <a:t>0.28</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FF0000"/>
                          </a:solidFill>
                          <a:latin typeface="Calibri"/>
                          <a:ea typeface="Times New Roman"/>
                          <a:cs typeface="Calibri"/>
                        </a:rPr>
                        <a:t>0.18</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0.65</a:t>
                      </a:r>
                      <a:endParaRPr lang="en-US" sz="1500">
                        <a:latin typeface="Calibri"/>
                        <a:ea typeface="Calibri"/>
                        <a:cs typeface="Times New Roman"/>
                      </a:endParaRPr>
                    </a:p>
                  </a:txBody>
                  <a:tcPr marL="62040" marR="62040" marT="0" marB="0">
                    <a:lnL>
                      <a:noFill/>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r>
              <a:tr h="320040">
                <a:tc>
                  <a:txBody>
                    <a:bodyPr/>
                    <a:lstStyle/>
                    <a:p>
                      <a:pPr marL="0" marR="0" algn="ctr">
                        <a:lnSpc>
                          <a:spcPct val="115000"/>
                        </a:lnSpc>
                        <a:spcBef>
                          <a:spcPts val="0"/>
                        </a:spcBef>
                        <a:spcAft>
                          <a:spcPts val="0"/>
                        </a:spcAft>
                      </a:pPr>
                      <a:r>
                        <a:rPr lang="en-US" sz="1500" b="1">
                          <a:solidFill>
                            <a:srgbClr val="000000"/>
                          </a:solidFill>
                          <a:latin typeface="Calibri"/>
                          <a:ea typeface="Times New Roman"/>
                          <a:cs typeface="Calibri"/>
                        </a:rPr>
                        <a:t>EWH</a:t>
                      </a:r>
                      <a:endParaRPr lang="en-US" sz="1500">
                        <a:latin typeface="Calibri"/>
                        <a:ea typeface="Calibri"/>
                        <a:cs typeface="Times New Roman"/>
                      </a:endParaRPr>
                    </a:p>
                  </a:txBody>
                  <a:tcPr marL="62040" marR="62040" marT="0" marB="0">
                    <a:lnL w="12700" cap="flat" cmpd="sng" algn="ctr">
                      <a:solidFill>
                        <a:srgbClr val="F79646"/>
                      </a:solidFill>
                      <a:prstDash val="solid"/>
                      <a:round/>
                      <a:headEnd type="none" w="med" len="med"/>
                      <a:tailEnd type="none" w="med" len="med"/>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0.76</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0.72</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0.65</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0.76</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0.62</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0.82</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0.64</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1.00</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0.88</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0.78</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0.82</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FF0000"/>
                          </a:solidFill>
                          <a:latin typeface="Calibri"/>
                          <a:ea typeface="Times New Roman"/>
                          <a:cs typeface="Calibri"/>
                        </a:rPr>
                        <a:t>0.22</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FF0000"/>
                          </a:solidFill>
                          <a:latin typeface="Calibri"/>
                          <a:ea typeface="Times New Roman"/>
                          <a:cs typeface="Calibri"/>
                        </a:rPr>
                        <a:t>0.28</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0.58</a:t>
                      </a:r>
                      <a:endParaRPr lang="en-US" sz="1500">
                        <a:latin typeface="Calibri"/>
                        <a:ea typeface="Calibri"/>
                        <a:cs typeface="Times New Roman"/>
                      </a:endParaRPr>
                    </a:p>
                  </a:txBody>
                  <a:tcPr marL="62040" marR="62040" marT="0" marB="0">
                    <a:lnL>
                      <a:noFill/>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r>
              <a:tr h="320040">
                <a:tc>
                  <a:txBody>
                    <a:bodyPr/>
                    <a:lstStyle/>
                    <a:p>
                      <a:pPr marL="0" marR="0" algn="ctr">
                        <a:lnSpc>
                          <a:spcPct val="115000"/>
                        </a:lnSpc>
                        <a:spcBef>
                          <a:spcPts val="0"/>
                        </a:spcBef>
                        <a:spcAft>
                          <a:spcPts val="0"/>
                        </a:spcAft>
                      </a:pPr>
                      <a:r>
                        <a:rPr lang="en-US" sz="1500" b="1">
                          <a:solidFill>
                            <a:srgbClr val="000000"/>
                          </a:solidFill>
                          <a:latin typeface="Calibri"/>
                          <a:ea typeface="Times New Roman"/>
                          <a:cs typeface="Calibri"/>
                        </a:rPr>
                        <a:t>EEM</a:t>
                      </a:r>
                      <a:endParaRPr lang="en-US" sz="1500">
                        <a:latin typeface="Calibri"/>
                        <a:ea typeface="Calibri"/>
                        <a:cs typeface="Times New Roman"/>
                      </a:endParaRPr>
                    </a:p>
                  </a:txBody>
                  <a:tcPr marL="62040" marR="62040" marT="0" marB="0">
                    <a:lnL w="12700" cap="flat" cmpd="sng" algn="ctr">
                      <a:solidFill>
                        <a:srgbClr val="F79646"/>
                      </a:solidFill>
                      <a:prstDash val="solid"/>
                      <a:round/>
                      <a:headEnd type="none" w="med" len="med"/>
                      <a:tailEnd type="none" w="med" len="med"/>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0.85</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0.84</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0.78</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0.86</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0.75</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0.91</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0.77</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0.88</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1.00</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0.88</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0.91</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FF0000"/>
                          </a:solidFill>
                          <a:latin typeface="Calibri"/>
                          <a:ea typeface="Times New Roman"/>
                          <a:cs typeface="Calibri"/>
                        </a:rPr>
                        <a:t>0.19</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FF0000"/>
                          </a:solidFill>
                          <a:latin typeface="Calibri"/>
                          <a:ea typeface="Times New Roman"/>
                          <a:cs typeface="Calibri"/>
                        </a:rPr>
                        <a:t>0.29</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0.67</a:t>
                      </a:r>
                      <a:endParaRPr lang="en-US" sz="1500">
                        <a:latin typeface="Calibri"/>
                        <a:ea typeface="Calibri"/>
                        <a:cs typeface="Times New Roman"/>
                      </a:endParaRPr>
                    </a:p>
                  </a:txBody>
                  <a:tcPr marL="62040" marR="62040" marT="0" marB="0">
                    <a:lnL>
                      <a:noFill/>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r>
              <a:tr h="320040">
                <a:tc>
                  <a:txBody>
                    <a:bodyPr/>
                    <a:lstStyle/>
                    <a:p>
                      <a:pPr marL="0" marR="0" algn="ctr">
                        <a:lnSpc>
                          <a:spcPct val="115000"/>
                        </a:lnSpc>
                        <a:spcBef>
                          <a:spcPts val="0"/>
                        </a:spcBef>
                        <a:spcAft>
                          <a:spcPts val="0"/>
                        </a:spcAft>
                      </a:pPr>
                      <a:r>
                        <a:rPr lang="en-US" sz="1500" b="1">
                          <a:solidFill>
                            <a:srgbClr val="000000"/>
                          </a:solidFill>
                          <a:latin typeface="Calibri"/>
                          <a:ea typeface="Times New Roman"/>
                          <a:cs typeface="Calibri"/>
                        </a:rPr>
                        <a:t>EZU</a:t>
                      </a:r>
                      <a:endParaRPr lang="en-US" sz="1500">
                        <a:latin typeface="Calibri"/>
                        <a:ea typeface="Calibri"/>
                        <a:cs typeface="Times New Roman"/>
                      </a:endParaRPr>
                    </a:p>
                  </a:txBody>
                  <a:tcPr marL="62040" marR="62040" marT="0" marB="0">
                    <a:lnL w="12700" cap="flat" cmpd="sng" algn="ctr">
                      <a:solidFill>
                        <a:srgbClr val="F79646"/>
                      </a:solidFill>
                      <a:prstDash val="solid"/>
                      <a:round/>
                      <a:headEnd type="none" w="med" len="med"/>
                      <a:tailEnd type="none" w="med" len="med"/>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0.90</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0.84</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0.80</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0.90</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0.64</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0.75</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0.80</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0.78</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0.88</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1.00</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0.98</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FF0000"/>
                          </a:solidFill>
                          <a:latin typeface="Calibri"/>
                          <a:ea typeface="Times New Roman"/>
                          <a:cs typeface="Calibri"/>
                        </a:rPr>
                        <a:t>0.29</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FF0000"/>
                          </a:solidFill>
                          <a:latin typeface="Calibri"/>
                          <a:ea typeface="Times New Roman"/>
                          <a:cs typeface="Calibri"/>
                        </a:rPr>
                        <a:t>0.14</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0.75</a:t>
                      </a:r>
                      <a:endParaRPr lang="en-US" sz="1500">
                        <a:latin typeface="Calibri"/>
                        <a:ea typeface="Calibri"/>
                        <a:cs typeface="Times New Roman"/>
                      </a:endParaRPr>
                    </a:p>
                  </a:txBody>
                  <a:tcPr marL="62040" marR="62040" marT="0" marB="0">
                    <a:lnL>
                      <a:noFill/>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r>
              <a:tr h="320040">
                <a:tc>
                  <a:txBody>
                    <a:bodyPr/>
                    <a:lstStyle/>
                    <a:p>
                      <a:pPr marL="0" marR="0" algn="ctr">
                        <a:lnSpc>
                          <a:spcPct val="115000"/>
                        </a:lnSpc>
                        <a:spcBef>
                          <a:spcPts val="0"/>
                        </a:spcBef>
                        <a:spcAft>
                          <a:spcPts val="0"/>
                        </a:spcAft>
                      </a:pPr>
                      <a:r>
                        <a:rPr lang="en-US" sz="1500" b="1">
                          <a:solidFill>
                            <a:srgbClr val="000000"/>
                          </a:solidFill>
                          <a:latin typeface="Calibri"/>
                          <a:ea typeface="Times New Roman"/>
                          <a:cs typeface="Calibri"/>
                        </a:rPr>
                        <a:t>EFA</a:t>
                      </a:r>
                      <a:endParaRPr lang="en-US" sz="1500">
                        <a:latin typeface="Calibri"/>
                        <a:ea typeface="Calibri"/>
                        <a:cs typeface="Times New Roman"/>
                      </a:endParaRPr>
                    </a:p>
                  </a:txBody>
                  <a:tcPr marL="62040" marR="62040" marT="0" marB="0">
                    <a:lnL w="12700" cap="flat" cmpd="sng" algn="ctr">
                      <a:solidFill>
                        <a:srgbClr val="F79646"/>
                      </a:solidFill>
                      <a:prstDash val="solid"/>
                      <a:round/>
                      <a:headEnd type="none" w="med" len="med"/>
                      <a:tailEnd type="none" w="med" len="med"/>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0.91</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0.86</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0.81</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0.91</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0.68</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0.79</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0.87</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0.82</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0.91</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0.98</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1.00</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FF0000"/>
                          </a:solidFill>
                          <a:latin typeface="Calibri"/>
                          <a:ea typeface="Times New Roman"/>
                          <a:cs typeface="Calibri"/>
                        </a:rPr>
                        <a:t>0.26</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FF0000"/>
                          </a:solidFill>
                          <a:latin typeface="Calibri"/>
                          <a:ea typeface="Times New Roman"/>
                          <a:cs typeface="Calibri"/>
                        </a:rPr>
                        <a:t>0.18</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0.74</a:t>
                      </a:r>
                      <a:endParaRPr lang="en-US" sz="1500">
                        <a:latin typeface="Calibri"/>
                        <a:ea typeface="Calibri"/>
                        <a:cs typeface="Times New Roman"/>
                      </a:endParaRPr>
                    </a:p>
                  </a:txBody>
                  <a:tcPr marL="62040" marR="62040" marT="0" marB="0">
                    <a:lnL>
                      <a:noFill/>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r>
              <a:tr h="320040">
                <a:tc>
                  <a:txBody>
                    <a:bodyPr/>
                    <a:lstStyle/>
                    <a:p>
                      <a:pPr marL="0" marR="0" algn="ctr">
                        <a:lnSpc>
                          <a:spcPct val="115000"/>
                        </a:lnSpc>
                        <a:spcBef>
                          <a:spcPts val="0"/>
                        </a:spcBef>
                        <a:spcAft>
                          <a:spcPts val="0"/>
                        </a:spcAft>
                      </a:pPr>
                      <a:r>
                        <a:rPr lang="en-US" sz="1500" b="1">
                          <a:solidFill>
                            <a:srgbClr val="000000"/>
                          </a:solidFill>
                          <a:latin typeface="Calibri"/>
                          <a:ea typeface="Times New Roman"/>
                          <a:cs typeface="Calibri"/>
                        </a:rPr>
                        <a:t>AGG</a:t>
                      </a:r>
                      <a:endParaRPr lang="en-US" sz="1500">
                        <a:latin typeface="Calibri"/>
                        <a:ea typeface="Calibri"/>
                        <a:cs typeface="Times New Roman"/>
                      </a:endParaRPr>
                    </a:p>
                  </a:txBody>
                  <a:tcPr marL="62040" marR="62040" marT="0" marB="0">
                    <a:lnL w="12700" cap="flat" cmpd="sng" algn="ctr">
                      <a:solidFill>
                        <a:srgbClr val="F79646"/>
                      </a:solidFill>
                      <a:prstDash val="solid"/>
                      <a:round/>
                      <a:headEnd type="none" w="med" len="med"/>
                      <a:tailEnd type="none" w="med" len="med"/>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0.14</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0.11</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0.07</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0.14</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-0.06</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0.10</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0.28</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0.22</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0.19</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0.29</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0.26</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FF0000"/>
                          </a:solidFill>
                          <a:latin typeface="Calibri"/>
                          <a:ea typeface="Times New Roman"/>
                          <a:cs typeface="Calibri"/>
                        </a:rPr>
                        <a:t>1.00</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FF0000"/>
                          </a:solidFill>
                          <a:latin typeface="Calibri"/>
                          <a:ea typeface="Times New Roman"/>
                          <a:cs typeface="Calibri"/>
                        </a:rPr>
                        <a:t>0.32</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0.25</a:t>
                      </a:r>
                      <a:endParaRPr lang="en-US" sz="1500">
                        <a:latin typeface="Calibri"/>
                        <a:ea typeface="Calibri"/>
                        <a:cs typeface="Times New Roman"/>
                      </a:endParaRPr>
                    </a:p>
                  </a:txBody>
                  <a:tcPr marL="62040" marR="62040" marT="0" marB="0">
                    <a:lnL>
                      <a:noFill/>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r>
              <a:tr h="320040">
                <a:tc>
                  <a:txBody>
                    <a:bodyPr/>
                    <a:lstStyle/>
                    <a:p>
                      <a:pPr marL="0" marR="0" algn="ctr">
                        <a:lnSpc>
                          <a:spcPct val="115000"/>
                        </a:lnSpc>
                        <a:spcBef>
                          <a:spcPts val="0"/>
                        </a:spcBef>
                        <a:spcAft>
                          <a:spcPts val="0"/>
                        </a:spcAft>
                      </a:pPr>
                      <a:r>
                        <a:rPr lang="en-US" sz="1500" b="1">
                          <a:solidFill>
                            <a:srgbClr val="000000"/>
                          </a:solidFill>
                          <a:latin typeface="Calibri"/>
                          <a:ea typeface="Times New Roman"/>
                          <a:cs typeface="Calibri"/>
                        </a:rPr>
                        <a:t>IAU</a:t>
                      </a:r>
                      <a:endParaRPr lang="en-US" sz="1500">
                        <a:latin typeface="Calibri"/>
                        <a:ea typeface="Calibri"/>
                        <a:cs typeface="Times New Roman"/>
                      </a:endParaRPr>
                    </a:p>
                  </a:txBody>
                  <a:tcPr marL="62040" marR="62040" marT="0" marB="0">
                    <a:lnL w="12700" cap="flat" cmpd="sng" algn="ctr">
                      <a:solidFill>
                        <a:srgbClr val="F79646"/>
                      </a:solidFill>
                      <a:prstDash val="solid"/>
                      <a:round/>
                      <a:headEnd type="none" w="med" len="med"/>
                      <a:tailEnd type="none" w="med" len="med"/>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0.06</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0.07</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-0.01</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0.06</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0.28</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0.36</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0.18</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0.28</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0.29</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0.14</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0.18</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FF0000"/>
                          </a:solidFill>
                          <a:latin typeface="Calibri"/>
                          <a:ea typeface="Times New Roman"/>
                          <a:cs typeface="Calibri"/>
                        </a:rPr>
                        <a:t>0.32</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FF0000"/>
                          </a:solidFill>
                          <a:latin typeface="Calibri"/>
                          <a:ea typeface="Times New Roman"/>
                          <a:cs typeface="Calibri"/>
                        </a:rPr>
                        <a:t>1.00</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0.07</a:t>
                      </a:r>
                      <a:endParaRPr lang="en-US" sz="1500">
                        <a:latin typeface="Calibri"/>
                        <a:ea typeface="Calibri"/>
                        <a:cs typeface="Times New Roman"/>
                      </a:endParaRPr>
                    </a:p>
                  </a:txBody>
                  <a:tcPr marL="62040" marR="62040" marT="0" marB="0">
                    <a:lnL>
                      <a:noFill/>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r>
              <a:tr h="320040">
                <a:tc>
                  <a:txBody>
                    <a:bodyPr/>
                    <a:lstStyle/>
                    <a:p>
                      <a:pPr marL="0" marR="0" algn="ctr">
                        <a:lnSpc>
                          <a:spcPct val="115000"/>
                        </a:lnSpc>
                        <a:spcBef>
                          <a:spcPts val="0"/>
                        </a:spcBef>
                        <a:spcAft>
                          <a:spcPts val="0"/>
                        </a:spcAft>
                      </a:pPr>
                      <a:r>
                        <a:rPr lang="en-US" sz="1500" b="1">
                          <a:solidFill>
                            <a:srgbClr val="000000"/>
                          </a:solidFill>
                          <a:latin typeface="Calibri"/>
                          <a:ea typeface="Times New Roman"/>
                          <a:cs typeface="Calibri"/>
                        </a:rPr>
                        <a:t>IYR</a:t>
                      </a:r>
                      <a:endParaRPr lang="en-US" sz="1500">
                        <a:latin typeface="Calibri"/>
                        <a:ea typeface="Calibri"/>
                        <a:cs typeface="Times New Roman"/>
                      </a:endParaRPr>
                    </a:p>
                  </a:txBody>
                  <a:tcPr marL="62040" marR="62040" marT="0" marB="0">
                    <a:lnL w="12700" cap="flat" cmpd="sng" algn="ctr">
                      <a:solidFill>
                        <a:srgbClr val="F79646"/>
                      </a:solidFill>
                      <a:prstDash val="solid"/>
                      <a:round/>
                      <a:headEnd type="none" w="med" len="med"/>
                      <a:tailEnd type="none" w="med" len="med"/>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0.81</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0.83</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0.86</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0.82</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0.43</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0.52</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0.65</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0.58</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0.67</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0.75</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0.74</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FF0000"/>
                          </a:solidFill>
                          <a:latin typeface="Calibri"/>
                          <a:ea typeface="Times New Roman"/>
                          <a:cs typeface="Calibri"/>
                        </a:rPr>
                        <a:t>0.25</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FF0000"/>
                          </a:solidFill>
                          <a:latin typeface="Calibri"/>
                          <a:ea typeface="Times New Roman"/>
                          <a:cs typeface="Calibri"/>
                        </a:rPr>
                        <a:t>0.07</a:t>
                      </a:r>
                      <a:endParaRPr lang="en-US" sz="1500">
                        <a:latin typeface="Calibri"/>
                        <a:ea typeface="Calibri"/>
                        <a:cs typeface="Times New Roman"/>
                      </a:endParaRPr>
                    </a:p>
                  </a:txBody>
                  <a:tcPr marL="62040" marR="62040"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rgbClr val="000000"/>
                          </a:solidFill>
                          <a:latin typeface="Calibri"/>
                          <a:ea typeface="Times New Roman"/>
                          <a:cs typeface="Calibri"/>
                        </a:rPr>
                        <a:t>1.00</a:t>
                      </a:r>
                      <a:endParaRPr lang="en-US" sz="1500" dirty="0">
                        <a:latin typeface="Calibri"/>
                        <a:ea typeface="Calibri"/>
                        <a:cs typeface="Times New Roman"/>
                      </a:endParaRPr>
                    </a:p>
                  </a:txBody>
                  <a:tcPr marL="62040" marR="62040" marT="0" marB="0">
                    <a:lnL>
                      <a:noFill/>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r>
            </a:tbl>
          </a:graphicData>
        </a:graphic>
      </p:graphicFrame>
      <p:sp>
        <p:nvSpPr>
          <p:cNvPr id="3073" name="Rectangle 1"/>
          <p:cNvSpPr>
            <a:spLocks noChangeArrowheads="1"/>
          </p:cNvSpPr>
          <p:nvPr/>
        </p:nvSpPr>
        <p:spPr bwMode="auto">
          <a:xfrm>
            <a:off x="0" y="5737281"/>
            <a:ext cx="8839200" cy="1174640"/>
          </a:xfrm>
          <a:prstGeom prst="rect">
            <a:avLst/>
          </a:prstGeom>
          <a:noFill/>
          <a:ln w="9525">
            <a:noFill/>
            <a:miter lim="800000"/>
            <a:headEnd/>
            <a:tailEnd/>
          </a:ln>
          <a:effectLst/>
        </p:spPr>
        <p:txBody>
          <a:bodyPr vert="horz" wrap="square" lIns="0" tIns="12696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Weekly and monthly rate return correlation tables indicate less correlation between Gold(IAU) and Bond (AGG).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The others ETFs show strong correlations among themselves. </a:t>
            </a:r>
            <a:endParaRPr kumimoji="0" lang="en-US" sz="1700" b="1" i="0" u="none" strike="noStrike" cap="none" normalizeH="0" baseline="0" dirty="0" smtClean="0">
              <a:ln>
                <a:noFill/>
              </a:ln>
              <a:solidFill>
                <a:srgbClr val="4F81BD"/>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7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whee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lgn="ctr"/>
            <a:r>
              <a:rPr lang="en-US" dirty="0" smtClean="0"/>
              <a:t>Portfolio Construction</a:t>
            </a:r>
            <a:br>
              <a:rPr lang="en-US" dirty="0" smtClean="0"/>
            </a:br>
            <a:r>
              <a:rPr lang="en-US" sz="3800" dirty="0" smtClean="0"/>
              <a:t>Navigate the Road Ahead </a:t>
            </a:r>
            <a:br>
              <a:rPr lang="en-US" sz="3800" dirty="0" smtClean="0"/>
            </a:br>
            <a:endParaRPr lang="en-US" sz="3800" dirty="0"/>
          </a:p>
        </p:txBody>
      </p:sp>
      <p:sp>
        <p:nvSpPr>
          <p:cNvPr id="2" name="Content Placeholder 1"/>
          <p:cNvSpPr>
            <a:spLocks noGrp="1"/>
          </p:cNvSpPr>
          <p:nvPr>
            <p:ph idx="1"/>
          </p:nvPr>
        </p:nvSpPr>
        <p:spPr/>
        <p:txBody>
          <a:bodyPr>
            <a:normAutofit lnSpcReduction="10000"/>
          </a:bodyPr>
          <a:lstStyle/>
          <a:p>
            <a:r>
              <a:rPr lang="en-US" dirty="0" smtClean="0"/>
              <a:t>Investors need a financial plan to guide their investments journey. First consider your goals, and then decide what investing vehicles will help you reach each milestone leading up to your goal.</a:t>
            </a:r>
          </a:p>
          <a:p>
            <a:r>
              <a:rPr lang="en-US" dirty="0" smtClean="0"/>
              <a:t>The best mix of investments for your portfolio depends on your risk tolerance, your time horizon and your particular goals. Many investors save for several financial objectives at the same time.</a:t>
            </a:r>
          </a:p>
          <a:p>
            <a:endParaRPr lang="en-US" dirty="0"/>
          </a:p>
        </p:txBody>
      </p:sp>
    </p:spTree>
  </p:cSld>
  <p:clrMapOvr>
    <a:masterClrMapping/>
  </p:clrMapOvr>
  <p:transition>
    <p:whee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0"/>
            <a:ext cx="8229600" cy="944562"/>
          </a:xfrm>
        </p:spPr>
        <p:txBody>
          <a:bodyPr>
            <a:noAutofit/>
          </a:bodyPr>
          <a:lstStyle/>
          <a:p>
            <a:pPr lvl="0" algn="ctr"/>
            <a:r>
              <a:rPr lang="en-US" sz="3000" dirty="0" smtClean="0"/>
              <a:t/>
            </a:r>
            <a:br>
              <a:rPr lang="en-US" sz="3000" dirty="0" smtClean="0"/>
            </a:br>
            <a:r>
              <a:rPr lang="en-US" sz="3800" dirty="0" smtClean="0"/>
              <a:t>Portfolio Construction</a:t>
            </a:r>
            <a:br>
              <a:rPr lang="en-US" sz="3800" dirty="0" smtClean="0"/>
            </a:br>
            <a:r>
              <a:rPr lang="en-US" sz="3800" dirty="0" smtClean="0"/>
              <a:t>Diversification</a:t>
            </a:r>
            <a:br>
              <a:rPr lang="en-US" sz="3800" dirty="0" smtClean="0"/>
            </a:br>
            <a:endParaRPr lang="en-US" sz="3800" dirty="0"/>
          </a:p>
        </p:txBody>
      </p:sp>
      <p:sp>
        <p:nvSpPr>
          <p:cNvPr id="2" name="Content Placeholder 1"/>
          <p:cNvSpPr>
            <a:spLocks noGrp="1"/>
          </p:cNvSpPr>
          <p:nvPr>
            <p:ph idx="1"/>
          </p:nvPr>
        </p:nvSpPr>
        <p:spPr/>
        <p:txBody>
          <a:bodyPr>
            <a:normAutofit fontScale="92500" lnSpcReduction="10000"/>
          </a:bodyPr>
          <a:lstStyle/>
          <a:p>
            <a:r>
              <a:rPr lang="en-US" dirty="0" smtClean="0"/>
              <a:t>Diversification cushions you to a certain degree from the ups and downs of various market segments. Studies show that investors with a diversified portfolio of stocks and bonds – or of funds invested in stocks and bonds – maximize their investing returns.  A diversified portfolio experiences less volatility than a concentrated portfolio. Each person must decide how the various pieces of the asset allocation puzzle fit together.</a:t>
            </a:r>
          </a:p>
          <a:p>
            <a:pPr>
              <a:buNone/>
            </a:pPr>
            <a:endParaRPr lang="en-US" dirty="0"/>
          </a:p>
        </p:txBody>
      </p:sp>
    </p:spTree>
  </p:cSld>
  <p:clrMapOvr>
    <a:masterClrMapping/>
  </p:clrMapOvr>
  <p:transition>
    <p:whee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762000"/>
          </a:xfrm>
        </p:spPr>
        <p:txBody>
          <a:bodyPr>
            <a:noAutofit/>
          </a:bodyPr>
          <a:lstStyle/>
          <a:p>
            <a:pPr algn="ctr"/>
            <a:r>
              <a:rPr lang="en-US" sz="2700" dirty="0" smtClean="0"/>
              <a:t>Diversification</a:t>
            </a:r>
            <a:br>
              <a:rPr lang="en-US" sz="2700" dirty="0" smtClean="0"/>
            </a:br>
            <a:endParaRPr lang="en-US" sz="2700" dirty="0"/>
          </a:p>
        </p:txBody>
      </p:sp>
      <p:sp>
        <p:nvSpPr>
          <p:cNvPr id="2" name="Content Placeholder 1"/>
          <p:cNvSpPr>
            <a:spLocks noGrp="1"/>
          </p:cNvSpPr>
          <p:nvPr>
            <p:ph idx="1"/>
          </p:nvPr>
        </p:nvSpPr>
        <p:spPr>
          <a:xfrm>
            <a:off x="457200" y="4953000"/>
            <a:ext cx="8229600" cy="2057400"/>
          </a:xfrm>
        </p:spPr>
        <p:txBody>
          <a:bodyPr>
            <a:normAutofit fontScale="70000" lnSpcReduction="20000"/>
          </a:bodyPr>
          <a:lstStyle/>
          <a:p>
            <a:r>
              <a:rPr lang="en-US" dirty="0" smtClean="0"/>
              <a:t>Diversification works because stocks and bonds- and indeed different types of stocks and bonds- perform differently at different times. For example, when stocks perform well, often bonds do not. And even stocks are generally performing well, not every company joins the party. A good example is the bull market of the late 1990s. At that time, virtually any company that related to technology experienced incredible returns.</a:t>
            </a:r>
          </a:p>
          <a:p>
            <a:endParaRPr lang="en-US" dirty="0"/>
          </a:p>
        </p:txBody>
      </p:sp>
      <p:pic>
        <p:nvPicPr>
          <p:cNvPr id="4" name="Picture 3" descr="C:\Users\Dahirou\Pictures\My Scans\scan0003.jpg"/>
          <p:cNvPicPr/>
          <p:nvPr/>
        </p:nvPicPr>
        <p:blipFill>
          <a:blip r:embed="rId2" cstate="print"/>
          <a:srcRect/>
          <a:stretch>
            <a:fillRect/>
          </a:stretch>
        </p:blipFill>
        <p:spPr bwMode="auto">
          <a:xfrm>
            <a:off x="1295400" y="533400"/>
            <a:ext cx="6781800" cy="4343400"/>
          </a:xfrm>
          <a:prstGeom prst="rect">
            <a:avLst/>
          </a:prstGeom>
          <a:noFill/>
        </p:spPr>
      </p:pic>
    </p:spTree>
  </p:cSld>
  <p:clrMapOvr>
    <a:masterClrMapping/>
  </p:clrMapOvr>
  <p:transition>
    <p:whee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715962"/>
          </a:xfrm>
        </p:spPr>
        <p:txBody>
          <a:bodyPr>
            <a:normAutofit fontScale="90000"/>
          </a:bodyPr>
          <a:lstStyle/>
          <a:p>
            <a:pPr lvl="0" algn="ctr"/>
            <a:r>
              <a:rPr lang="en-US" sz="2800" dirty="0" smtClean="0"/>
              <a:t/>
            </a:r>
            <a:br>
              <a:rPr lang="en-US" sz="2800" dirty="0" smtClean="0"/>
            </a:br>
            <a:r>
              <a:rPr lang="en-US" sz="2800" dirty="0" smtClean="0"/>
              <a:t>Portfolio Construction</a:t>
            </a:r>
            <a:br>
              <a:rPr lang="en-US" sz="2800" dirty="0" smtClean="0"/>
            </a:br>
            <a:r>
              <a:rPr lang="en-US" sz="2800" dirty="0" smtClean="0"/>
              <a:t>Assets Allocation </a:t>
            </a:r>
            <a:br>
              <a:rPr lang="en-US" sz="2800" dirty="0" smtClean="0"/>
            </a:br>
            <a:endParaRPr lang="en-US" sz="2800" dirty="0"/>
          </a:p>
        </p:txBody>
      </p:sp>
      <p:sp>
        <p:nvSpPr>
          <p:cNvPr id="2" name="Content Placeholder 1"/>
          <p:cNvSpPr>
            <a:spLocks noGrp="1"/>
          </p:cNvSpPr>
          <p:nvPr>
            <p:ph idx="1"/>
          </p:nvPr>
        </p:nvSpPr>
        <p:spPr>
          <a:xfrm>
            <a:off x="1295400" y="1447800"/>
            <a:ext cx="7638288" cy="4800600"/>
          </a:xfrm>
        </p:spPr>
        <p:txBody>
          <a:bodyPr/>
          <a:lstStyle/>
          <a:p>
            <a:r>
              <a:rPr lang="en-US" dirty="0" smtClean="0"/>
              <a:t>Asset allocation refers to the practice of dividing your assets among investing vehicles. Various assets allocation theories and practices suggest methods to divide a portfolio between different types of stock and bond funds. In constructing an asset allocation plan, consider all of your investments or your investments in a specific type of account.</a:t>
            </a:r>
          </a:p>
          <a:p>
            <a:pPr>
              <a:buNone/>
            </a:pPr>
            <a:endParaRPr lang="en-US" dirty="0"/>
          </a:p>
        </p:txBody>
      </p:sp>
    </p:spTree>
  </p:cSld>
  <p:clrMapOvr>
    <a:masterClrMapping/>
  </p:clrMapOvr>
  <p:transition>
    <p:whee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35608" y="274638"/>
            <a:ext cx="7498080" cy="868362"/>
          </a:xfrm>
        </p:spPr>
        <p:txBody>
          <a:bodyPr>
            <a:normAutofit fontScale="90000"/>
          </a:bodyPr>
          <a:lstStyle/>
          <a:p>
            <a:r>
              <a:rPr lang="en-US" sz="2700" dirty="0" smtClean="0"/>
              <a:t>Example of assets allocation models</a:t>
            </a:r>
            <a:br>
              <a:rPr lang="en-US" sz="2700" dirty="0" smtClean="0"/>
            </a:br>
            <a:endParaRPr lang="en-US" sz="2700" dirty="0"/>
          </a:p>
        </p:txBody>
      </p:sp>
      <p:pic>
        <p:nvPicPr>
          <p:cNvPr id="4" name="Picture 3" descr="C:\Users\Dahirou\Pictures\My Scans\scan0005.jpg"/>
          <p:cNvPicPr/>
          <p:nvPr/>
        </p:nvPicPr>
        <p:blipFill>
          <a:blip r:embed="rId2" cstate="print"/>
          <a:srcRect/>
          <a:stretch>
            <a:fillRect/>
          </a:stretch>
        </p:blipFill>
        <p:spPr bwMode="auto">
          <a:xfrm>
            <a:off x="1295400" y="838200"/>
            <a:ext cx="6248400" cy="6019800"/>
          </a:xfrm>
          <a:prstGeom prst="rect">
            <a:avLst/>
          </a:prstGeom>
          <a:noFill/>
          <a:ln w="9525">
            <a:noFill/>
            <a:miter lim="800000"/>
            <a:headEnd/>
            <a:tailEnd/>
          </a:ln>
        </p:spPr>
      </p:pic>
    </p:spTree>
  </p:cSld>
  <p:clrMapOvr>
    <a:masterClrMapping/>
  </p:clrMapOvr>
  <p:transition>
    <p:whee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990600"/>
          </a:xfrm>
        </p:spPr>
        <p:txBody>
          <a:bodyPr>
            <a:noAutofit/>
          </a:bodyPr>
          <a:lstStyle/>
          <a:p>
            <a:pPr algn="ctr"/>
            <a:r>
              <a:rPr lang="en-US" sz="2800" dirty="0" smtClean="0"/>
              <a:t>Assets Allocation for the chosen 14 ETFs</a:t>
            </a:r>
            <a:br>
              <a:rPr lang="en-US" sz="2800" dirty="0" smtClean="0"/>
            </a:br>
            <a:endParaRPr lang="en-US" sz="2800" dirty="0"/>
          </a:p>
        </p:txBody>
      </p:sp>
      <p:sp>
        <p:nvSpPr>
          <p:cNvPr id="2" name="Content Placeholder 1"/>
          <p:cNvSpPr>
            <a:spLocks noGrp="1"/>
          </p:cNvSpPr>
          <p:nvPr>
            <p:ph idx="1"/>
          </p:nvPr>
        </p:nvSpPr>
        <p:spPr>
          <a:xfrm>
            <a:off x="0" y="762000"/>
            <a:ext cx="9144000" cy="6096000"/>
          </a:xfrm>
        </p:spPr>
        <p:txBody>
          <a:bodyPr>
            <a:normAutofit fontScale="92500" lnSpcReduction="10000"/>
          </a:bodyPr>
          <a:lstStyle/>
          <a:p>
            <a:r>
              <a:rPr lang="en-US" dirty="0" smtClean="0"/>
              <a:t>For a portfolio optimization as stated in the objective, the two competing goals of investment are (1) long-term growth of capital and (2) low risk. </a:t>
            </a:r>
          </a:p>
          <a:p>
            <a:pPr>
              <a:buNone/>
            </a:pPr>
            <a:endParaRPr lang="en-US" dirty="0" smtClean="0"/>
          </a:p>
          <a:p>
            <a:r>
              <a:rPr lang="en-US" dirty="0" smtClean="0"/>
              <a:t>A good portfolio grows steadily without wild fluctuations in value. The Markowitz model is an optimization model for balancing the return and risk of a portfolio.  The decision variables are the amounts invested in each asset.  The objective is to minimize the variance of the portfolio's total return, subject to the constraints that (1) the expected growth of the portfolio reaches at least some target level and (2) you do not invest more capital than you have. </a:t>
            </a:r>
          </a:p>
          <a:p>
            <a:endParaRPr lang="en-US" dirty="0"/>
          </a:p>
        </p:txBody>
      </p:sp>
    </p:spTree>
  </p:cSld>
  <p:clrMapOvr>
    <a:masterClrMapping/>
  </p:clrMapOvr>
  <p:transition>
    <p:wheel/>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algn="ctr"/>
            <a:r>
              <a:rPr lang="en-US" sz="2700" dirty="0" smtClean="0"/>
              <a:t>Assets Allocation for the chosen 14 ETFs</a:t>
            </a:r>
            <a:br>
              <a:rPr lang="en-US" sz="2700" dirty="0" smtClean="0"/>
            </a:br>
            <a:r>
              <a:rPr lang="en-US" sz="2700" dirty="0" smtClean="0"/>
              <a:t>Theory and Formulation</a:t>
            </a:r>
            <a:endParaRPr lang="en-US" sz="2700" dirty="0"/>
          </a:p>
        </p:txBody>
      </p:sp>
      <p:sp>
        <p:nvSpPr>
          <p:cNvPr id="2" name="Content Placeholder 1"/>
          <p:cNvSpPr>
            <a:spLocks noGrp="1"/>
          </p:cNvSpPr>
          <p:nvPr>
            <p:ph idx="1"/>
          </p:nvPr>
        </p:nvSpPr>
        <p:spPr>
          <a:xfrm>
            <a:off x="1066800" y="1295400"/>
            <a:ext cx="7866888" cy="5943600"/>
          </a:xfrm>
        </p:spPr>
        <p:txBody>
          <a:bodyPr>
            <a:noAutofit/>
          </a:bodyPr>
          <a:lstStyle/>
          <a:p>
            <a:pPr>
              <a:spcAft>
                <a:spcPts val="600"/>
              </a:spcAft>
            </a:pPr>
            <a:r>
              <a:rPr lang="en-US" sz="2200" dirty="0" smtClean="0"/>
              <a:t>Let </a:t>
            </a:r>
            <a:r>
              <a:rPr lang="en-US" sz="2200" dirty="0" smtClean="0">
                <a:solidFill>
                  <a:srgbClr val="FF0000"/>
                </a:solidFill>
              </a:rPr>
              <a:t>x1, x2, …,x14 </a:t>
            </a:r>
            <a:r>
              <a:rPr lang="en-US" sz="2200" dirty="0" smtClean="0"/>
              <a:t>be the amount invested in each asset, </a:t>
            </a:r>
            <a:r>
              <a:rPr lang="en-US" sz="2200" dirty="0" smtClean="0">
                <a:solidFill>
                  <a:srgbClr val="FF0000"/>
                </a:solidFill>
              </a:rPr>
              <a:t>B</a:t>
            </a:r>
            <a:r>
              <a:rPr lang="en-US" sz="2200" dirty="0" smtClean="0"/>
              <a:t> be the amount of capital you have, </a:t>
            </a:r>
            <a:r>
              <a:rPr lang="en-US" sz="2200" dirty="0" smtClean="0">
                <a:solidFill>
                  <a:srgbClr val="FF0000"/>
                </a:solidFill>
              </a:rPr>
              <a:t>R</a:t>
            </a:r>
            <a:r>
              <a:rPr lang="en-US" sz="2200" dirty="0" smtClean="0"/>
              <a:t> be the random vector of asset returns over some period, and </a:t>
            </a:r>
            <a:r>
              <a:rPr lang="en-US" sz="2200" dirty="0" smtClean="0">
                <a:solidFill>
                  <a:srgbClr val="FF0000"/>
                </a:solidFill>
              </a:rPr>
              <a:t>r</a:t>
            </a:r>
            <a:r>
              <a:rPr lang="en-US" sz="2200" dirty="0" smtClean="0"/>
              <a:t> be the expected value of </a:t>
            </a:r>
            <a:r>
              <a:rPr lang="en-US" sz="2200" dirty="0" smtClean="0">
                <a:solidFill>
                  <a:srgbClr val="FF0000"/>
                </a:solidFill>
              </a:rPr>
              <a:t>R</a:t>
            </a:r>
            <a:r>
              <a:rPr lang="en-US" sz="2200" dirty="0" smtClean="0"/>
              <a:t> . Let </a:t>
            </a:r>
            <a:r>
              <a:rPr lang="en-US" sz="2200" dirty="0" smtClean="0">
                <a:solidFill>
                  <a:srgbClr val="FF0000"/>
                </a:solidFill>
              </a:rPr>
              <a:t>G</a:t>
            </a:r>
            <a:r>
              <a:rPr lang="en-US" sz="2200" dirty="0" smtClean="0"/>
              <a:t> be the minimum growth you hope to obtain, and </a:t>
            </a:r>
            <a:r>
              <a:rPr lang="en-US" sz="2200" dirty="0" smtClean="0">
                <a:solidFill>
                  <a:srgbClr val="FF0000"/>
                </a:solidFill>
              </a:rPr>
              <a:t>C</a:t>
            </a:r>
            <a:r>
              <a:rPr lang="en-US" sz="2200" dirty="0" smtClean="0"/>
              <a:t> be the covariance matrix of </a:t>
            </a:r>
            <a:r>
              <a:rPr lang="en-US" sz="2200" dirty="0" smtClean="0">
                <a:solidFill>
                  <a:srgbClr val="FF0000"/>
                </a:solidFill>
              </a:rPr>
              <a:t>R</a:t>
            </a:r>
            <a:r>
              <a:rPr lang="en-US" sz="2200" dirty="0" smtClean="0"/>
              <a:t>. The objective function is                      , which can be equivalently denoted as </a:t>
            </a:r>
          </a:p>
          <a:p>
            <a:pPr>
              <a:spcAft>
                <a:spcPts val="600"/>
              </a:spcAft>
              <a:buNone/>
            </a:pPr>
            <a:r>
              <a:rPr lang="en-US" sz="2200" dirty="0" smtClean="0"/>
              <a:t> </a:t>
            </a:r>
          </a:p>
          <a:p>
            <a:pPr>
              <a:spcAft>
                <a:spcPts val="600"/>
              </a:spcAft>
            </a:pPr>
            <a:r>
              <a:rPr lang="en-US" sz="2200" dirty="0" smtClean="0"/>
              <a:t>Using the 14 ETFs, we will allocate multiple portfolios based on daily, weekly, monthly returns and their expected growth.</a:t>
            </a:r>
          </a:p>
          <a:p>
            <a:pPr>
              <a:spcAft>
                <a:spcPts val="600"/>
              </a:spcAft>
            </a:pPr>
            <a:r>
              <a:rPr lang="en-US" sz="2200" dirty="0" smtClean="0"/>
              <a:t>Let β=</a:t>
            </a:r>
            <a:r>
              <a:rPr lang="en-US" sz="2200" dirty="0" smtClean="0">
                <a:solidFill>
                  <a:srgbClr val="FF0000"/>
                </a:solidFill>
              </a:rPr>
              <a:t>$10,000</a:t>
            </a:r>
            <a:r>
              <a:rPr lang="en-US" sz="2200" dirty="0" smtClean="0"/>
              <a:t>, n=14, r=E(R)=expected of value of the rate of return, G is the desired growth in percentage and C is the covariance.</a:t>
            </a:r>
          </a:p>
          <a:p>
            <a:pPr>
              <a:spcAft>
                <a:spcPts val="600"/>
              </a:spcAft>
            </a:pPr>
            <a:endParaRPr lang="en-US" sz="2200" dirty="0" smtClean="0"/>
          </a:p>
          <a:p>
            <a:pPr>
              <a:spcAft>
                <a:spcPts val="600"/>
              </a:spcAft>
              <a:buNone/>
            </a:pPr>
            <a:endParaRPr lang="en-US" sz="2200" dirty="0" smtClean="0"/>
          </a:p>
          <a:p>
            <a:pPr>
              <a:spcAft>
                <a:spcPts val="600"/>
              </a:spcAft>
              <a:buNone/>
            </a:pPr>
            <a:r>
              <a:rPr lang="en-US" sz="2200" dirty="0" smtClean="0"/>
              <a:t> </a:t>
            </a:r>
          </a:p>
          <a:p>
            <a:pPr>
              <a:spcAft>
                <a:spcPts val="600"/>
              </a:spcAft>
            </a:pPr>
            <a:endParaRPr lang="en-US" sz="2200" dirty="0"/>
          </a:p>
        </p:txBody>
      </p:sp>
      <p:pic>
        <p:nvPicPr>
          <p:cNvPr id="4" name="Picture 3" descr="{\rm var}( \sum   \limits_{i=1}^n x_i r_i )"/>
          <p:cNvPicPr/>
          <p:nvPr/>
        </p:nvPicPr>
        <p:blipFill>
          <a:blip r:embed="rId2" cstate="print"/>
          <a:srcRect/>
          <a:stretch>
            <a:fillRect/>
          </a:stretch>
        </p:blipFill>
        <p:spPr bwMode="auto">
          <a:xfrm>
            <a:off x="7010400" y="2590800"/>
            <a:ext cx="1676400" cy="685800"/>
          </a:xfrm>
          <a:prstGeom prst="rect">
            <a:avLst/>
          </a:prstGeom>
          <a:noFill/>
          <a:ln w="9525">
            <a:noFill/>
            <a:miter lim="800000"/>
            <a:headEnd/>
            <a:tailEnd/>
          </a:ln>
        </p:spPr>
      </p:pic>
      <p:pic>
        <p:nvPicPr>
          <p:cNvPr id="5" name="Picture 4" descr="\mathbf{x}^{\rm t} \mathcal{c}\mathbf{x}"/>
          <p:cNvPicPr/>
          <p:nvPr/>
        </p:nvPicPr>
        <p:blipFill>
          <a:blip r:embed="rId3" cstate="print"/>
          <a:srcRect/>
          <a:stretch>
            <a:fillRect/>
          </a:stretch>
        </p:blipFill>
        <p:spPr bwMode="auto">
          <a:xfrm>
            <a:off x="5791200" y="3124200"/>
            <a:ext cx="914400" cy="228600"/>
          </a:xfrm>
          <a:prstGeom prst="rect">
            <a:avLst/>
          </a:prstGeom>
          <a:noFill/>
          <a:ln w="9525">
            <a:noFill/>
            <a:miter lim="800000"/>
            <a:headEnd/>
            <a:tailEnd/>
          </a:ln>
        </p:spPr>
      </p:pic>
    </p:spTree>
  </p:cSld>
  <p:clrMapOvr>
    <a:masterClrMapping/>
  </p:clrMapOvr>
  <p:transition>
    <p:wheel/>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lvl="1" algn="ctr" rtl="0">
              <a:spcBef>
                <a:spcPct val="0"/>
              </a:spcBef>
            </a:pPr>
            <a:r>
              <a:rPr lang="en-US" sz="1600" dirty="0"/>
              <a:t/>
            </a:r>
            <a:br>
              <a:rPr lang="en-US" sz="1600" dirty="0"/>
            </a:br>
            <a:r>
              <a:rPr lang="en-US" sz="2000" b="1" dirty="0" smtClean="0"/>
              <a:t>   Daily Return Covariance Table</a:t>
            </a:r>
            <a:endParaRPr lang="en-US" sz="2000" b="1" dirty="0"/>
          </a:p>
        </p:txBody>
      </p:sp>
      <p:graphicFrame>
        <p:nvGraphicFramePr>
          <p:cNvPr id="4" name="Table 3"/>
          <p:cNvGraphicFramePr>
            <a:graphicFrameLocks noGrp="1"/>
          </p:cNvGraphicFramePr>
          <p:nvPr/>
        </p:nvGraphicFramePr>
        <p:xfrm>
          <a:off x="304800" y="1524000"/>
          <a:ext cx="8534403" cy="4419600"/>
        </p:xfrm>
        <a:graphic>
          <a:graphicData uri="http://schemas.openxmlformats.org/drawingml/2006/table">
            <a:tbl>
              <a:tblPr/>
              <a:tblGrid>
                <a:gridCol w="547077"/>
                <a:gridCol w="547077"/>
                <a:gridCol w="578339"/>
                <a:gridCol w="578339"/>
                <a:gridCol w="562708"/>
                <a:gridCol w="578339"/>
                <a:gridCol w="547077"/>
                <a:gridCol w="609600"/>
                <a:gridCol w="547077"/>
                <a:gridCol w="593969"/>
                <a:gridCol w="578339"/>
                <a:gridCol w="547077"/>
                <a:gridCol w="547077"/>
                <a:gridCol w="593969"/>
                <a:gridCol w="578339"/>
              </a:tblGrid>
              <a:tr h="294640">
                <a:tc>
                  <a:txBody>
                    <a:bodyPr/>
                    <a:lstStyle/>
                    <a:p>
                      <a:endParaRPr lang="en-US" sz="1500" dirty="0">
                        <a:latin typeface="Calibri"/>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b="1">
                          <a:solidFill>
                            <a:srgbClr val="000000"/>
                          </a:solidFill>
                          <a:latin typeface="Calibri"/>
                          <a:ea typeface="Times New Roman"/>
                          <a:cs typeface="Calibri"/>
                        </a:rPr>
                        <a:t>SPY</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b="1">
                          <a:solidFill>
                            <a:srgbClr val="000000"/>
                          </a:solidFill>
                          <a:latin typeface="Calibri"/>
                          <a:ea typeface="Times New Roman"/>
                          <a:cs typeface="Calibri"/>
                        </a:rPr>
                        <a:t>IJH</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b="1">
                          <a:solidFill>
                            <a:srgbClr val="000000"/>
                          </a:solidFill>
                          <a:latin typeface="Calibri"/>
                          <a:ea typeface="Times New Roman"/>
                          <a:cs typeface="Calibri"/>
                        </a:rPr>
                        <a:t>IJR</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b="1">
                          <a:solidFill>
                            <a:srgbClr val="000000"/>
                          </a:solidFill>
                          <a:latin typeface="Calibri"/>
                          <a:ea typeface="Times New Roman"/>
                          <a:cs typeface="Calibri"/>
                        </a:rPr>
                        <a:t>IYY</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b="1">
                          <a:solidFill>
                            <a:srgbClr val="000000"/>
                          </a:solidFill>
                          <a:latin typeface="Calibri"/>
                          <a:ea typeface="Times New Roman"/>
                          <a:cs typeface="Calibri"/>
                        </a:rPr>
                        <a:t>XLE</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b="1">
                          <a:solidFill>
                            <a:srgbClr val="000000"/>
                          </a:solidFill>
                          <a:latin typeface="Calibri"/>
                          <a:ea typeface="Times New Roman"/>
                          <a:cs typeface="Calibri"/>
                        </a:rPr>
                        <a:t>EWZ</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b="1">
                          <a:solidFill>
                            <a:srgbClr val="000000"/>
                          </a:solidFill>
                          <a:latin typeface="Calibri"/>
                          <a:ea typeface="Times New Roman"/>
                          <a:cs typeface="Calibri"/>
                        </a:rPr>
                        <a:t>EWJ</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b="1">
                          <a:solidFill>
                            <a:srgbClr val="000000"/>
                          </a:solidFill>
                          <a:latin typeface="Calibri"/>
                          <a:ea typeface="Times New Roman"/>
                          <a:cs typeface="Calibri"/>
                        </a:rPr>
                        <a:t>EWH</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b="1">
                          <a:solidFill>
                            <a:srgbClr val="000000"/>
                          </a:solidFill>
                          <a:latin typeface="Calibri"/>
                          <a:ea typeface="Times New Roman"/>
                          <a:cs typeface="Calibri"/>
                        </a:rPr>
                        <a:t>EEM</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b="1">
                          <a:solidFill>
                            <a:srgbClr val="000000"/>
                          </a:solidFill>
                          <a:latin typeface="Calibri"/>
                          <a:ea typeface="Times New Roman"/>
                          <a:cs typeface="Calibri"/>
                        </a:rPr>
                        <a:t>EZU</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b="1">
                          <a:solidFill>
                            <a:srgbClr val="000000"/>
                          </a:solidFill>
                          <a:latin typeface="Calibri"/>
                          <a:ea typeface="Times New Roman"/>
                          <a:cs typeface="Calibri"/>
                        </a:rPr>
                        <a:t>EFA</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b="1">
                          <a:solidFill>
                            <a:srgbClr val="000000"/>
                          </a:solidFill>
                          <a:latin typeface="Calibri"/>
                          <a:ea typeface="Times New Roman"/>
                          <a:cs typeface="Calibri"/>
                        </a:rPr>
                        <a:t>AGG</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b="1">
                          <a:solidFill>
                            <a:srgbClr val="000000"/>
                          </a:solidFill>
                          <a:latin typeface="Calibri"/>
                          <a:ea typeface="Times New Roman"/>
                          <a:cs typeface="Calibri"/>
                        </a:rPr>
                        <a:t>IAU</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b="1">
                          <a:solidFill>
                            <a:srgbClr val="000000"/>
                          </a:solidFill>
                          <a:latin typeface="Calibri"/>
                          <a:ea typeface="Times New Roman"/>
                          <a:cs typeface="Calibri"/>
                        </a:rPr>
                        <a:t>IYR</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tcPr>
                </a:tc>
              </a:tr>
              <a:tr h="294640">
                <a:tc>
                  <a:txBody>
                    <a:bodyPr/>
                    <a:lstStyle/>
                    <a:p>
                      <a:pPr marL="0" marR="0" algn="ctr">
                        <a:lnSpc>
                          <a:spcPct val="115000"/>
                        </a:lnSpc>
                        <a:spcBef>
                          <a:spcPts val="0"/>
                        </a:spcBef>
                        <a:spcAft>
                          <a:spcPts val="0"/>
                        </a:spcAft>
                      </a:pPr>
                      <a:r>
                        <a:rPr lang="en-US" sz="1500" b="1">
                          <a:solidFill>
                            <a:srgbClr val="000000"/>
                          </a:solidFill>
                          <a:latin typeface="Calibri"/>
                          <a:ea typeface="Times New Roman"/>
                          <a:cs typeface="Calibri"/>
                        </a:rPr>
                        <a:t>SPY</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algn="r" fontAlgn="b"/>
                      <a:r>
                        <a:rPr lang="en-US" sz="1500" b="0" i="0" u="none" strike="noStrike">
                          <a:solidFill>
                            <a:srgbClr val="000000"/>
                          </a:solidFill>
                          <a:latin typeface="Calibri"/>
                        </a:rPr>
                        <a:t>2.14</a:t>
                      </a:r>
                    </a:p>
                  </a:txBody>
                  <a:tcPr marL="7620" marR="7620" marT="7620" marB="0" anchor="b">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-0.20</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-0.16</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-0.21</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-0.46</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-0.28</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-0.21</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-0.21</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-0.15</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-0.22</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-0.23</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500">
                          <a:solidFill>
                            <a:srgbClr val="FF0000"/>
                          </a:solidFill>
                          <a:latin typeface="Calibri"/>
                          <a:ea typeface="Times New Roman"/>
                          <a:cs typeface="Calibri"/>
                        </a:rPr>
                        <a:t>-0.07</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500">
                          <a:solidFill>
                            <a:srgbClr val="FF0000"/>
                          </a:solidFill>
                          <a:latin typeface="Calibri"/>
                          <a:ea typeface="Times New Roman"/>
                          <a:cs typeface="Calibri"/>
                        </a:rPr>
                        <a:t>-0.19</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-0.18</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r>
              <a:tr h="294640">
                <a:tc>
                  <a:txBody>
                    <a:bodyPr/>
                    <a:lstStyle/>
                    <a:p>
                      <a:pPr marL="0" marR="0" algn="ctr">
                        <a:lnSpc>
                          <a:spcPct val="115000"/>
                        </a:lnSpc>
                        <a:spcBef>
                          <a:spcPts val="0"/>
                        </a:spcBef>
                        <a:spcAft>
                          <a:spcPts val="0"/>
                        </a:spcAft>
                      </a:pPr>
                      <a:r>
                        <a:rPr lang="en-US" sz="1500" b="1">
                          <a:solidFill>
                            <a:srgbClr val="000000"/>
                          </a:solidFill>
                          <a:latin typeface="Calibri"/>
                          <a:ea typeface="Times New Roman"/>
                          <a:cs typeface="Calibri"/>
                        </a:rPr>
                        <a:t>IJH</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r" fontAlgn="b"/>
                      <a:r>
                        <a:rPr lang="en-US" sz="1500" b="0" i="0" u="none" strike="noStrike">
                          <a:solidFill>
                            <a:srgbClr val="000000"/>
                          </a:solidFill>
                          <a:latin typeface="Calibri"/>
                        </a:rPr>
                        <a:t>2.22</a:t>
                      </a:r>
                    </a:p>
                  </a:txBody>
                  <a:tcPr marL="7620" marR="7620" marT="7620" marB="0" anchor="b">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2.57</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2.66</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2.20</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2.82</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3.71</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1.95</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2.59</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3.47</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2.64</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2.43</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FF0000"/>
                          </a:solidFill>
                          <a:latin typeface="Calibri"/>
                          <a:ea typeface="Times New Roman"/>
                          <a:cs typeface="Calibri"/>
                        </a:rPr>
                        <a:t>-0.05</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FF0000"/>
                          </a:solidFill>
                          <a:latin typeface="Calibri"/>
                          <a:ea typeface="Times New Roman"/>
                          <a:cs typeface="Calibri"/>
                        </a:rPr>
                        <a:t>0.22</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3.61</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294640">
                <a:tc>
                  <a:txBody>
                    <a:bodyPr/>
                    <a:lstStyle/>
                    <a:p>
                      <a:pPr marL="0" marR="0" algn="ctr">
                        <a:lnSpc>
                          <a:spcPct val="115000"/>
                        </a:lnSpc>
                        <a:spcBef>
                          <a:spcPts val="0"/>
                        </a:spcBef>
                        <a:spcAft>
                          <a:spcPts val="0"/>
                        </a:spcAft>
                      </a:pPr>
                      <a:r>
                        <a:rPr lang="en-US" sz="1500" b="1">
                          <a:solidFill>
                            <a:srgbClr val="000000"/>
                          </a:solidFill>
                          <a:latin typeface="Calibri"/>
                          <a:ea typeface="Times New Roman"/>
                          <a:cs typeface="Calibri"/>
                        </a:rPr>
                        <a:t>IJR</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algn="r" fontAlgn="b"/>
                      <a:r>
                        <a:rPr lang="en-US" sz="1500" b="0" i="0" u="none" strike="noStrike">
                          <a:solidFill>
                            <a:srgbClr val="000000"/>
                          </a:solidFill>
                          <a:latin typeface="Calibri"/>
                        </a:rPr>
                        <a:t>2.28</a:t>
                      </a:r>
                    </a:p>
                  </a:txBody>
                  <a:tcPr marL="7620" marR="7620" marT="7620" marB="0" anchor="b">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2.66</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2.97</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2.28</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2.77</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3.69</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1.98</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2.65</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3.50</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2.67</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2.45</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500">
                          <a:solidFill>
                            <a:srgbClr val="FF0000"/>
                          </a:solidFill>
                          <a:latin typeface="Calibri"/>
                          <a:ea typeface="Times New Roman"/>
                          <a:cs typeface="Calibri"/>
                        </a:rPr>
                        <a:t>-0.10</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500">
                          <a:solidFill>
                            <a:srgbClr val="FF0000"/>
                          </a:solidFill>
                          <a:latin typeface="Calibri"/>
                          <a:ea typeface="Times New Roman"/>
                          <a:cs typeface="Calibri"/>
                        </a:rPr>
                        <a:t>0.15</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3.87</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r>
              <a:tr h="294640">
                <a:tc>
                  <a:txBody>
                    <a:bodyPr/>
                    <a:lstStyle/>
                    <a:p>
                      <a:pPr marL="0" marR="0" algn="ctr">
                        <a:lnSpc>
                          <a:spcPct val="115000"/>
                        </a:lnSpc>
                        <a:spcBef>
                          <a:spcPts val="0"/>
                        </a:spcBef>
                        <a:spcAft>
                          <a:spcPts val="0"/>
                        </a:spcAft>
                      </a:pPr>
                      <a:r>
                        <a:rPr lang="en-US" sz="1500" b="1">
                          <a:solidFill>
                            <a:srgbClr val="000000"/>
                          </a:solidFill>
                          <a:latin typeface="Calibri"/>
                          <a:ea typeface="Times New Roman"/>
                          <a:cs typeface="Calibri"/>
                        </a:rPr>
                        <a:t>IYY</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r" fontAlgn="b"/>
                      <a:r>
                        <a:rPr lang="en-US" sz="1500" b="0" i="0" u="none" strike="noStrike">
                          <a:solidFill>
                            <a:srgbClr val="000000"/>
                          </a:solidFill>
                          <a:latin typeface="Calibri"/>
                        </a:rPr>
                        <a:t>2.03</a:t>
                      </a:r>
                    </a:p>
                  </a:txBody>
                  <a:tcPr marL="7620" marR="7620" marT="7620" marB="0" anchor="b">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2.20</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2.28</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2.01</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2.53</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3.34</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1.78</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2.39</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3.15</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2.44</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2.24</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FF0000"/>
                          </a:solidFill>
                          <a:latin typeface="Calibri"/>
                          <a:ea typeface="Times New Roman"/>
                          <a:cs typeface="Calibri"/>
                        </a:rPr>
                        <a:t>-0.05</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FF0000"/>
                          </a:solidFill>
                          <a:latin typeface="Calibri"/>
                          <a:ea typeface="Times New Roman"/>
                          <a:cs typeface="Calibri"/>
                        </a:rPr>
                        <a:t>0.15</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3.17</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294640">
                <a:tc>
                  <a:txBody>
                    <a:bodyPr/>
                    <a:lstStyle/>
                    <a:p>
                      <a:pPr marL="0" marR="0" algn="ctr">
                        <a:lnSpc>
                          <a:spcPct val="115000"/>
                        </a:lnSpc>
                        <a:spcBef>
                          <a:spcPts val="0"/>
                        </a:spcBef>
                        <a:spcAft>
                          <a:spcPts val="0"/>
                        </a:spcAft>
                      </a:pPr>
                      <a:r>
                        <a:rPr lang="en-US" sz="1500" b="1">
                          <a:solidFill>
                            <a:srgbClr val="000000"/>
                          </a:solidFill>
                          <a:latin typeface="Calibri"/>
                          <a:ea typeface="Times New Roman"/>
                          <a:cs typeface="Calibri"/>
                        </a:rPr>
                        <a:t>XLE</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algn="r" fontAlgn="b"/>
                      <a:r>
                        <a:rPr lang="en-US" sz="1500" b="0" i="0" u="none" strike="noStrike">
                          <a:solidFill>
                            <a:srgbClr val="000000"/>
                          </a:solidFill>
                          <a:latin typeface="Calibri"/>
                        </a:rPr>
                        <a:t>2.63</a:t>
                      </a:r>
                    </a:p>
                  </a:txBody>
                  <a:tcPr marL="7620" marR="7620" marT="7620" marB="0" anchor="b">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2.82</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2.77</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2.53</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4.96</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5.13</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2.44</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3.21</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4.46</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3.30</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3.08</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500">
                          <a:solidFill>
                            <a:srgbClr val="FF0000"/>
                          </a:solidFill>
                          <a:latin typeface="Calibri"/>
                          <a:ea typeface="Times New Roman"/>
                          <a:cs typeface="Calibri"/>
                        </a:rPr>
                        <a:t>-0.03</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500">
                          <a:solidFill>
                            <a:srgbClr val="FF0000"/>
                          </a:solidFill>
                          <a:latin typeface="Calibri"/>
                          <a:ea typeface="Times New Roman"/>
                          <a:cs typeface="Calibri"/>
                        </a:rPr>
                        <a:t>0.81</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3.46</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r>
              <a:tr h="294640">
                <a:tc>
                  <a:txBody>
                    <a:bodyPr/>
                    <a:lstStyle/>
                    <a:p>
                      <a:pPr marL="0" marR="0" algn="ctr">
                        <a:lnSpc>
                          <a:spcPct val="115000"/>
                        </a:lnSpc>
                        <a:spcBef>
                          <a:spcPts val="0"/>
                        </a:spcBef>
                        <a:spcAft>
                          <a:spcPts val="0"/>
                        </a:spcAft>
                      </a:pPr>
                      <a:r>
                        <a:rPr lang="en-US" sz="1500" b="1">
                          <a:solidFill>
                            <a:srgbClr val="000000"/>
                          </a:solidFill>
                          <a:latin typeface="Calibri"/>
                          <a:ea typeface="Times New Roman"/>
                          <a:cs typeface="Calibri"/>
                        </a:rPr>
                        <a:t>EWZ</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r" fontAlgn="b"/>
                      <a:r>
                        <a:rPr lang="en-US" sz="1500" b="0" i="0" u="none" strike="noStrike">
                          <a:solidFill>
                            <a:srgbClr val="000000"/>
                          </a:solidFill>
                          <a:latin typeface="Calibri"/>
                        </a:rPr>
                        <a:t>3.45</a:t>
                      </a:r>
                    </a:p>
                  </a:txBody>
                  <a:tcPr marL="7620" marR="7620" marT="7620" marB="0" anchor="b">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3.71</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3.69</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3.34</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5.13</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8.32</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3.36</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4.53</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6.51</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4.47</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4.18</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FF0000"/>
                          </a:solidFill>
                          <a:latin typeface="Calibri"/>
                          <a:ea typeface="Times New Roman"/>
                          <a:cs typeface="Calibri"/>
                        </a:rPr>
                        <a:t>-0.01</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FF0000"/>
                          </a:solidFill>
                          <a:latin typeface="Calibri"/>
                          <a:ea typeface="Times New Roman"/>
                          <a:cs typeface="Calibri"/>
                        </a:rPr>
                        <a:t>0.93</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4.73</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294640">
                <a:tc>
                  <a:txBody>
                    <a:bodyPr/>
                    <a:lstStyle/>
                    <a:p>
                      <a:pPr marL="0" marR="0" algn="ctr">
                        <a:lnSpc>
                          <a:spcPct val="115000"/>
                        </a:lnSpc>
                        <a:spcBef>
                          <a:spcPts val="0"/>
                        </a:spcBef>
                        <a:spcAft>
                          <a:spcPts val="0"/>
                        </a:spcAft>
                      </a:pPr>
                      <a:r>
                        <a:rPr lang="en-US" sz="1500" b="1">
                          <a:solidFill>
                            <a:srgbClr val="000000"/>
                          </a:solidFill>
                          <a:latin typeface="Calibri"/>
                          <a:ea typeface="Times New Roman"/>
                          <a:cs typeface="Calibri"/>
                        </a:rPr>
                        <a:t>EWJ</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algn="r" fontAlgn="b"/>
                      <a:r>
                        <a:rPr lang="en-US" sz="1500" b="0" i="0" u="none" strike="noStrike">
                          <a:solidFill>
                            <a:srgbClr val="000000"/>
                          </a:solidFill>
                          <a:latin typeface="Calibri"/>
                        </a:rPr>
                        <a:t>1.88</a:t>
                      </a:r>
                    </a:p>
                  </a:txBody>
                  <a:tcPr marL="7620" marR="7620" marT="7620" marB="0" anchor="b">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1.95</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1.98</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1.78</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2.44</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3.36</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2.59</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2.51</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3.25</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2.47</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2.45</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500">
                          <a:solidFill>
                            <a:srgbClr val="FF0000"/>
                          </a:solidFill>
                          <a:latin typeface="Calibri"/>
                          <a:ea typeface="Times New Roman"/>
                          <a:cs typeface="Calibri"/>
                        </a:rPr>
                        <a:t>0.02</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500">
                          <a:solidFill>
                            <a:srgbClr val="FF0000"/>
                          </a:solidFill>
                          <a:latin typeface="Calibri"/>
                          <a:ea typeface="Times New Roman"/>
                          <a:cs typeface="Calibri"/>
                        </a:rPr>
                        <a:t>0.34</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2.63</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r>
              <a:tr h="294640">
                <a:tc>
                  <a:txBody>
                    <a:bodyPr/>
                    <a:lstStyle/>
                    <a:p>
                      <a:pPr marL="0" marR="0" algn="ctr">
                        <a:lnSpc>
                          <a:spcPct val="115000"/>
                        </a:lnSpc>
                        <a:spcBef>
                          <a:spcPts val="0"/>
                        </a:spcBef>
                        <a:spcAft>
                          <a:spcPts val="0"/>
                        </a:spcAft>
                      </a:pPr>
                      <a:r>
                        <a:rPr lang="en-US" sz="1500" b="1">
                          <a:solidFill>
                            <a:srgbClr val="000000"/>
                          </a:solidFill>
                          <a:latin typeface="Calibri"/>
                          <a:ea typeface="Times New Roman"/>
                          <a:cs typeface="Calibri"/>
                        </a:rPr>
                        <a:t>EWH</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r" fontAlgn="b"/>
                      <a:r>
                        <a:rPr lang="en-US" sz="1500" b="0" i="0" u="none" strike="noStrike">
                          <a:solidFill>
                            <a:srgbClr val="000000"/>
                          </a:solidFill>
                          <a:latin typeface="Calibri"/>
                        </a:rPr>
                        <a:t>2.48</a:t>
                      </a:r>
                    </a:p>
                  </a:txBody>
                  <a:tcPr marL="7620" marR="7620" marT="7620" marB="0" anchor="b">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2.59</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2.65</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2.39</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3.21</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4.53</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2.51</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4.16</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4.53</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3.07</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2.93</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FF0000"/>
                          </a:solidFill>
                          <a:latin typeface="Calibri"/>
                          <a:ea typeface="Times New Roman"/>
                          <a:cs typeface="Calibri"/>
                        </a:rPr>
                        <a:t>-0.08</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FF0000"/>
                          </a:solidFill>
                          <a:latin typeface="Calibri"/>
                          <a:ea typeface="Times New Roman"/>
                          <a:cs typeface="Calibri"/>
                        </a:rPr>
                        <a:t>0.28</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3.69</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294640">
                <a:tc>
                  <a:txBody>
                    <a:bodyPr/>
                    <a:lstStyle/>
                    <a:p>
                      <a:pPr marL="0" marR="0" algn="ctr">
                        <a:lnSpc>
                          <a:spcPct val="115000"/>
                        </a:lnSpc>
                        <a:spcBef>
                          <a:spcPts val="0"/>
                        </a:spcBef>
                        <a:spcAft>
                          <a:spcPts val="0"/>
                        </a:spcAft>
                      </a:pPr>
                      <a:r>
                        <a:rPr lang="en-US" sz="1500" b="1">
                          <a:solidFill>
                            <a:srgbClr val="000000"/>
                          </a:solidFill>
                          <a:latin typeface="Calibri"/>
                          <a:ea typeface="Times New Roman"/>
                          <a:cs typeface="Calibri"/>
                        </a:rPr>
                        <a:t>EEM</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algn="r" fontAlgn="b"/>
                      <a:r>
                        <a:rPr lang="en-US" sz="1500" b="0" i="0" u="none" strike="noStrike">
                          <a:solidFill>
                            <a:srgbClr val="000000"/>
                          </a:solidFill>
                          <a:latin typeface="Calibri"/>
                        </a:rPr>
                        <a:t>3.26</a:t>
                      </a:r>
                    </a:p>
                  </a:txBody>
                  <a:tcPr marL="7620" marR="7620" marT="7620" marB="0" anchor="b">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3.47</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3.50</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3.15</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4.46</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6.51</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3.25</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4.53</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6.27</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500" dirty="0">
                          <a:solidFill>
                            <a:srgbClr val="000000"/>
                          </a:solidFill>
                          <a:latin typeface="Calibri"/>
                          <a:ea typeface="Times New Roman"/>
                          <a:cs typeface="Calibri"/>
                        </a:rPr>
                        <a:t>4.20</a:t>
                      </a:r>
                      <a:endParaRPr lang="en-US" sz="1500" dirty="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3.93</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500">
                          <a:solidFill>
                            <a:srgbClr val="FF0000"/>
                          </a:solidFill>
                          <a:latin typeface="Calibri"/>
                          <a:ea typeface="Times New Roman"/>
                          <a:cs typeface="Calibri"/>
                        </a:rPr>
                        <a:t>-0.08</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500">
                          <a:solidFill>
                            <a:srgbClr val="FF0000"/>
                          </a:solidFill>
                          <a:latin typeface="Calibri"/>
                          <a:ea typeface="Times New Roman"/>
                          <a:cs typeface="Calibri"/>
                        </a:rPr>
                        <a:t>0.64</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4.74</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r>
              <a:tr h="294640">
                <a:tc>
                  <a:txBody>
                    <a:bodyPr/>
                    <a:lstStyle/>
                    <a:p>
                      <a:pPr marL="0" marR="0" algn="ctr">
                        <a:lnSpc>
                          <a:spcPct val="115000"/>
                        </a:lnSpc>
                        <a:spcBef>
                          <a:spcPts val="0"/>
                        </a:spcBef>
                        <a:spcAft>
                          <a:spcPts val="0"/>
                        </a:spcAft>
                      </a:pPr>
                      <a:r>
                        <a:rPr lang="en-US" sz="1500" b="1">
                          <a:solidFill>
                            <a:srgbClr val="000000"/>
                          </a:solidFill>
                          <a:latin typeface="Calibri"/>
                          <a:ea typeface="Times New Roman"/>
                          <a:cs typeface="Calibri"/>
                        </a:rPr>
                        <a:t>EZU</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r" fontAlgn="b"/>
                      <a:r>
                        <a:rPr lang="en-US" sz="1500" b="0" i="0" u="none" strike="noStrike">
                          <a:solidFill>
                            <a:srgbClr val="000000"/>
                          </a:solidFill>
                          <a:latin typeface="Calibri"/>
                        </a:rPr>
                        <a:t>2.52</a:t>
                      </a:r>
                    </a:p>
                  </a:txBody>
                  <a:tcPr marL="7620" marR="7620" marT="7620" marB="0" anchor="b">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2.64</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2.67</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2.44</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3.30</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4.47</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2.47</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3.07</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4.20</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3.74</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3.25</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FF0000"/>
                          </a:solidFill>
                          <a:latin typeface="Calibri"/>
                          <a:ea typeface="Times New Roman"/>
                          <a:cs typeface="Calibri"/>
                        </a:rPr>
                        <a:t>-0.01</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FF0000"/>
                          </a:solidFill>
                          <a:latin typeface="Calibri"/>
                          <a:ea typeface="Times New Roman"/>
                          <a:cs typeface="Calibri"/>
                        </a:rPr>
                        <a:t>0.53</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3.69</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294640">
                <a:tc>
                  <a:txBody>
                    <a:bodyPr/>
                    <a:lstStyle/>
                    <a:p>
                      <a:pPr marL="0" marR="0" algn="ctr">
                        <a:lnSpc>
                          <a:spcPct val="115000"/>
                        </a:lnSpc>
                        <a:spcBef>
                          <a:spcPts val="0"/>
                        </a:spcBef>
                        <a:spcAft>
                          <a:spcPts val="0"/>
                        </a:spcAft>
                      </a:pPr>
                      <a:r>
                        <a:rPr lang="en-US" sz="1500" b="1">
                          <a:solidFill>
                            <a:srgbClr val="000000"/>
                          </a:solidFill>
                          <a:latin typeface="Calibri"/>
                          <a:ea typeface="Times New Roman"/>
                          <a:cs typeface="Calibri"/>
                        </a:rPr>
                        <a:t>EFA</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algn="r" fontAlgn="b"/>
                      <a:r>
                        <a:rPr lang="en-US" sz="1500" b="0" i="0" u="none" strike="noStrike">
                          <a:solidFill>
                            <a:srgbClr val="000000"/>
                          </a:solidFill>
                          <a:latin typeface="Calibri"/>
                        </a:rPr>
                        <a:t>2.34</a:t>
                      </a:r>
                    </a:p>
                  </a:txBody>
                  <a:tcPr marL="7620" marR="7620" marT="7620" marB="0" anchor="b">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2.43</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2.45</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2.24</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3.08</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4.18</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2.45</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2.93</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3.93</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3.25</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3.02</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500">
                          <a:solidFill>
                            <a:srgbClr val="FF0000"/>
                          </a:solidFill>
                          <a:latin typeface="Calibri"/>
                          <a:ea typeface="Times New Roman"/>
                          <a:cs typeface="Calibri"/>
                        </a:rPr>
                        <a:t>0.00</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500">
                          <a:solidFill>
                            <a:srgbClr val="FF0000"/>
                          </a:solidFill>
                          <a:latin typeface="Calibri"/>
                          <a:ea typeface="Times New Roman"/>
                          <a:cs typeface="Calibri"/>
                        </a:rPr>
                        <a:t>0.47</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3.34</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r>
              <a:tr h="294640">
                <a:tc>
                  <a:txBody>
                    <a:bodyPr/>
                    <a:lstStyle/>
                    <a:p>
                      <a:pPr marL="0" marR="0" algn="ctr">
                        <a:lnSpc>
                          <a:spcPct val="115000"/>
                        </a:lnSpc>
                        <a:spcBef>
                          <a:spcPts val="0"/>
                        </a:spcBef>
                        <a:spcAft>
                          <a:spcPts val="0"/>
                        </a:spcAft>
                      </a:pPr>
                      <a:r>
                        <a:rPr lang="en-US" sz="1500" b="1">
                          <a:solidFill>
                            <a:srgbClr val="000000"/>
                          </a:solidFill>
                          <a:latin typeface="Calibri"/>
                          <a:ea typeface="Times New Roman"/>
                          <a:cs typeface="Calibri"/>
                        </a:rPr>
                        <a:t>AGG</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r" fontAlgn="b"/>
                      <a:r>
                        <a:rPr lang="en-US" sz="1500" b="0" i="0" u="none" strike="noStrike">
                          <a:solidFill>
                            <a:srgbClr val="000000"/>
                          </a:solidFill>
                          <a:latin typeface="Calibri"/>
                        </a:rPr>
                        <a:t>-0.03</a:t>
                      </a:r>
                    </a:p>
                  </a:txBody>
                  <a:tcPr marL="7620" marR="7620" marT="7620" marB="0" anchor="b">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-0.05</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-0.10</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-0.05</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-0.03</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-0.01</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0.02</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-0.08</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-0.08</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-0.01</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0.00</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FF0000"/>
                          </a:solidFill>
                          <a:latin typeface="Calibri"/>
                          <a:ea typeface="Times New Roman"/>
                          <a:cs typeface="Calibri"/>
                        </a:rPr>
                        <a:t>0.15</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FF0000"/>
                          </a:solidFill>
                          <a:latin typeface="Calibri"/>
                          <a:ea typeface="Times New Roman"/>
                          <a:cs typeface="Calibri"/>
                        </a:rPr>
                        <a:t>0.05</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-0.15</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294640">
                <a:tc>
                  <a:txBody>
                    <a:bodyPr/>
                    <a:lstStyle/>
                    <a:p>
                      <a:pPr marL="0" marR="0" algn="ctr">
                        <a:lnSpc>
                          <a:spcPct val="115000"/>
                        </a:lnSpc>
                        <a:spcBef>
                          <a:spcPts val="0"/>
                        </a:spcBef>
                        <a:spcAft>
                          <a:spcPts val="0"/>
                        </a:spcAft>
                      </a:pPr>
                      <a:r>
                        <a:rPr lang="en-US" sz="1500" b="1">
                          <a:solidFill>
                            <a:srgbClr val="000000"/>
                          </a:solidFill>
                          <a:latin typeface="Calibri"/>
                          <a:ea typeface="Times New Roman"/>
                          <a:cs typeface="Calibri"/>
                        </a:rPr>
                        <a:t>IAU</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algn="r" fontAlgn="b"/>
                      <a:r>
                        <a:rPr lang="en-US" sz="1500" b="0" i="0" u="none" strike="noStrike">
                          <a:solidFill>
                            <a:srgbClr val="000000"/>
                          </a:solidFill>
                          <a:latin typeface="Calibri"/>
                        </a:rPr>
                        <a:t>0.13</a:t>
                      </a:r>
                    </a:p>
                  </a:txBody>
                  <a:tcPr marL="7620" marR="7620" marT="7620" marB="0" anchor="b">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0.22</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0.15</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0.15</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0.81</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0.93</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500" dirty="0">
                          <a:solidFill>
                            <a:srgbClr val="000000"/>
                          </a:solidFill>
                          <a:latin typeface="Calibri"/>
                          <a:ea typeface="Times New Roman"/>
                          <a:cs typeface="Calibri"/>
                        </a:rPr>
                        <a:t>0.34</a:t>
                      </a:r>
                      <a:endParaRPr lang="en-US" sz="1500" dirty="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0.28</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0.64</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0.53</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0.47</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500">
                          <a:solidFill>
                            <a:srgbClr val="FF0000"/>
                          </a:solidFill>
                          <a:latin typeface="Calibri"/>
                          <a:ea typeface="Times New Roman"/>
                          <a:cs typeface="Calibri"/>
                        </a:rPr>
                        <a:t>0.05</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500">
                          <a:solidFill>
                            <a:srgbClr val="FF0000"/>
                          </a:solidFill>
                          <a:latin typeface="Calibri"/>
                          <a:ea typeface="Times New Roman"/>
                          <a:cs typeface="Calibri"/>
                        </a:rPr>
                        <a:t>1.89</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0.09</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r>
              <a:tr h="294640">
                <a:tc>
                  <a:txBody>
                    <a:bodyPr/>
                    <a:lstStyle/>
                    <a:p>
                      <a:pPr marL="0" marR="0" algn="ctr">
                        <a:lnSpc>
                          <a:spcPct val="115000"/>
                        </a:lnSpc>
                        <a:spcBef>
                          <a:spcPts val="0"/>
                        </a:spcBef>
                        <a:spcAft>
                          <a:spcPts val="0"/>
                        </a:spcAft>
                      </a:pPr>
                      <a:r>
                        <a:rPr lang="en-US" sz="1500" b="1">
                          <a:solidFill>
                            <a:srgbClr val="000000"/>
                          </a:solidFill>
                          <a:latin typeface="Calibri"/>
                          <a:ea typeface="Times New Roman"/>
                          <a:cs typeface="Calibri"/>
                        </a:rPr>
                        <a:t>IYR</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r" fontAlgn="b"/>
                      <a:r>
                        <a:rPr lang="en-US" sz="1500" b="0" i="0" u="none" strike="noStrike" dirty="0">
                          <a:solidFill>
                            <a:srgbClr val="000000"/>
                          </a:solidFill>
                          <a:latin typeface="Calibri"/>
                        </a:rPr>
                        <a:t>3.15</a:t>
                      </a:r>
                    </a:p>
                  </a:txBody>
                  <a:tcPr marL="7620" marR="7620" marT="7620" marB="0" anchor="b">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3.61</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3.87</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3.17</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3.46</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4.73</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2.63</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3.69</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4.74</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3.69</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000000"/>
                          </a:solidFill>
                          <a:latin typeface="Calibri"/>
                          <a:ea typeface="Times New Roman"/>
                          <a:cs typeface="Calibri"/>
                        </a:rPr>
                        <a:t>3.34</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FF0000"/>
                          </a:solidFill>
                          <a:latin typeface="Calibri"/>
                          <a:ea typeface="Times New Roman"/>
                          <a:cs typeface="Calibri"/>
                        </a:rPr>
                        <a:t>-0.15</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solidFill>
                            <a:srgbClr val="FF0000"/>
                          </a:solidFill>
                          <a:latin typeface="Calibri"/>
                          <a:ea typeface="Times New Roman"/>
                          <a:cs typeface="Calibri"/>
                        </a:rPr>
                        <a:t>0.09</a:t>
                      </a:r>
                      <a:endParaRPr lang="en-US" sz="150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rgbClr val="000000"/>
                          </a:solidFill>
                          <a:latin typeface="Calibri"/>
                          <a:ea typeface="Times New Roman"/>
                          <a:cs typeface="Calibri"/>
                        </a:rPr>
                        <a:t>7.11</a:t>
                      </a:r>
                      <a:endParaRPr lang="en-US" sz="1500" dirty="0">
                        <a:latin typeface="Calibri"/>
                        <a:ea typeface="Calibri"/>
                        <a:cs typeface="Times New Roman"/>
                      </a:endParaRPr>
                    </a:p>
                  </a:txBody>
                  <a:tcPr marL="60290" marR="6029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bl>
          </a:graphicData>
        </a:graphic>
      </p:graphicFrame>
    </p:spTree>
  </p:cSld>
  <p:clrMapOvr>
    <a:masterClrMapping/>
  </p:clrMapOvr>
  <p:transition>
    <p:wheel/>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81000" y="762000"/>
          <a:ext cx="8458200" cy="5241802"/>
        </p:xfrm>
        <a:graphic>
          <a:graphicData uri="http://schemas.openxmlformats.org/drawingml/2006/table">
            <a:tbl>
              <a:tblPr/>
              <a:tblGrid>
                <a:gridCol w="572645"/>
                <a:gridCol w="617930"/>
                <a:gridCol w="904983"/>
                <a:gridCol w="919593"/>
                <a:gridCol w="934931"/>
                <a:gridCol w="889644"/>
                <a:gridCol w="919593"/>
                <a:gridCol w="889644"/>
                <a:gridCol w="919593"/>
                <a:gridCol w="889644"/>
              </a:tblGrid>
              <a:tr h="246674">
                <a:tc>
                  <a:txBody>
                    <a:bodyPr/>
                    <a:lstStyle/>
                    <a:p>
                      <a:pPr marL="0" marR="0">
                        <a:lnSpc>
                          <a:spcPct val="115000"/>
                        </a:lnSpc>
                        <a:spcBef>
                          <a:spcPts val="0"/>
                        </a:spcBef>
                        <a:spcAft>
                          <a:spcPts val="1000"/>
                        </a:spcAft>
                      </a:pPr>
                      <a:r>
                        <a:rPr lang="en-US" sz="1300" dirty="0">
                          <a:solidFill>
                            <a:srgbClr val="000000"/>
                          </a:solidFill>
                          <a:latin typeface="Calibri"/>
                          <a:ea typeface="Calibri"/>
                          <a:cs typeface="Calibri"/>
                        </a:rPr>
                        <a:t> </a:t>
                      </a:r>
                      <a:endParaRPr lang="en-US" sz="1300" dirty="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c>
                  <a:txBody>
                    <a:bodyPr/>
                    <a:lstStyle/>
                    <a:p>
                      <a:pPr marL="0" marR="0">
                        <a:lnSpc>
                          <a:spcPct val="115000"/>
                        </a:lnSpc>
                        <a:spcBef>
                          <a:spcPts val="0"/>
                        </a:spcBef>
                        <a:spcAft>
                          <a:spcPts val="1000"/>
                        </a:spcAft>
                      </a:pPr>
                      <a:r>
                        <a:rPr lang="en-US" sz="1300">
                          <a:solidFill>
                            <a:srgbClr val="000000"/>
                          </a:solidFill>
                          <a:latin typeface="Calibri"/>
                          <a:ea typeface="Calibri"/>
                          <a:cs typeface="Calibri"/>
                        </a:rPr>
                        <a:t> </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c>
                  <a:txBody>
                    <a:bodyPr/>
                    <a:lstStyle/>
                    <a:p>
                      <a:pPr marL="0" marR="0">
                        <a:lnSpc>
                          <a:spcPct val="115000"/>
                        </a:lnSpc>
                        <a:spcBef>
                          <a:spcPts val="0"/>
                        </a:spcBef>
                        <a:spcAft>
                          <a:spcPts val="1000"/>
                        </a:spcAft>
                      </a:pPr>
                      <a:r>
                        <a:rPr lang="en-US" sz="1300">
                          <a:solidFill>
                            <a:srgbClr val="000000"/>
                          </a:solidFill>
                          <a:latin typeface="Calibri"/>
                          <a:ea typeface="Calibri"/>
                          <a:cs typeface="Calibri"/>
                        </a:rPr>
                        <a:t> </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gridSpan="2">
                  <a:txBody>
                    <a:bodyPr/>
                    <a:lstStyle/>
                    <a:p>
                      <a:pPr marL="0" marR="0">
                        <a:lnSpc>
                          <a:spcPct val="115000"/>
                        </a:lnSpc>
                        <a:spcBef>
                          <a:spcPts val="0"/>
                        </a:spcBef>
                        <a:spcAft>
                          <a:spcPts val="1000"/>
                        </a:spcAft>
                      </a:pPr>
                      <a:r>
                        <a:rPr lang="en-US" sz="1300" b="1">
                          <a:solidFill>
                            <a:srgbClr val="000000"/>
                          </a:solidFill>
                          <a:latin typeface="Calibri"/>
                          <a:ea typeface="Calibri"/>
                          <a:cs typeface="Calibri"/>
                        </a:rPr>
                        <a:t>Budget=β=$10,000</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hMerge="1">
                  <a:txBody>
                    <a:bodyPr/>
                    <a:lstStyle/>
                    <a:p>
                      <a:endParaRPr lang="en-US"/>
                    </a:p>
                  </a:txBody>
                  <a:tcPr/>
                </a:tc>
                <a:tc>
                  <a:txBody>
                    <a:bodyPr/>
                    <a:lstStyle/>
                    <a:p>
                      <a:pPr marL="0" marR="0">
                        <a:lnSpc>
                          <a:spcPct val="115000"/>
                        </a:lnSpc>
                        <a:spcBef>
                          <a:spcPts val="0"/>
                        </a:spcBef>
                        <a:spcAft>
                          <a:spcPts val="1000"/>
                        </a:spcAft>
                      </a:pPr>
                      <a:r>
                        <a:rPr lang="en-US" sz="1300">
                          <a:solidFill>
                            <a:srgbClr val="000000"/>
                          </a:solidFill>
                          <a:latin typeface="Calibri"/>
                          <a:ea typeface="Calibri"/>
                          <a:cs typeface="Calibri"/>
                        </a:rPr>
                        <a:t> </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marL="0" marR="0">
                        <a:lnSpc>
                          <a:spcPct val="115000"/>
                        </a:lnSpc>
                        <a:spcBef>
                          <a:spcPts val="0"/>
                        </a:spcBef>
                        <a:spcAft>
                          <a:spcPts val="1000"/>
                        </a:spcAft>
                      </a:pPr>
                      <a:r>
                        <a:rPr lang="en-US" sz="1300">
                          <a:solidFill>
                            <a:srgbClr val="000000"/>
                          </a:solidFill>
                          <a:latin typeface="Calibri"/>
                          <a:ea typeface="Calibri"/>
                          <a:cs typeface="Calibri"/>
                        </a:rPr>
                        <a:t> </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marL="0" marR="0">
                        <a:lnSpc>
                          <a:spcPct val="115000"/>
                        </a:lnSpc>
                        <a:spcBef>
                          <a:spcPts val="0"/>
                        </a:spcBef>
                        <a:spcAft>
                          <a:spcPts val="1000"/>
                        </a:spcAft>
                      </a:pPr>
                      <a:r>
                        <a:rPr lang="en-US" sz="1300">
                          <a:solidFill>
                            <a:srgbClr val="000000"/>
                          </a:solidFill>
                          <a:latin typeface="Calibri"/>
                          <a:ea typeface="Calibri"/>
                          <a:cs typeface="Calibri"/>
                        </a:rPr>
                        <a:t> </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marL="0" marR="0">
                        <a:lnSpc>
                          <a:spcPct val="115000"/>
                        </a:lnSpc>
                        <a:spcBef>
                          <a:spcPts val="0"/>
                        </a:spcBef>
                        <a:spcAft>
                          <a:spcPts val="1000"/>
                        </a:spcAft>
                      </a:pPr>
                      <a:r>
                        <a:rPr lang="en-US" sz="1300">
                          <a:solidFill>
                            <a:srgbClr val="000000"/>
                          </a:solidFill>
                          <a:latin typeface="Calibri"/>
                          <a:ea typeface="Calibri"/>
                          <a:cs typeface="Calibri"/>
                        </a:rPr>
                        <a:t> </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marL="0" marR="0">
                        <a:lnSpc>
                          <a:spcPct val="115000"/>
                        </a:lnSpc>
                        <a:spcBef>
                          <a:spcPts val="0"/>
                        </a:spcBef>
                        <a:spcAft>
                          <a:spcPts val="1000"/>
                        </a:spcAft>
                      </a:pPr>
                      <a:r>
                        <a:rPr lang="en-US" sz="1300">
                          <a:solidFill>
                            <a:srgbClr val="000000"/>
                          </a:solidFill>
                          <a:latin typeface="Calibri"/>
                          <a:ea typeface="Calibri"/>
                          <a:cs typeface="Calibri"/>
                        </a:rPr>
                        <a:t> </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262086">
                <a:tc>
                  <a:txBody>
                    <a:bodyPr/>
                    <a:lstStyle/>
                    <a:p>
                      <a:pPr marL="0" marR="0" algn="ctr">
                        <a:lnSpc>
                          <a:spcPct val="115000"/>
                        </a:lnSpc>
                        <a:spcBef>
                          <a:spcPts val="0"/>
                        </a:spcBef>
                        <a:spcAft>
                          <a:spcPts val="1000"/>
                        </a:spcAft>
                      </a:pPr>
                      <a:r>
                        <a:rPr lang="en-US" sz="1300">
                          <a:solidFill>
                            <a:srgbClr val="000000"/>
                          </a:solidFill>
                          <a:latin typeface="Calibri"/>
                          <a:ea typeface="Calibri"/>
                          <a:cs typeface="Calibri"/>
                        </a:rPr>
                        <a:t> </a:t>
                      </a:r>
                      <a:endParaRPr lang="en-US" sz="13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c>
                  <a:txBody>
                    <a:bodyPr/>
                    <a:lstStyle/>
                    <a:p>
                      <a:pPr>
                        <a:lnSpc>
                          <a:spcPct val="115000"/>
                        </a:lnSpc>
                      </a:pPr>
                      <a:endParaRPr lang="en-US" sz="1300" dirty="0">
                        <a:latin typeface="Calibri"/>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c>
                  <a:txBody>
                    <a:bodyPr/>
                    <a:lstStyle/>
                    <a:p>
                      <a:pPr marL="0" marR="0" algn="ctr">
                        <a:lnSpc>
                          <a:spcPct val="115000"/>
                        </a:lnSpc>
                        <a:spcBef>
                          <a:spcPts val="0"/>
                        </a:spcBef>
                        <a:spcAft>
                          <a:spcPts val="1000"/>
                        </a:spcAft>
                      </a:pPr>
                      <a:r>
                        <a:rPr lang="en-US" sz="1300" dirty="0">
                          <a:solidFill>
                            <a:srgbClr val="00B050"/>
                          </a:solidFill>
                          <a:latin typeface="Calibri"/>
                          <a:ea typeface="Calibri"/>
                          <a:cs typeface="Calibri"/>
                        </a:rPr>
                        <a:t> </a:t>
                      </a:r>
                      <a:endParaRPr lang="en-US" sz="1300" dirty="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c>
                  <a:txBody>
                    <a:bodyPr/>
                    <a:lstStyle/>
                    <a:p>
                      <a:pPr marL="0" marR="0" algn="ctr">
                        <a:lnSpc>
                          <a:spcPct val="115000"/>
                        </a:lnSpc>
                        <a:spcBef>
                          <a:spcPts val="0"/>
                        </a:spcBef>
                        <a:spcAft>
                          <a:spcPts val="1000"/>
                        </a:spcAft>
                      </a:pPr>
                      <a:r>
                        <a:rPr lang="en-US" sz="1300">
                          <a:solidFill>
                            <a:srgbClr val="00B050"/>
                          </a:solidFill>
                          <a:latin typeface="Calibri"/>
                          <a:ea typeface="Calibri"/>
                          <a:cs typeface="Calibri"/>
                        </a:rPr>
                        <a:t> </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c>
                  <a:txBody>
                    <a:bodyPr/>
                    <a:lstStyle/>
                    <a:p>
                      <a:pPr marL="0" marR="0" algn="ctr">
                        <a:lnSpc>
                          <a:spcPct val="115000"/>
                        </a:lnSpc>
                        <a:spcBef>
                          <a:spcPts val="0"/>
                        </a:spcBef>
                        <a:spcAft>
                          <a:spcPts val="1000"/>
                        </a:spcAft>
                      </a:pPr>
                      <a:r>
                        <a:rPr lang="en-US" sz="1300">
                          <a:solidFill>
                            <a:srgbClr val="00B050"/>
                          </a:solidFill>
                          <a:latin typeface="Calibri"/>
                          <a:ea typeface="Calibri"/>
                          <a:cs typeface="Calibri"/>
                        </a:rPr>
                        <a:t> </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c>
                  <a:txBody>
                    <a:bodyPr/>
                    <a:lstStyle/>
                    <a:p>
                      <a:pPr marL="0" marR="0" algn="ctr">
                        <a:lnSpc>
                          <a:spcPct val="115000"/>
                        </a:lnSpc>
                        <a:spcBef>
                          <a:spcPts val="0"/>
                        </a:spcBef>
                        <a:spcAft>
                          <a:spcPts val="1000"/>
                        </a:spcAft>
                      </a:pPr>
                      <a:r>
                        <a:rPr lang="en-US" sz="1300">
                          <a:solidFill>
                            <a:srgbClr val="00B050"/>
                          </a:solidFill>
                          <a:latin typeface="Calibri"/>
                          <a:ea typeface="Calibri"/>
                          <a:cs typeface="Calibri"/>
                        </a:rPr>
                        <a:t>Growth%</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c>
                  <a:txBody>
                    <a:bodyPr/>
                    <a:lstStyle/>
                    <a:p>
                      <a:pPr marL="0" marR="0" algn="ctr">
                        <a:lnSpc>
                          <a:spcPct val="115000"/>
                        </a:lnSpc>
                        <a:spcBef>
                          <a:spcPts val="0"/>
                        </a:spcBef>
                        <a:spcAft>
                          <a:spcPts val="1000"/>
                        </a:spcAft>
                      </a:pPr>
                      <a:r>
                        <a:rPr lang="en-US" sz="1300">
                          <a:solidFill>
                            <a:srgbClr val="00B050"/>
                          </a:solidFill>
                          <a:latin typeface="Calibri"/>
                          <a:ea typeface="Calibri"/>
                          <a:cs typeface="Calibri"/>
                        </a:rPr>
                        <a:t> </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c>
                  <a:txBody>
                    <a:bodyPr/>
                    <a:lstStyle/>
                    <a:p>
                      <a:pPr marL="0" marR="0" algn="ctr">
                        <a:lnSpc>
                          <a:spcPct val="115000"/>
                        </a:lnSpc>
                        <a:spcBef>
                          <a:spcPts val="0"/>
                        </a:spcBef>
                        <a:spcAft>
                          <a:spcPts val="1000"/>
                        </a:spcAft>
                      </a:pPr>
                      <a:r>
                        <a:rPr lang="en-US" sz="1300">
                          <a:solidFill>
                            <a:srgbClr val="00B050"/>
                          </a:solidFill>
                          <a:latin typeface="Calibri"/>
                          <a:ea typeface="Calibri"/>
                          <a:cs typeface="Calibri"/>
                        </a:rPr>
                        <a:t> </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c>
                  <a:txBody>
                    <a:bodyPr/>
                    <a:lstStyle/>
                    <a:p>
                      <a:pPr marL="0" marR="0" algn="ctr">
                        <a:lnSpc>
                          <a:spcPct val="115000"/>
                        </a:lnSpc>
                        <a:spcBef>
                          <a:spcPts val="0"/>
                        </a:spcBef>
                        <a:spcAft>
                          <a:spcPts val="1000"/>
                        </a:spcAft>
                      </a:pPr>
                      <a:r>
                        <a:rPr lang="en-US" sz="1300">
                          <a:solidFill>
                            <a:srgbClr val="00B050"/>
                          </a:solidFill>
                          <a:latin typeface="Calibri"/>
                          <a:ea typeface="Calibri"/>
                          <a:cs typeface="Calibri"/>
                        </a:rPr>
                        <a:t> </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c>
                  <a:txBody>
                    <a:bodyPr/>
                    <a:lstStyle/>
                    <a:p>
                      <a:pPr marL="0" marR="0" algn="ctr">
                        <a:lnSpc>
                          <a:spcPct val="115000"/>
                        </a:lnSpc>
                        <a:spcBef>
                          <a:spcPts val="0"/>
                        </a:spcBef>
                        <a:spcAft>
                          <a:spcPts val="1000"/>
                        </a:spcAft>
                      </a:pPr>
                      <a:r>
                        <a:rPr lang="en-US" sz="1300">
                          <a:solidFill>
                            <a:srgbClr val="00B050"/>
                          </a:solidFill>
                          <a:latin typeface="Calibri"/>
                          <a:ea typeface="Calibri"/>
                          <a:cs typeface="Calibri"/>
                        </a:rPr>
                        <a:t> </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r>
              <a:tr h="262086">
                <a:tc>
                  <a:txBody>
                    <a:bodyPr/>
                    <a:lstStyle/>
                    <a:p>
                      <a:pPr marL="0" marR="0">
                        <a:lnSpc>
                          <a:spcPct val="115000"/>
                        </a:lnSpc>
                        <a:spcBef>
                          <a:spcPts val="0"/>
                        </a:spcBef>
                        <a:spcAft>
                          <a:spcPts val="1000"/>
                        </a:spcAft>
                      </a:pPr>
                      <a:r>
                        <a:rPr lang="en-US" sz="1300">
                          <a:solidFill>
                            <a:srgbClr val="000000"/>
                          </a:solidFill>
                          <a:latin typeface="Calibri"/>
                          <a:ea typeface="Calibri"/>
                          <a:cs typeface="Calibri"/>
                        </a:rPr>
                        <a:t> </a:t>
                      </a:r>
                      <a:endParaRPr lang="en-US" sz="13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c>
                  <a:txBody>
                    <a:bodyPr/>
                    <a:lstStyle/>
                    <a:p>
                      <a:pPr>
                        <a:lnSpc>
                          <a:spcPct val="115000"/>
                        </a:lnSpc>
                      </a:pPr>
                      <a:endParaRPr lang="en-US" sz="1300">
                        <a:latin typeface="Calibri"/>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c>
                  <a:txBody>
                    <a:bodyPr/>
                    <a:lstStyle/>
                    <a:p>
                      <a:pPr marL="0" marR="0" algn="ctr">
                        <a:lnSpc>
                          <a:spcPct val="115000"/>
                        </a:lnSpc>
                        <a:spcBef>
                          <a:spcPts val="0"/>
                        </a:spcBef>
                        <a:spcAft>
                          <a:spcPts val="1000"/>
                        </a:spcAft>
                      </a:pPr>
                      <a:r>
                        <a:rPr lang="en-US" sz="1300">
                          <a:solidFill>
                            <a:srgbClr val="00B050"/>
                          </a:solidFill>
                          <a:latin typeface="Calibri"/>
                          <a:ea typeface="Calibri"/>
                          <a:cs typeface="Calibri"/>
                        </a:rPr>
                        <a:t>0.02</a:t>
                      </a:r>
                      <a:endParaRPr lang="en-US" sz="13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marL="0" marR="0" algn="ctr">
                        <a:lnSpc>
                          <a:spcPct val="115000"/>
                        </a:lnSpc>
                        <a:spcBef>
                          <a:spcPts val="0"/>
                        </a:spcBef>
                        <a:spcAft>
                          <a:spcPts val="1000"/>
                        </a:spcAft>
                      </a:pPr>
                      <a:r>
                        <a:rPr lang="en-US" sz="1300">
                          <a:solidFill>
                            <a:srgbClr val="00B050"/>
                          </a:solidFill>
                          <a:latin typeface="Calibri"/>
                          <a:ea typeface="Calibri"/>
                          <a:cs typeface="Calibri"/>
                        </a:rPr>
                        <a:t>0.025</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marL="0" marR="0" algn="ctr">
                        <a:lnSpc>
                          <a:spcPct val="115000"/>
                        </a:lnSpc>
                        <a:spcBef>
                          <a:spcPts val="0"/>
                        </a:spcBef>
                        <a:spcAft>
                          <a:spcPts val="1000"/>
                        </a:spcAft>
                      </a:pPr>
                      <a:r>
                        <a:rPr lang="en-US" sz="1300">
                          <a:solidFill>
                            <a:srgbClr val="00B050"/>
                          </a:solidFill>
                          <a:latin typeface="Calibri"/>
                          <a:ea typeface="Calibri"/>
                          <a:cs typeface="Calibri"/>
                        </a:rPr>
                        <a:t>0.03</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marL="0" marR="0" algn="ctr">
                        <a:lnSpc>
                          <a:spcPct val="115000"/>
                        </a:lnSpc>
                        <a:spcBef>
                          <a:spcPts val="0"/>
                        </a:spcBef>
                        <a:spcAft>
                          <a:spcPts val="1000"/>
                        </a:spcAft>
                      </a:pPr>
                      <a:r>
                        <a:rPr lang="en-US" sz="1300">
                          <a:solidFill>
                            <a:srgbClr val="00B050"/>
                          </a:solidFill>
                          <a:latin typeface="Calibri"/>
                          <a:ea typeface="Calibri"/>
                          <a:cs typeface="Calibri"/>
                        </a:rPr>
                        <a:t>0.035</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marL="0" marR="0" algn="ctr">
                        <a:lnSpc>
                          <a:spcPct val="115000"/>
                        </a:lnSpc>
                        <a:spcBef>
                          <a:spcPts val="0"/>
                        </a:spcBef>
                        <a:spcAft>
                          <a:spcPts val="1000"/>
                        </a:spcAft>
                      </a:pPr>
                      <a:r>
                        <a:rPr lang="en-US" sz="1300">
                          <a:solidFill>
                            <a:srgbClr val="00B050"/>
                          </a:solidFill>
                          <a:latin typeface="Calibri"/>
                          <a:ea typeface="Calibri"/>
                          <a:cs typeface="Calibri"/>
                        </a:rPr>
                        <a:t>0.04</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marL="0" marR="0" algn="ctr">
                        <a:lnSpc>
                          <a:spcPct val="115000"/>
                        </a:lnSpc>
                        <a:spcBef>
                          <a:spcPts val="0"/>
                        </a:spcBef>
                        <a:spcAft>
                          <a:spcPts val="1000"/>
                        </a:spcAft>
                      </a:pPr>
                      <a:r>
                        <a:rPr lang="en-US" sz="1300">
                          <a:solidFill>
                            <a:srgbClr val="00B050"/>
                          </a:solidFill>
                          <a:latin typeface="Calibri"/>
                          <a:ea typeface="Calibri"/>
                          <a:cs typeface="Calibri"/>
                        </a:rPr>
                        <a:t>0.05</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marL="0" marR="0" algn="ctr">
                        <a:lnSpc>
                          <a:spcPct val="115000"/>
                        </a:lnSpc>
                        <a:spcBef>
                          <a:spcPts val="0"/>
                        </a:spcBef>
                        <a:spcAft>
                          <a:spcPts val="1000"/>
                        </a:spcAft>
                      </a:pPr>
                      <a:r>
                        <a:rPr lang="en-US" sz="1300">
                          <a:solidFill>
                            <a:srgbClr val="00B050"/>
                          </a:solidFill>
                          <a:latin typeface="Calibri"/>
                          <a:ea typeface="Calibri"/>
                          <a:cs typeface="Calibri"/>
                        </a:rPr>
                        <a:t>0.07</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marL="0" marR="0" algn="ctr">
                        <a:lnSpc>
                          <a:spcPct val="115000"/>
                        </a:lnSpc>
                        <a:spcBef>
                          <a:spcPts val="0"/>
                        </a:spcBef>
                        <a:spcAft>
                          <a:spcPts val="1000"/>
                        </a:spcAft>
                      </a:pPr>
                      <a:r>
                        <a:rPr lang="en-US" sz="1300">
                          <a:solidFill>
                            <a:srgbClr val="00B050"/>
                          </a:solidFill>
                          <a:latin typeface="Calibri"/>
                          <a:ea typeface="Calibri"/>
                          <a:cs typeface="Calibri"/>
                        </a:rPr>
                        <a:t>0.09</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262086">
                <a:tc>
                  <a:txBody>
                    <a:bodyPr/>
                    <a:lstStyle/>
                    <a:p>
                      <a:pPr marL="0" marR="0" algn="ctr">
                        <a:lnSpc>
                          <a:spcPct val="115000"/>
                        </a:lnSpc>
                        <a:spcBef>
                          <a:spcPts val="0"/>
                        </a:spcBef>
                        <a:spcAft>
                          <a:spcPts val="1000"/>
                        </a:spcAft>
                      </a:pPr>
                      <a:r>
                        <a:rPr lang="en-US" sz="1300">
                          <a:solidFill>
                            <a:srgbClr val="FF0000"/>
                          </a:solidFill>
                          <a:latin typeface="Calibri"/>
                          <a:ea typeface="Calibri"/>
                          <a:cs typeface="Calibri"/>
                        </a:rPr>
                        <a:t>ETFs</a:t>
                      </a:r>
                      <a:endParaRPr lang="en-US" sz="13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c>
                  <a:txBody>
                    <a:bodyPr/>
                    <a:lstStyle/>
                    <a:p>
                      <a:pPr marL="0" marR="0" algn="ctr">
                        <a:lnSpc>
                          <a:spcPct val="115000"/>
                        </a:lnSpc>
                        <a:spcBef>
                          <a:spcPts val="0"/>
                        </a:spcBef>
                        <a:spcAft>
                          <a:spcPts val="1000"/>
                        </a:spcAft>
                      </a:pPr>
                      <a:r>
                        <a:rPr lang="en-US" sz="1300">
                          <a:solidFill>
                            <a:srgbClr val="000000"/>
                          </a:solidFill>
                          <a:latin typeface="Calibri"/>
                          <a:ea typeface="Calibri"/>
                          <a:cs typeface="Calibri"/>
                        </a:rPr>
                        <a:t>r  %</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c>
                  <a:txBody>
                    <a:bodyPr/>
                    <a:lstStyle/>
                    <a:p>
                      <a:pPr>
                        <a:lnSpc>
                          <a:spcPct val="115000"/>
                        </a:lnSpc>
                      </a:pPr>
                      <a:endParaRPr lang="en-US" sz="1300">
                        <a:latin typeface="Calibri"/>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c>
                  <a:txBody>
                    <a:bodyPr/>
                    <a:lstStyle/>
                    <a:p>
                      <a:pPr>
                        <a:lnSpc>
                          <a:spcPct val="115000"/>
                        </a:lnSpc>
                      </a:pPr>
                      <a:endParaRPr lang="en-US" sz="1300">
                        <a:latin typeface="Calibri"/>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c>
                  <a:txBody>
                    <a:bodyPr/>
                    <a:lstStyle/>
                    <a:p>
                      <a:pPr>
                        <a:lnSpc>
                          <a:spcPct val="115000"/>
                        </a:lnSpc>
                      </a:pPr>
                      <a:endParaRPr lang="en-US" sz="1300">
                        <a:latin typeface="Calibri"/>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c>
                  <a:txBody>
                    <a:bodyPr/>
                    <a:lstStyle/>
                    <a:p>
                      <a:pPr marL="0" marR="0">
                        <a:lnSpc>
                          <a:spcPct val="115000"/>
                        </a:lnSpc>
                        <a:spcBef>
                          <a:spcPts val="0"/>
                        </a:spcBef>
                        <a:spcAft>
                          <a:spcPts val="1000"/>
                        </a:spcAft>
                      </a:pPr>
                      <a:r>
                        <a:rPr lang="en-US" sz="1300">
                          <a:solidFill>
                            <a:srgbClr val="002060"/>
                          </a:solidFill>
                          <a:latin typeface="Calibri"/>
                          <a:ea typeface="Calibri"/>
                          <a:cs typeface="Calibri"/>
                        </a:rPr>
                        <a:t>Allocations</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c>
                  <a:txBody>
                    <a:bodyPr/>
                    <a:lstStyle/>
                    <a:p>
                      <a:pPr>
                        <a:lnSpc>
                          <a:spcPct val="115000"/>
                        </a:lnSpc>
                      </a:pPr>
                      <a:endParaRPr lang="en-US" sz="1300">
                        <a:latin typeface="Calibri"/>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c>
                  <a:txBody>
                    <a:bodyPr/>
                    <a:lstStyle/>
                    <a:p>
                      <a:pPr>
                        <a:lnSpc>
                          <a:spcPct val="115000"/>
                        </a:lnSpc>
                      </a:pPr>
                      <a:endParaRPr lang="en-US" sz="1300">
                        <a:latin typeface="Calibri"/>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c>
                  <a:txBody>
                    <a:bodyPr/>
                    <a:lstStyle/>
                    <a:p>
                      <a:pPr>
                        <a:lnSpc>
                          <a:spcPct val="115000"/>
                        </a:lnSpc>
                      </a:pPr>
                      <a:endParaRPr lang="en-US" sz="1300">
                        <a:latin typeface="Calibri"/>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c>
                  <a:txBody>
                    <a:bodyPr/>
                    <a:lstStyle/>
                    <a:p>
                      <a:pPr marL="0" marR="0">
                        <a:lnSpc>
                          <a:spcPct val="115000"/>
                        </a:lnSpc>
                        <a:spcBef>
                          <a:spcPts val="0"/>
                        </a:spcBef>
                        <a:spcAft>
                          <a:spcPts val="1000"/>
                        </a:spcAft>
                      </a:pPr>
                      <a:r>
                        <a:rPr lang="en-US" sz="1300">
                          <a:solidFill>
                            <a:srgbClr val="002060"/>
                          </a:solidFill>
                          <a:latin typeface="Calibri"/>
                          <a:ea typeface="Calibri"/>
                          <a:cs typeface="Calibri"/>
                        </a:rPr>
                        <a:t> </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r>
              <a:tr h="246674">
                <a:tc>
                  <a:txBody>
                    <a:bodyPr/>
                    <a:lstStyle/>
                    <a:p>
                      <a:pPr marL="0" marR="0" algn="ctr">
                        <a:lnSpc>
                          <a:spcPct val="115000"/>
                        </a:lnSpc>
                        <a:spcBef>
                          <a:spcPts val="0"/>
                        </a:spcBef>
                        <a:spcAft>
                          <a:spcPts val="1000"/>
                        </a:spcAft>
                      </a:pPr>
                      <a:r>
                        <a:rPr lang="en-US" sz="1300">
                          <a:solidFill>
                            <a:srgbClr val="FF0000"/>
                          </a:solidFill>
                          <a:latin typeface="Calibri"/>
                          <a:ea typeface="Calibri"/>
                          <a:cs typeface="Calibri"/>
                        </a:rPr>
                        <a:t>SPY</a:t>
                      </a:r>
                      <a:endParaRPr lang="en-US" sz="13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c>
                  <a:txBody>
                    <a:bodyPr/>
                    <a:lstStyle/>
                    <a:p>
                      <a:pPr marL="0" marR="0" algn="ctr">
                        <a:lnSpc>
                          <a:spcPct val="115000"/>
                        </a:lnSpc>
                        <a:spcBef>
                          <a:spcPts val="0"/>
                        </a:spcBef>
                        <a:spcAft>
                          <a:spcPts val="1000"/>
                        </a:spcAft>
                      </a:pPr>
                      <a:r>
                        <a:rPr lang="en-US" sz="1300">
                          <a:solidFill>
                            <a:srgbClr val="000000"/>
                          </a:solidFill>
                          <a:latin typeface="Calibri"/>
                          <a:ea typeface="Calibri"/>
                          <a:cs typeface="Calibri"/>
                        </a:rPr>
                        <a:t>0.02</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$875.21</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$868.75</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$872.51</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$897.19</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$922.19</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$946.52</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$974.01</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$1,001.51</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r>
              <a:tr h="246674">
                <a:tc>
                  <a:txBody>
                    <a:bodyPr/>
                    <a:lstStyle/>
                    <a:p>
                      <a:pPr marL="0" marR="0" algn="ctr">
                        <a:lnSpc>
                          <a:spcPct val="115000"/>
                        </a:lnSpc>
                        <a:spcBef>
                          <a:spcPts val="0"/>
                        </a:spcBef>
                        <a:spcAft>
                          <a:spcPts val="1000"/>
                        </a:spcAft>
                      </a:pPr>
                      <a:r>
                        <a:rPr lang="en-US" sz="1300">
                          <a:solidFill>
                            <a:srgbClr val="FF0000"/>
                          </a:solidFill>
                          <a:latin typeface="Calibri"/>
                          <a:ea typeface="Calibri"/>
                          <a:cs typeface="Calibri"/>
                        </a:rPr>
                        <a:t>IJH</a:t>
                      </a:r>
                      <a:endParaRPr lang="en-US" sz="13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c>
                  <a:txBody>
                    <a:bodyPr/>
                    <a:lstStyle/>
                    <a:p>
                      <a:pPr marL="0" marR="0" algn="ctr">
                        <a:lnSpc>
                          <a:spcPct val="115000"/>
                        </a:lnSpc>
                        <a:spcBef>
                          <a:spcPts val="0"/>
                        </a:spcBef>
                        <a:spcAft>
                          <a:spcPts val="1000"/>
                        </a:spcAft>
                      </a:pPr>
                      <a:r>
                        <a:rPr lang="en-US" sz="1300">
                          <a:solidFill>
                            <a:srgbClr val="000000"/>
                          </a:solidFill>
                          <a:latin typeface="Calibri"/>
                          <a:ea typeface="Calibri"/>
                          <a:cs typeface="Calibri"/>
                        </a:rPr>
                        <a:t>0.04</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r>
              <a:tr h="246674">
                <a:tc>
                  <a:txBody>
                    <a:bodyPr/>
                    <a:lstStyle/>
                    <a:p>
                      <a:pPr marL="0" marR="0" algn="ctr">
                        <a:lnSpc>
                          <a:spcPct val="115000"/>
                        </a:lnSpc>
                        <a:spcBef>
                          <a:spcPts val="0"/>
                        </a:spcBef>
                        <a:spcAft>
                          <a:spcPts val="1000"/>
                        </a:spcAft>
                      </a:pPr>
                      <a:r>
                        <a:rPr lang="en-US" sz="1300">
                          <a:solidFill>
                            <a:srgbClr val="FF0000"/>
                          </a:solidFill>
                          <a:latin typeface="Calibri"/>
                          <a:ea typeface="Calibri"/>
                          <a:cs typeface="Calibri"/>
                        </a:rPr>
                        <a:t>IJR</a:t>
                      </a:r>
                      <a:endParaRPr lang="en-US" sz="13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c>
                  <a:txBody>
                    <a:bodyPr/>
                    <a:lstStyle/>
                    <a:p>
                      <a:pPr marL="0" marR="0" algn="ctr">
                        <a:lnSpc>
                          <a:spcPct val="115000"/>
                        </a:lnSpc>
                        <a:spcBef>
                          <a:spcPts val="0"/>
                        </a:spcBef>
                        <a:spcAft>
                          <a:spcPts val="1000"/>
                        </a:spcAft>
                      </a:pPr>
                      <a:r>
                        <a:rPr lang="en-US" sz="1300">
                          <a:solidFill>
                            <a:srgbClr val="000000"/>
                          </a:solidFill>
                          <a:latin typeface="Calibri"/>
                          <a:ea typeface="Calibri"/>
                          <a:cs typeface="Calibri"/>
                        </a:rPr>
                        <a:t>0.04</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$356.92</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dirty="0">
                          <a:solidFill>
                            <a:srgbClr val="002060"/>
                          </a:solidFill>
                          <a:latin typeface="Arial"/>
                          <a:ea typeface="Calibri"/>
                          <a:cs typeface="Times New Roman"/>
                        </a:rPr>
                        <a:t>$561.09</a:t>
                      </a:r>
                      <a:endParaRPr lang="en-US" sz="1300" dirty="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$514.88</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$247.62</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r>
              <a:tr h="246674">
                <a:tc>
                  <a:txBody>
                    <a:bodyPr/>
                    <a:lstStyle/>
                    <a:p>
                      <a:pPr marL="0" marR="0" algn="ctr">
                        <a:lnSpc>
                          <a:spcPct val="115000"/>
                        </a:lnSpc>
                        <a:spcBef>
                          <a:spcPts val="0"/>
                        </a:spcBef>
                        <a:spcAft>
                          <a:spcPts val="1000"/>
                        </a:spcAft>
                      </a:pPr>
                      <a:r>
                        <a:rPr lang="en-US" sz="1300">
                          <a:solidFill>
                            <a:srgbClr val="FF0000"/>
                          </a:solidFill>
                          <a:latin typeface="Calibri"/>
                          <a:ea typeface="Calibri"/>
                          <a:cs typeface="Calibri"/>
                        </a:rPr>
                        <a:t>IYY</a:t>
                      </a:r>
                      <a:endParaRPr lang="en-US" sz="13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c>
                  <a:txBody>
                    <a:bodyPr/>
                    <a:lstStyle/>
                    <a:p>
                      <a:pPr marL="0" marR="0" algn="ctr">
                        <a:lnSpc>
                          <a:spcPct val="115000"/>
                        </a:lnSpc>
                        <a:spcBef>
                          <a:spcPts val="0"/>
                        </a:spcBef>
                        <a:spcAft>
                          <a:spcPts val="1000"/>
                        </a:spcAft>
                      </a:pPr>
                      <a:r>
                        <a:rPr lang="en-US" sz="1300">
                          <a:solidFill>
                            <a:srgbClr val="000000"/>
                          </a:solidFill>
                          <a:latin typeface="Calibri"/>
                          <a:ea typeface="Calibri"/>
                          <a:cs typeface="Calibri"/>
                        </a:rPr>
                        <a:t>0.02</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$401.43</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$104.83</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r>
              <a:tr h="246674">
                <a:tc>
                  <a:txBody>
                    <a:bodyPr/>
                    <a:lstStyle/>
                    <a:p>
                      <a:pPr marL="0" marR="0" algn="ctr">
                        <a:lnSpc>
                          <a:spcPct val="115000"/>
                        </a:lnSpc>
                        <a:spcBef>
                          <a:spcPts val="0"/>
                        </a:spcBef>
                        <a:spcAft>
                          <a:spcPts val="1000"/>
                        </a:spcAft>
                      </a:pPr>
                      <a:r>
                        <a:rPr lang="en-US" sz="1300">
                          <a:solidFill>
                            <a:srgbClr val="FF0000"/>
                          </a:solidFill>
                          <a:latin typeface="Calibri"/>
                          <a:ea typeface="Calibri"/>
                          <a:cs typeface="Calibri"/>
                        </a:rPr>
                        <a:t>XLE</a:t>
                      </a:r>
                      <a:endParaRPr lang="en-US" sz="13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c>
                  <a:txBody>
                    <a:bodyPr/>
                    <a:lstStyle/>
                    <a:p>
                      <a:pPr marL="0" marR="0" algn="ctr">
                        <a:lnSpc>
                          <a:spcPct val="115000"/>
                        </a:lnSpc>
                        <a:spcBef>
                          <a:spcPts val="0"/>
                        </a:spcBef>
                        <a:spcAft>
                          <a:spcPts val="1000"/>
                        </a:spcAft>
                      </a:pPr>
                      <a:r>
                        <a:rPr lang="en-US" sz="1300">
                          <a:solidFill>
                            <a:srgbClr val="000000"/>
                          </a:solidFill>
                          <a:latin typeface="Calibri"/>
                          <a:ea typeface="Calibri"/>
                          <a:cs typeface="Calibri"/>
                        </a:rPr>
                        <a:t>0.07</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r>
              <a:tr h="246674">
                <a:tc>
                  <a:txBody>
                    <a:bodyPr/>
                    <a:lstStyle/>
                    <a:p>
                      <a:pPr marL="0" marR="0" algn="ctr">
                        <a:lnSpc>
                          <a:spcPct val="115000"/>
                        </a:lnSpc>
                        <a:spcBef>
                          <a:spcPts val="0"/>
                        </a:spcBef>
                        <a:spcAft>
                          <a:spcPts val="1000"/>
                        </a:spcAft>
                      </a:pPr>
                      <a:r>
                        <a:rPr lang="en-US" sz="1300">
                          <a:solidFill>
                            <a:srgbClr val="FF0000"/>
                          </a:solidFill>
                          <a:latin typeface="Calibri"/>
                          <a:ea typeface="Calibri"/>
                          <a:cs typeface="Calibri"/>
                        </a:rPr>
                        <a:t>EWZ</a:t>
                      </a:r>
                      <a:endParaRPr lang="en-US" sz="13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c>
                  <a:txBody>
                    <a:bodyPr/>
                    <a:lstStyle/>
                    <a:p>
                      <a:pPr marL="0" marR="0" algn="ctr">
                        <a:lnSpc>
                          <a:spcPct val="115000"/>
                        </a:lnSpc>
                        <a:spcBef>
                          <a:spcPts val="0"/>
                        </a:spcBef>
                        <a:spcAft>
                          <a:spcPts val="1000"/>
                        </a:spcAft>
                      </a:pPr>
                      <a:r>
                        <a:rPr lang="en-US" sz="1300">
                          <a:solidFill>
                            <a:srgbClr val="000000"/>
                          </a:solidFill>
                          <a:latin typeface="Calibri"/>
                          <a:ea typeface="Calibri"/>
                          <a:cs typeface="Calibri"/>
                        </a:rPr>
                        <a:t>0.14</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$250.76</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$520.81</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$912.57</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$1,527.23</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$2,141.88</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r>
              <a:tr h="246674">
                <a:tc>
                  <a:txBody>
                    <a:bodyPr/>
                    <a:lstStyle/>
                    <a:p>
                      <a:pPr marL="0" marR="0" algn="ctr">
                        <a:lnSpc>
                          <a:spcPct val="115000"/>
                        </a:lnSpc>
                        <a:spcBef>
                          <a:spcPts val="0"/>
                        </a:spcBef>
                        <a:spcAft>
                          <a:spcPts val="1000"/>
                        </a:spcAft>
                      </a:pPr>
                      <a:r>
                        <a:rPr lang="en-US" sz="1300">
                          <a:solidFill>
                            <a:srgbClr val="FF0000"/>
                          </a:solidFill>
                          <a:latin typeface="Calibri"/>
                          <a:ea typeface="Calibri"/>
                          <a:cs typeface="Calibri"/>
                        </a:rPr>
                        <a:t>EWJ</a:t>
                      </a:r>
                      <a:endParaRPr lang="en-US" sz="13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c>
                  <a:txBody>
                    <a:bodyPr/>
                    <a:lstStyle/>
                    <a:p>
                      <a:pPr marL="0" marR="0" algn="ctr">
                        <a:lnSpc>
                          <a:spcPct val="115000"/>
                        </a:lnSpc>
                        <a:spcBef>
                          <a:spcPts val="0"/>
                        </a:spcBef>
                        <a:spcAft>
                          <a:spcPts val="1000"/>
                        </a:spcAft>
                      </a:pPr>
                      <a:r>
                        <a:rPr lang="en-US" sz="1300">
                          <a:solidFill>
                            <a:srgbClr val="000000"/>
                          </a:solidFill>
                          <a:latin typeface="Calibri"/>
                          <a:ea typeface="Calibri"/>
                          <a:cs typeface="Calibri"/>
                        </a:rPr>
                        <a:t>0.02</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dirty="0">
                          <a:solidFill>
                            <a:srgbClr val="002060"/>
                          </a:solidFill>
                          <a:latin typeface="Arial"/>
                          <a:ea typeface="Calibri"/>
                          <a:cs typeface="Times New Roman"/>
                        </a:rPr>
                        <a:t> </a:t>
                      </a:r>
                      <a:endParaRPr lang="en-US" sz="1300" dirty="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r>
              <a:tr h="246674">
                <a:tc>
                  <a:txBody>
                    <a:bodyPr/>
                    <a:lstStyle/>
                    <a:p>
                      <a:pPr marL="0" marR="0" algn="ctr">
                        <a:lnSpc>
                          <a:spcPct val="115000"/>
                        </a:lnSpc>
                        <a:spcBef>
                          <a:spcPts val="0"/>
                        </a:spcBef>
                        <a:spcAft>
                          <a:spcPts val="1000"/>
                        </a:spcAft>
                      </a:pPr>
                      <a:r>
                        <a:rPr lang="en-US" sz="1300">
                          <a:solidFill>
                            <a:srgbClr val="FF0000"/>
                          </a:solidFill>
                          <a:latin typeface="Calibri"/>
                          <a:ea typeface="Calibri"/>
                          <a:cs typeface="Calibri"/>
                        </a:rPr>
                        <a:t>EWH</a:t>
                      </a:r>
                      <a:endParaRPr lang="en-US" sz="13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c>
                  <a:txBody>
                    <a:bodyPr/>
                    <a:lstStyle/>
                    <a:p>
                      <a:pPr marL="0" marR="0" algn="ctr">
                        <a:lnSpc>
                          <a:spcPct val="115000"/>
                        </a:lnSpc>
                        <a:spcBef>
                          <a:spcPts val="0"/>
                        </a:spcBef>
                        <a:spcAft>
                          <a:spcPts val="1000"/>
                        </a:spcAft>
                      </a:pPr>
                      <a:r>
                        <a:rPr lang="en-US" sz="1300">
                          <a:solidFill>
                            <a:srgbClr val="000000"/>
                          </a:solidFill>
                          <a:latin typeface="Calibri"/>
                          <a:ea typeface="Calibri"/>
                          <a:cs typeface="Calibri"/>
                        </a:rPr>
                        <a:t>0.06</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$38.88</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$227.15</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$175.88</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$91.08</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r>
              <a:tr h="246674">
                <a:tc>
                  <a:txBody>
                    <a:bodyPr/>
                    <a:lstStyle/>
                    <a:p>
                      <a:pPr marL="0" marR="0" algn="ctr">
                        <a:lnSpc>
                          <a:spcPct val="115000"/>
                        </a:lnSpc>
                        <a:spcBef>
                          <a:spcPts val="0"/>
                        </a:spcBef>
                        <a:spcAft>
                          <a:spcPts val="1000"/>
                        </a:spcAft>
                      </a:pPr>
                      <a:r>
                        <a:rPr lang="en-US" sz="1300">
                          <a:solidFill>
                            <a:srgbClr val="FF0000"/>
                          </a:solidFill>
                          <a:latin typeface="Calibri"/>
                          <a:ea typeface="Calibri"/>
                          <a:cs typeface="Calibri"/>
                        </a:rPr>
                        <a:t>EEM</a:t>
                      </a:r>
                      <a:endParaRPr lang="en-US" sz="13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c>
                  <a:txBody>
                    <a:bodyPr/>
                    <a:lstStyle/>
                    <a:p>
                      <a:pPr marL="0" marR="0" algn="ctr">
                        <a:lnSpc>
                          <a:spcPct val="115000"/>
                        </a:lnSpc>
                        <a:spcBef>
                          <a:spcPts val="0"/>
                        </a:spcBef>
                        <a:spcAft>
                          <a:spcPts val="1000"/>
                        </a:spcAft>
                      </a:pPr>
                      <a:r>
                        <a:rPr lang="en-US" sz="1300">
                          <a:solidFill>
                            <a:srgbClr val="000000"/>
                          </a:solidFill>
                          <a:latin typeface="Calibri"/>
                          <a:ea typeface="Calibri"/>
                          <a:cs typeface="Calibri"/>
                        </a:rPr>
                        <a:t>0.09</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r>
              <a:tr h="246674">
                <a:tc>
                  <a:txBody>
                    <a:bodyPr/>
                    <a:lstStyle/>
                    <a:p>
                      <a:pPr marL="0" marR="0" algn="ctr">
                        <a:lnSpc>
                          <a:spcPct val="115000"/>
                        </a:lnSpc>
                        <a:spcBef>
                          <a:spcPts val="0"/>
                        </a:spcBef>
                        <a:spcAft>
                          <a:spcPts val="1000"/>
                        </a:spcAft>
                      </a:pPr>
                      <a:r>
                        <a:rPr lang="en-US" sz="1300">
                          <a:solidFill>
                            <a:srgbClr val="FF0000"/>
                          </a:solidFill>
                          <a:latin typeface="Calibri"/>
                          <a:ea typeface="Calibri"/>
                          <a:cs typeface="Calibri"/>
                        </a:rPr>
                        <a:t>EZU</a:t>
                      </a:r>
                      <a:endParaRPr lang="en-US" sz="13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c>
                  <a:txBody>
                    <a:bodyPr/>
                    <a:lstStyle/>
                    <a:p>
                      <a:pPr marL="0" marR="0" algn="ctr">
                        <a:lnSpc>
                          <a:spcPct val="115000"/>
                        </a:lnSpc>
                        <a:spcBef>
                          <a:spcPts val="0"/>
                        </a:spcBef>
                        <a:spcAft>
                          <a:spcPts val="1000"/>
                        </a:spcAft>
                      </a:pPr>
                      <a:r>
                        <a:rPr lang="en-US" sz="1300">
                          <a:solidFill>
                            <a:srgbClr val="000000"/>
                          </a:solidFill>
                          <a:latin typeface="Calibri"/>
                          <a:ea typeface="Calibri"/>
                          <a:cs typeface="Calibri"/>
                        </a:rPr>
                        <a:t>0.03</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r>
              <a:tr h="246674">
                <a:tc>
                  <a:txBody>
                    <a:bodyPr/>
                    <a:lstStyle/>
                    <a:p>
                      <a:pPr marL="0" marR="0" algn="ctr">
                        <a:lnSpc>
                          <a:spcPct val="115000"/>
                        </a:lnSpc>
                        <a:spcBef>
                          <a:spcPts val="0"/>
                        </a:spcBef>
                        <a:spcAft>
                          <a:spcPts val="1000"/>
                        </a:spcAft>
                      </a:pPr>
                      <a:r>
                        <a:rPr lang="en-US" sz="1300">
                          <a:solidFill>
                            <a:srgbClr val="FF0000"/>
                          </a:solidFill>
                          <a:latin typeface="Calibri"/>
                          <a:ea typeface="Calibri"/>
                          <a:cs typeface="Calibri"/>
                        </a:rPr>
                        <a:t>EFA</a:t>
                      </a:r>
                      <a:endParaRPr lang="en-US" sz="13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c>
                  <a:txBody>
                    <a:bodyPr/>
                    <a:lstStyle/>
                    <a:p>
                      <a:pPr marL="0" marR="0" algn="ctr">
                        <a:lnSpc>
                          <a:spcPct val="115000"/>
                        </a:lnSpc>
                        <a:spcBef>
                          <a:spcPts val="0"/>
                        </a:spcBef>
                        <a:spcAft>
                          <a:spcPts val="1000"/>
                        </a:spcAft>
                      </a:pPr>
                      <a:r>
                        <a:rPr lang="en-US" sz="1300">
                          <a:solidFill>
                            <a:srgbClr val="000000"/>
                          </a:solidFill>
                          <a:latin typeface="Calibri"/>
                          <a:ea typeface="Calibri"/>
                          <a:cs typeface="Calibri"/>
                        </a:rPr>
                        <a:t>0.03</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r>
              <a:tr h="246674">
                <a:tc>
                  <a:txBody>
                    <a:bodyPr/>
                    <a:lstStyle/>
                    <a:p>
                      <a:pPr marL="0" marR="0" algn="ctr">
                        <a:lnSpc>
                          <a:spcPct val="115000"/>
                        </a:lnSpc>
                        <a:spcBef>
                          <a:spcPts val="0"/>
                        </a:spcBef>
                        <a:spcAft>
                          <a:spcPts val="1000"/>
                        </a:spcAft>
                      </a:pPr>
                      <a:r>
                        <a:rPr lang="en-US" sz="1300">
                          <a:solidFill>
                            <a:srgbClr val="FF0000"/>
                          </a:solidFill>
                          <a:latin typeface="Calibri"/>
                          <a:ea typeface="Calibri"/>
                          <a:cs typeface="Calibri"/>
                        </a:rPr>
                        <a:t>AGG</a:t>
                      </a:r>
                      <a:endParaRPr lang="en-US" sz="13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c>
                  <a:txBody>
                    <a:bodyPr/>
                    <a:lstStyle/>
                    <a:p>
                      <a:pPr marL="0" marR="0" algn="ctr">
                        <a:lnSpc>
                          <a:spcPct val="115000"/>
                        </a:lnSpc>
                        <a:spcBef>
                          <a:spcPts val="0"/>
                        </a:spcBef>
                        <a:spcAft>
                          <a:spcPts val="1000"/>
                        </a:spcAft>
                      </a:pPr>
                      <a:r>
                        <a:rPr lang="en-US" sz="1300">
                          <a:solidFill>
                            <a:srgbClr val="000000"/>
                          </a:solidFill>
                          <a:latin typeface="Calibri"/>
                          <a:ea typeface="Calibri"/>
                          <a:cs typeface="Calibri"/>
                        </a:rPr>
                        <a:t>0.02</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$7,968.42</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$7,894.69</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$7,233.79</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$6,864.52</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$6,509.98</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$5,419.60</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$2,974.00</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$528.41</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r>
              <a:tr h="246674">
                <a:tc>
                  <a:txBody>
                    <a:bodyPr/>
                    <a:lstStyle/>
                    <a:p>
                      <a:pPr marL="0" marR="0" algn="ctr">
                        <a:lnSpc>
                          <a:spcPct val="115000"/>
                        </a:lnSpc>
                        <a:spcBef>
                          <a:spcPts val="0"/>
                        </a:spcBef>
                        <a:spcAft>
                          <a:spcPts val="1000"/>
                        </a:spcAft>
                      </a:pPr>
                      <a:r>
                        <a:rPr lang="en-US" sz="1300">
                          <a:solidFill>
                            <a:srgbClr val="FF0000"/>
                          </a:solidFill>
                          <a:latin typeface="Calibri"/>
                          <a:ea typeface="Calibri"/>
                          <a:cs typeface="Calibri"/>
                        </a:rPr>
                        <a:t>IAU</a:t>
                      </a:r>
                      <a:endParaRPr lang="en-US" sz="13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c>
                  <a:txBody>
                    <a:bodyPr/>
                    <a:lstStyle/>
                    <a:p>
                      <a:pPr marL="0" marR="0" algn="ctr">
                        <a:lnSpc>
                          <a:spcPct val="115000"/>
                        </a:lnSpc>
                        <a:spcBef>
                          <a:spcPts val="0"/>
                        </a:spcBef>
                        <a:spcAft>
                          <a:spcPts val="1000"/>
                        </a:spcAft>
                      </a:pPr>
                      <a:r>
                        <a:rPr lang="en-US" sz="1300">
                          <a:solidFill>
                            <a:srgbClr val="000000"/>
                          </a:solidFill>
                          <a:latin typeface="Calibri"/>
                          <a:ea typeface="Calibri"/>
                          <a:cs typeface="Calibri"/>
                        </a:rPr>
                        <a:t>0.09</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$398.02</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$531.76</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$1,151.66</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$1,525.01</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$1,879.54</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$2,721.31</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$4,524.76</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$6,328.20</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r>
              <a:tr h="246674">
                <a:tc>
                  <a:txBody>
                    <a:bodyPr/>
                    <a:lstStyle/>
                    <a:p>
                      <a:pPr marL="0" marR="0" algn="ctr">
                        <a:lnSpc>
                          <a:spcPct val="115000"/>
                        </a:lnSpc>
                        <a:spcBef>
                          <a:spcPts val="0"/>
                        </a:spcBef>
                        <a:spcAft>
                          <a:spcPts val="1000"/>
                        </a:spcAft>
                      </a:pPr>
                      <a:r>
                        <a:rPr lang="en-US" sz="1300">
                          <a:solidFill>
                            <a:srgbClr val="FF0000"/>
                          </a:solidFill>
                          <a:latin typeface="Calibri"/>
                          <a:ea typeface="Calibri"/>
                          <a:cs typeface="Calibri"/>
                        </a:rPr>
                        <a:t>IYR</a:t>
                      </a:r>
                      <a:endParaRPr lang="en-US" sz="13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DBE5F1"/>
                    </a:solidFill>
                  </a:tcPr>
                </a:tc>
                <a:tc>
                  <a:txBody>
                    <a:bodyPr/>
                    <a:lstStyle/>
                    <a:p>
                      <a:pPr marL="0" marR="0" algn="ctr">
                        <a:lnSpc>
                          <a:spcPct val="115000"/>
                        </a:lnSpc>
                        <a:spcBef>
                          <a:spcPts val="0"/>
                        </a:spcBef>
                        <a:spcAft>
                          <a:spcPts val="1000"/>
                        </a:spcAft>
                      </a:pPr>
                      <a:r>
                        <a:rPr lang="en-US" sz="1300">
                          <a:solidFill>
                            <a:srgbClr val="000000"/>
                          </a:solidFill>
                          <a:latin typeface="Calibri"/>
                          <a:ea typeface="Calibri"/>
                          <a:cs typeface="Calibri"/>
                        </a:rPr>
                        <a:t>0.05</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DBE5F1"/>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$39.02</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$76.41</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060"/>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r>
              <a:tr h="262086">
                <a:tc>
                  <a:txBody>
                    <a:bodyPr/>
                    <a:lstStyle/>
                    <a:p>
                      <a:pPr marL="0" marR="0">
                        <a:lnSpc>
                          <a:spcPct val="115000"/>
                        </a:lnSpc>
                        <a:spcBef>
                          <a:spcPts val="0"/>
                        </a:spcBef>
                        <a:spcAft>
                          <a:spcPts val="1000"/>
                        </a:spcAft>
                      </a:pPr>
                      <a:r>
                        <a:rPr lang="en-US" sz="1300">
                          <a:solidFill>
                            <a:srgbClr val="000000"/>
                          </a:solidFill>
                          <a:latin typeface="Calibri"/>
                          <a:ea typeface="Calibri"/>
                          <a:cs typeface="Calibri"/>
                        </a:rPr>
                        <a:t> </a:t>
                      </a:r>
                      <a:endParaRPr lang="en-US" sz="13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15000"/>
                        </a:lnSpc>
                      </a:pPr>
                      <a:endParaRPr lang="en-US" sz="1300">
                        <a:latin typeface="Calibri"/>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300">
                        <a:latin typeface="Calibri"/>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300">
                        <a:latin typeface="Calibri"/>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300">
                        <a:latin typeface="Calibri"/>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300">
                        <a:latin typeface="Calibri"/>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300">
                        <a:latin typeface="Calibri"/>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300">
                        <a:latin typeface="Calibri"/>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300">
                        <a:latin typeface="Calibri"/>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300">
                          <a:solidFill>
                            <a:srgbClr val="000000"/>
                          </a:solidFill>
                          <a:latin typeface="Calibri"/>
                          <a:ea typeface="Calibri"/>
                          <a:cs typeface="Calibri"/>
                        </a:rPr>
                        <a:t> </a:t>
                      </a:r>
                      <a:endParaRPr lang="en-US" sz="1300">
                        <a:latin typeface="Calibri"/>
                        <a:ea typeface="Calibri"/>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6674">
                <a:tc>
                  <a:txBody>
                    <a:bodyPr/>
                    <a:lstStyle/>
                    <a:p>
                      <a:pPr marL="0" marR="0">
                        <a:lnSpc>
                          <a:spcPct val="115000"/>
                        </a:lnSpc>
                        <a:spcBef>
                          <a:spcPts val="0"/>
                        </a:spcBef>
                        <a:spcAft>
                          <a:spcPts val="1000"/>
                        </a:spcAft>
                      </a:pPr>
                      <a:r>
                        <a:rPr lang="en-US" sz="1300">
                          <a:solidFill>
                            <a:srgbClr val="000000"/>
                          </a:solidFill>
                          <a:latin typeface="Calibri"/>
                          <a:ea typeface="Calibri"/>
                          <a:cs typeface="Calibri"/>
                        </a:rPr>
                        <a:t> </a:t>
                      </a:r>
                      <a:endParaRPr lang="en-US" sz="13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15000"/>
                        </a:lnSpc>
                        <a:spcBef>
                          <a:spcPts val="0"/>
                        </a:spcBef>
                        <a:spcAft>
                          <a:spcPts val="1000"/>
                        </a:spcAft>
                      </a:pPr>
                      <a:r>
                        <a:rPr lang="en-US" sz="1300">
                          <a:latin typeface="Calibri"/>
                          <a:ea typeface="Calibri"/>
                          <a:cs typeface="Calibri"/>
                        </a:rPr>
                        <a:t>Std(Pi)</a:t>
                      </a:r>
                      <a:endParaRPr lang="en-US" sz="13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1000"/>
                        </a:spcAft>
                      </a:pPr>
                      <a:r>
                        <a:rPr lang="en-US" sz="1300">
                          <a:latin typeface="Calibri"/>
                          <a:ea typeface="Calibri"/>
                          <a:cs typeface="Calibri"/>
                        </a:rPr>
                        <a:t>3313.813</a:t>
                      </a:r>
                      <a:endParaRPr lang="en-US" sz="13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1000"/>
                        </a:spcAft>
                      </a:pPr>
                      <a:r>
                        <a:rPr lang="en-US" sz="1300">
                          <a:latin typeface="Calibri"/>
                          <a:ea typeface="Calibri"/>
                          <a:cs typeface="Calibri"/>
                        </a:rPr>
                        <a:t>3322.777</a:t>
                      </a:r>
                      <a:endParaRPr lang="en-US" sz="13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1000"/>
                        </a:spcAft>
                      </a:pPr>
                      <a:r>
                        <a:rPr lang="en-US" sz="1300">
                          <a:latin typeface="Calibri"/>
                          <a:ea typeface="Calibri"/>
                          <a:cs typeface="Calibri"/>
                        </a:rPr>
                        <a:t>3502.013</a:t>
                      </a:r>
                      <a:endParaRPr lang="en-US" sz="13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1000"/>
                        </a:spcAft>
                      </a:pPr>
                      <a:r>
                        <a:rPr lang="en-US" sz="1300">
                          <a:latin typeface="Calibri"/>
                          <a:ea typeface="Calibri"/>
                          <a:cs typeface="Calibri"/>
                        </a:rPr>
                        <a:t>3881.245</a:t>
                      </a:r>
                      <a:endParaRPr lang="en-US" sz="13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1000"/>
                        </a:spcAft>
                      </a:pPr>
                      <a:r>
                        <a:rPr lang="en-US" sz="1300">
                          <a:latin typeface="Calibri"/>
                          <a:ea typeface="Calibri"/>
                          <a:cs typeface="Calibri"/>
                        </a:rPr>
                        <a:t>4366.850</a:t>
                      </a:r>
                      <a:endParaRPr lang="en-US" sz="13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1000"/>
                        </a:spcAft>
                      </a:pPr>
                      <a:r>
                        <a:rPr lang="en-US" sz="1300">
                          <a:latin typeface="Calibri"/>
                          <a:ea typeface="Calibri"/>
                          <a:cs typeface="Calibri"/>
                        </a:rPr>
                        <a:t>5573.383</a:t>
                      </a:r>
                      <a:endParaRPr lang="en-US" sz="13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1000"/>
                        </a:spcAft>
                      </a:pPr>
                      <a:r>
                        <a:rPr lang="en-US" sz="1300">
                          <a:latin typeface="Calibri"/>
                          <a:ea typeface="Calibri"/>
                          <a:cs typeface="Calibri"/>
                        </a:rPr>
                        <a:t>8523.635</a:t>
                      </a:r>
                      <a:endParaRPr lang="en-US" sz="13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1000"/>
                        </a:spcAft>
                      </a:pPr>
                      <a:r>
                        <a:rPr lang="en-US" sz="1300">
                          <a:latin typeface="Calibri"/>
                          <a:ea typeface="Calibri"/>
                          <a:cs typeface="Calibri"/>
                        </a:rPr>
                        <a:t>11742.389</a:t>
                      </a:r>
                      <a:endParaRPr lang="en-US" sz="13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6674">
                <a:tc>
                  <a:txBody>
                    <a:bodyPr/>
                    <a:lstStyle/>
                    <a:p>
                      <a:pPr marL="0" marR="0">
                        <a:lnSpc>
                          <a:spcPct val="115000"/>
                        </a:lnSpc>
                        <a:spcBef>
                          <a:spcPts val="0"/>
                        </a:spcBef>
                        <a:spcAft>
                          <a:spcPts val="1000"/>
                        </a:spcAft>
                      </a:pPr>
                      <a:r>
                        <a:rPr lang="en-US" sz="1300">
                          <a:solidFill>
                            <a:srgbClr val="000000"/>
                          </a:solidFill>
                          <a:latin typeface="Calibri"/>
                          <a:ea typeface="Calibri"/>
                          <a:cs typeface="Calibri"/>
                        </a:rPr>
                        <a:t> </a:t>
                      </a:r>
                      <a:endParaRPr lang="en-US" sz="13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300">
                          <a:solidFill>
                            <a:srgbClr val="00B0F0"/>
                          </a:solidFill>
                          <a:latin typeface="Calibri"/>
                          <a:ea typeface="Calibri"/>
                          <a:cs typeface="Calibri"/>
                        </a:rPr>
                        <a:t>RR</a:t>
                      </a:r>
                      <a:endParaRPr lang="en-US" sz="13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1000"/>
                        </a:spcAft>
                      </a:pPr>
                      <a:r>
                        <a:rPr lang="en-US" sz="1300">
                          <a:solidFill>
                            <a:srgbClr val="00B0F0"/>
                          </a:solidFill>
                          <a:latin typeface="Calibri"/>
                          <a:ea typeface="Calibri"/>
                          <a:cs typeface="Calibri"/>
                        </a:rPr>
                        <a:t>1.000</a:t>
                      </a:r>
                      <a:endParaRPr lang="en-US" sz="13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1000"/>
                        </a:spcAft>
                      </a:pPr>
                      <a:r>
                        <a:rPr lang="en-US" sz="1300">
                          <a:solidFill>
                            <a:srgbClr val="00B0F0"/>
                          </a:solidFill>
                          <a:latin typeface="Calibri"/>
                          <a:ea typeface="Calibri"/>
                          <a:cs typeface="Calibri"/>
                        </a:rPr>
                        <a:t>1.003</a:t>
                      </a:r>
                      <a:endParaRPr lang="en-US" sz="13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1000"/>
                        </a:spcAft>
                      </a:pPr>
                      <a:r>
                        <a:rPr lang="en-US" sz="1300" dirty="0">
                          <a:solidFill>
                            <a:srgbClr val="00B0F0"/>
                          </a:solidFill>
                          <a:latin typeface="Calibri"/>
                          <a:ea typeface="Calibri"/>
                          <a:cs typeface="Calibri"/>
                        </a:rPr>
                        <a:t>1.057</a:t>
                      </a:r>
                      <a:endParaRPr lang="en-US" sz="1300" dirty="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1000"/>
                        </a:spcAft>
                      </a:pPr>
                      <a:r>
                        <a:rPr lang="en-US" sz="1300" dirty="0">
                          <a:solidFill>
                            <a:srgbClr val="00B0F0"/>
                          </a:solidFill>
                          <a:latin typeface="Calibri"/>
                          <a:ea typeface="Calibri"/>
                          <a:cs typeface="Calibri"/>
                        </a:rPr>
                        <a:t>1.171</a:t>
                      </a:r>
                      <a:endParaRPr lang="en-US" sz="1300" dirty="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1000"/>
                        </a:spcAft>
                      </a:pPr>
                      <a:r>
                        <a:rPr lang="en-US" sz="1300">
                          <a:solidFill>
                            <a:srgbClr val="00B0F0"/>
                          </a:solidFill>
                          <a:latin typeface="Calibri"/>
                          <a:ea typeface="Calibri"/>
                          <a:cs typeface="Calibri"/>
                        </a:rPr>
                        <a:t>1.318</a:t>
                      </a:r>
                      <a:endParaRPr lang="en-US" sz="13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1000"/>
                        </a:spcAft>
                      </a:pPr>
                      <a:r>
                        <a:rPr lang="en-US" sz="1300">
                          <a:solidFill>
                            <a:srgbClr val="00B0F0"/>
                          </a:solidFill>
                          <a:latin typeface="Calibri"/>
                          <a:ea typeface="Calibri"/>
                          <a:cs typeface="Calibri"/>
                        </a:rPr>
                        <a:t>1.682</a:t>
                      </a:r>
                      <a:endParaRPr lang="en-US" sz="13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1000"/>
                        </a:spcAft>
                      </a:pPr>
                      <a:r>
                        <a:rPr lang="en-US" sz="1300">
                          <a:solidFill>
                            <a:srgbClr val="00B0F0"/>
                          </a:solidFill>
                          <a:latin typeface="Calibri"/>
                          <a:ea typeface="Calibri"/>
                          <a:cs typeface="Calibri"/>
                        </a:rPr>
                        <a:t>2.572</a:t>
                      </a:r>
                      <a:endParaRPr lang="en-US" sz="13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1000"/>
                        </a:spcAft>
                      </a:pPr>
                      <a:r>
                        <a:rPr lang="en-US" sz="1300" dirty="0">
                          <a:solidFill>
                            <a:srgbClr val="00B0F0"/>
                          </a:solidFill>
                          <a:latin typeface="Calibri"/>
                          <a:ea typeface="Calibri"/>
                          <a:cs typeface="Calibri"/>
                        </a:rPr>
                        <a:t>3.543</a:t>
                      </a:r>
                      <a:endParaRPr lang="en-US" sz="1300" dirty="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3793" name="Rectangle 1"/>
          <p:cNvSpPr>
            <a:spLocks noChangeArrowheads="1"/>
          </p:cNvSpPr>
          <p:nvPr/>
        </p:nvSpPr>
        <p:spPr bwMode="auto">
          <a:xfrm>
            <a:off x="838200" y="203967"/>
            <a:ext cx="7620000" cy="4308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Assets Allocation Table from Daily Returns</a:t>
            </a:r>
            <a:endParaRPr kumimoji="0" lang="en-US" sz="2200" b="0" i="0" u="none" strike="noStrike" cap="none" normalizeH="0" baseline="0" dirty="0" smtClean="0">
              <a:ln>
                <a:noFill/>
              </a:ln>
              <a:solidFill>
                <a:schemeClr val="tx2"/>
              </a:solidFill>
              <a:effectLst/>
              <a:latin typeface="Arial" pitchFamily="34" charset="0"/>
            </a:endParaRPr>
          </a:p>
        </p:txBody>
      </p:sp>
    </p:spTree>
  </p:cSld>
  <p:clrMapOvr>
    <a:masterClrMapping/>
  </p:clrMapOvr>
  <p:transition>
    <p:whee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fontScale="90000"/>
          </a:bodyPr>
          <a:lstStyle/>
          <a:p>
            <a:pPr algn="ctr"/>
            <a:r>
              <a:rPr lang="en-US" b="1" dirty="0" smtClean="0"/>
              <a:t>Introduction </a:t>
            </a:r>
            <a:r>
              <a:rPr lang="en-US" dirty="0" smtClean="0"/>
              <a:t/>
            </a:r>
            <a:br>
              <a:rPr lang="en-US" dirty="0" smtClean="0"/>
            </a:br>
            <a:endParaRPr lang="en-US" dirty="0"/>
          </a:p>
        </p:txBody>
      </p:sp>
      <p:sp>
        <p:nvSpPr>
          <p:cNvPr id="3" name="Content Placeholder 2"/>
          <p:cNvSpPr>
            <a:spLocks noGrp="1"/>
          </p:cNvSpPr>
          <p:nvPr>
            <p:ph idx="1"/>
          </p:nvPr>
        </p:nvSpPr>
        <p:spPr>
          <a:xfrm>
            <a:off x="457200" y="914400"/>
            <a:ext cx="8229600" cy="5562600"/>
          </a:xfrm>
        </p:spPr>
        <p:txBody>
          <a:bodyPr>
            <a:noAutofit/>
          </a:bodyPr>
          <a:lstStyle/>
          <a:p>
            <a:r>
              <a:rPr lang="en-US" sz="2200" dirty="0" smtClean="0"/>
              <a:t>The </a:t>
            </a:r>
            <a:r>
              <a:rPr lang="en-US" sz="2200" dirty="0"/>
              <a:t>mathematical problem of portfolio optimization was initiated by Professor Harry Markowitz in the fifties and he was rewarded with a Nobel Prize in Economics in 1990 which he shared with Professors William Sharpe and Merton Miller</a:t>
            </a:r>
            <a:r>
              <a:rPr lang="en-US" sz="2200" dirty="0" smtClean="0"/>
              <a:t>.</a:t>
            </a:r>
          </a:p>
          <a:p>
            <a:pPr>
              <a:buNone/>
            </a:pPr>
            <a:endParaRPr lang="en-US" sz="2200" dirty="0"/>
          </a:p>
          <a:p>
            <a:r>
              <a:rPr lang="en-US" sz="2200" dirty="0"/>
              <a:t>Portfolio optimization is often called mean-variance (MV) optimization. The term mean refers to the mean or the expected return of the investment and the variance is the measure of the risk associated with the portfolio. The mathematical problem can be formulated in many ways but the principal problem that this paper is about is to minimize risk for a </a:t>
            </a:r>
            <a:r>
              <a:rPr lang="en-US" sz="2200" dirty="0" err="1"/>
              <a:t>speciﬁed</a:t>
            </a:r>
            <a:r>
              <a:rPr lang="en-US" sz="2200" dirty="0"/>
              <a:t> expected return.</a:t>
            </a:r>
          </a:p>
          <a:p>
            <a:pPr>
              <a:buNone/>
            </a:pPr>
            <a:r>
              <a:rPr lang="en-US" sz="2200" dirty="0" smtClean="0"/>
              <a:t>   The </a:t>
            </a:r>
            <a:r>
              <a:rPr lang="en-US" sz="2200" dirty="0"/>
              <a:t>above problem could have linear or nonlinear constraints, equality and inequality constraints.</a:t>
            </a:r>
          </a:p>
          <a:p>
            <a:pPr>
              <a:buNone/>
            </a:pPr>
            <a:endParaRPr lang="en-US" sz="1700" dirty="0"/>
          </a:p>
        </p:txBody>
      </p:sp>
    </p:spTree>
  </p:cSld>
  <p:clrMapOvr>
    <a:masterClrMapping/>
  </p:clrMapOvr>
  <p:transition>
    <p:wheel/>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4648200"/>
            <a:ext cx="8229600" cy="1828800"/>
          </a:xfrm>
        </p:spPr>
        <p:txBody>
          <a:bodyPr>
            <a:normAutofit fontScale="70000" lnSpcReduction="20000"/>
          </a:bodyPr>
          <a:lstStyle/>
          <a:p>
            <a:r>
              <a:rPr lang="en-US" dirty="0" smtClean="0"/>
              <a:t>Thus, the minimum variance for portfolio1 that earns an expected return of at least .02% is x</a:t>
            </a:r>
            <a:r>
              <a:rPr lang="en-US" baseline="-25000" dirty="0" smtClean="0"/>
              <a:t>1</a:t>
            </a:r>
            <a:r>
              <a:rPr lang="en-US" dirty="0" smtClean="0"/>
              <a:t>= $875.21, x</a:t>
            </a:r>
            <a:r>
              <a:rPr lang="en-US" baseline="-25000" dirty="0" smtClean="0"/>
              <a:t>2</a:t>
            </a:r>
            <a:r>
              <a:rPr lang="en-US" dirty="0" smtClean="0"/>
              <a:t> = 0, x</a:t>
            </a:r>
            <a:r>
              <a:rPr lang="en-US" baseline="-25000" dirty="0" smtClean="0"/>
              <a:t>3</a:t>
            </a:r>
            <a:r>
              <a:rPr lang="en-US" dirty="0" smtClean="0"/>
              <a:t>= $356.92, x</a:t>
            </a:r>
            <a:r>
              <a:rPr lang="en-US" baseline="-25000" dirty="0" smtClean="0"/>
              <a:t>4</a:t>
            </a:r>
            <a:r>
              <a:rPr lang="en-US" dirty="0" smtClean="0"/>
              <a:t>=$401.43, x</a:t>
            </a:r>
            <a:r>
              <a:rPr lang="en-US" baseline="-25000" dirty="0" smtClean="0"/>
              <a:t>5</a:t>
            </a:r>
            <a:r>
              <a:rPr lang="en-US" dirty="0" smtClean="0"/>
              <a:t> to x</a:t>
            </a:r>
            <a:r>
              <a:rPr lang="en-US" baseline="-25000" dirty="0" smtClean="0"/>
              <a:t>11</a:t>
            </a:r>
            <a:r>
              <a:rPr lang="en-US" dirty="0" smtClean="0"/>
              <a:t> got no allocation, x</a:t>
            </a:r>
            <a:r>
              <a:rPr lang="en-US" baseline="-25000" dirty="0" smtClean="0"/>
              <a:t>12</a:t>
            </a:r>
            <a:r>
              <a:rPr lang="en-US" dirty="0" smtClean="0"/>
              <a:t>=$7968.42, x</a:t>
            </a:r>
            <a:r>
              <a:rPr lang="en-US" baseline="-25000" dirty="0" smtClean="0"/>
              <a:t>13</a:t>
            </a:r>
            <a:r>
              <a:rPr lang="en-US" dirty="0" smtClean="0"/>
              <a:t>=$398.02 and x</a:t>
            </a:r>
            <a:r>
              <a:rPr lang="en-US" baseline="-25000" dirty="0" smtClean="0"/>
              <a:t>14</a:t>
            </a:r>
            <a:r>
              <a:rPr lang="en-US" dirty="0" smtClean="0"/>
              <a:t>=0. Some assets get nothing because their covariance with the other assets is not sufficiently negative for it to bring any diversification benefits.</a:t>
            </a:r>
          </a:p>
          <a:p>
            <a:endParaRPr lang="en-US" dirty="0"/>
          </a:p>
        </p:txBody>
      </p:sp>
      <p:graphicFrame>
        <p:nvGraphicFramePr>
          <p:cNvPr id="4" name="Chart 3"/>
          <p:cNvGraphicFramePr/>
          <p:nvPr/>
        </p:nvGraphicFramePr>
        <p:xfrm>
          <a:off x="838200" y="457200"/>
          <a:ext cx="7543800" cy="4114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p:wheel/>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868362"/>
          </a:xfrm>
        </p:spPr>
        <p:txBody>
          <a:bodyPr/>
          <a:lstStyle/>
          <a:p>
            <a:pPr lvl="1" algn="ctr" rtl="0">
              <a:spcBef>
                <a:spcPct val="0"/>
              </a:spcBef>
            </a:pPr>
            <a:r>
              <a:rPr lang="en-US" b="1" dirty="0" smtClean="0"/>
              <a:t>Assets Allocation from Weekly Returns</a:t>
            </a:r>
            <a:r>
              <a:rPr lang="en-US" dirty="0"/>
              <a:t/>
            </a:r>
            <a:br>
              <a:rPr lang="en-US" dirty="0"/>
            </a:br>
            <a:r>
              <a:rPr lang="en-US" dirty="0" smtClean="0"/>
              <a:t>     Weekly Returns Covariance Table</a:t>
            </a:r>
            <a:endParaRPr lang="en-US" dirty="0"/>
          </a:p>
        </p:txBody>
      </p:sp>
      <p:graphicFrame>
        <p:nvGraphicFramePr>
          <p:cNvPr id="4" name="Table 3"/>
          <p:cNvGraphicFramePr>
            <a:graphicFrameLocks noGrp="1"/>
          </p:cNvGraphicFramePr>
          <p:nvPr/>
        </p:nvGraphicFramePr>
        <p:xfrm>
          <a:off x="381000" y="1176562"/>
          <a:ext cx="8534400" cy="5376638"/>
        </p:xfrm>
        <a:graphic>
          <a:graphicData uri="http://schemas.openxmlformats.org/drawingml/2006/table">
            <a:tbl>
              <a:tblPr/>
              <a:tblGrid>
                <a:gridCol w="537237"/>
                <a:gridCol w="506537"/>
                <a:gridCol w="613986"/>
                <a:gridCol w="537237"/>
                <a:gridCol w="644686"/>
                <a:gridCol w="629336"/>
                <a:gridCol w="613986"/>
                <a:gridCol w="567936"/>
                <a:gridCol w="521888"/>
                <a:gridCol w="521888"/>
                <a:gridCol w="491188"/>
                <a:gridCol w="583286"/>
                <a:gridCol w="598637"/>
                <a:gridCol w="583286"/>
                <a:gridCol w="583286"/>
              </a:tblGrid>
              <a:tr h="217181">
                <a:tc>
                  <a:txBody>
                    <a:bodyPr/>
                    <a:lstStyle/>
                    <a:p>
                      <a:pPr marL="0" marR="0" algn="ctr">
                        <a:lnSpc>
                          <a:spcPct val="115000"/>
                        </a:lnSpc>
                        <a:spcBef>
                          <a:spcPts val="0"/>
                        </a:spcBef>
                        <a:spcAft>
                          <a:spcPts val="0"/>
                        </a:spcAft>
                      </a:pPr>
                      <a:r>
                        <a:rPr lang="en-US" sz="1300" b="1" dirty="0">
                          <a:solidFill>
                            <a:srgbClr val="00B050"/>
                          </a:solidFill>
                          <a:latin typeface="Calibri"/>
                          <a:ea typeface="Times New Roman"/>
                          <a:cs typeface="Calibri"/>
                        </a:rPr>
                        <a:t> </a:t>
                      </a:r>
                      <a:endParaRPr lang="en-US" sz="1300" dirty="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28575"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b="1">
                          <a:latin typeface="Calibri"/>
                          <a:ea typeface="Times New Roman"/>
                          <a:cs typeface="Calibri"/>
                        </a:rPr>
                        <a:t>SPY</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28575"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b="1">
                          <a:latin typeface="Calibri"/>
                          <a:ea typeface="Times New Roman"/>
                          <a:cs typeface="Calibri"/>
                        </a:rPr>
                        <a:t>IJH</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28575"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b="1">
                          <a:latin typeface="Calibri"/>
                          <a:ea typeface="Times New Roman"/>
                          <a:cs typeface="Calibri"/>
                        </a:rPr>
                        <a:t>IJR</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28575"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b="1">
                          <a:latin typeface="Calibri"/>
                          <a:ea typeface="Times New Roman"/>
                          <a:cs typeface="Calibri"/>
                        </a:rPr>
                        <a:t>IYY</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28575"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b="1">
                          <a:latin typeface="Calibri"/>
                          <a:ea typeface="Times New Roman"/>
                          <a:cs typeface="Calibri"/>
                        </a:rPr>
                        <a:t>XLE</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28575"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b="1">
                          <a:latin typeface="Calibri"/>
                          <a:ea typeface="Times New Roman"/>
                          <a:cs typeface="Calibri"/>
                        </a:rPr>
                        <a:t>EWZ</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28575"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b="1">
                          <a:latin typeface="Calibri"/>
                          <a:ea typeface="Times New Roman"/>
                          <a:cs typeface="Calibri"/>
                        </a:rPr>
                        <a:t>EWJ</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28575"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b="1">
                          <a:latin typeface="Calibri"/>
                          <a:ea typeface="Times New Roman"/>
                          <a:cs typeface="Calibri"/>
                        </a:rPr>
                        <a:t>EWH</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28575"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b="1">
                          <a:latin typeface="Calibri"/>
                          <a:ea typeface="Times New Roman"/>
                          <a:cs typeface="Calibri"/>
                        </a:rPr>
                        <a:t>EEM</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28575"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b="1">
                          <a:latin typeface="Calibri"/>
                          <a:ea typeface="Times New Roman"/>
                          <a:cs typeface="Calibri"/>
                        </a:rPr>
                        <a:t>EZU</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28575"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b="1">
                          <a:latin typeface="Calibri"/>
                          <a:ea typeface="Times New Roman"/>
                          <a:cs typeface="Calibri"/>
                        </a:rPr>
                        <a:t>EFA</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28575"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b="1">
                          <a:latin typeface="Calibri"/>
                          <a:ea typeface="Times New Roman"/>
                          <a:cs typeface="Calibri"/>
                        </a:rPr>
                        <a:t>AGG</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28575"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b="1">
                          <a:latin typeface="Calibri"/>
                          <a:ea typeface="Times New Roman"/>
                          <a:cs typeface="Calibri"/>
                        </a:rPr>
                        <a:t>IAU</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28575"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b="1">
                          <a:latin typeface="Calibri"/>
                          <a:ea typeface="Times New Roman"/>
                          <a:cs typeface="Calibri"/>
                        </a:rPr>
                        <a:t>IYR</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28575" cap="flat" cmpd="sng" algn="ctr">
                      <a:solidFill>
                        <a:srgbClr val="C0504D"/>
                      </a:solidFill>
                      <a:prstDash val="solid"/>
                      <a:round/>
                      <a:headEnd type="none" w="med" len="med"/>
                      <a:tailEnd type="none" w="med" len="med"/>
                    </a:lnB>
                  </a:tcPr>
                </a:tc>
              </a:tr>
              <a:tr h="293978">
                <a:tc>
                  <a:txBody>
                    <a:bodyPr/>
                    <a:lstStyle/>
                    <a:p>
                      <a:pPr marL="0" marR="0" algn="ctr">
                        <a:lnSpc>
                          <a:spcPct val="115000"/>
                        </a:lnSpc>
                        <a:spcBef>
                          <a:spcPts val="0"/>
                        </a:spcBef>
                        <a:spcAft>
                          <a:spcPts val="0"/>
                        </a:spcAft>
                      </a:pPr>
                      <a:r>
                        <a:rPr lang="en-US" sz="1300" b="1">
                          <a:latin typeface="Calibri"/>
                          <a:ea typeface="Times New Roman"/>
                          <a:cs typeface="Calibri"/>
                        </a:rPr>
                        <a:t>SPY</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28575"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8.40</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28575"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9.24</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28575"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9.51</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28575"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8.12</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28575"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9.67</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28575"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13.11</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28575"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6.44</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28575"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7.64</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28575"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10.82</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28575"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9.50</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28575"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8.57</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28575"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0.64</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28575"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0.06</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28575"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10.76</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28575"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r>
              <a:tr h="447919">
                <a:tc>
                  <a:txBody>
                    <a:bodyPr/>
                    <a:lstStyle/>
                    <a:p>
                      <a:pPr marL="0" marR="0" algn="ctr">
                        <a:lnSpc>
                          <a:spcPct val="115000"/>
                        </a:lnSpc>
                        <a:spcBef>
                          <a:spcPts val="0"/>
                        </a:spcBef>
                        <a:spcAft>
                          <a:spcPts val="0"/>
                        </a:spcAft>
                      </a:pPr>
                      <a:r>
                        <a:rPr lang="en-US" sz="1300" b="1">
                          <a:latin typeface="Calibri"/>
                          <a:ea typeface="Times New Roman"/>
                          <a:cs typeface="Calibri"/>
                        </a:rPr>
                        <a:t>IJH</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9.24</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dirty="0">
                          <a:solidFill>
                            <a:srgbClr val="000000"/>
                          </a:solidFill>
                          <a:latin typeface="Calibri"/>
                          <a:ea typeface="Times New Roman"/>
                          <a:cs typeface="Calibri"/>
                        </a:rPr>
                        <a:t>11.23</a:t>
                      </a:r>
                      <a:endParaRPr lang="en-US" sz="1300" dirty="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11.57</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9.18</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11.12</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15.32</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6.99</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8.44</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12.61</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10.68</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9.53</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0.43</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0.71</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13.16</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r>
              <a:tr h="447919">
                <a:tc>
                  <a:txBody>
                    <a:bodyPr/>
                    <a:lstStyle/>
                    <a:p>
                      <a:pPr marL="0" marR="0" algn="ctr">
                        <a:lnSpc>
                          <a:spcPct val="115000"/>
                        </a:lnSpc>
                        <a:spcBef>
                          <a:spcPts val="0"/>
                        </a:spcBef>
                        <a:spcAft>
                          <a:spcPts val="0"/>
                        </a:spcAft>
                      </a:pPr>
                      <a:r>
                        <a:rPr lang="en-US" sz="1300" b="1">
                          <a:latin typeface="Calibri"/>
                          <a:ea typeface="Times New Roman"/>
                          <a:cs typeface="Calibri"/>
                        </a:rPr>
                        <a:t>IJR</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9.51</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11.57</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12.61</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9.47</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11.02</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15.11</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7.05</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8.71</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12.98</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10.89</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9.66</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0.29</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0.52</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14.16</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r>
              <a:tr h="293978">
                <a:tc>
                  <a:txBody>
                    <a:bodyPr/>
                    <a:lstStyle/>
                    <a:p>
                      <a:pPr marL="0" marR="0" algn="ctr">
                        <a:lnSpc>
                          <a:spcPct val="115000"/>
                        </a:lnSpc>
                        <a:spcBef>
                          <a:spcPts val="0"/>
                        </a:spcBef>
                        <a:spcAft>
                          <a:spcPts val="0"/>
                        </a:spcAft>
                      </a:pPr>
                      <a:r>
                        <a:rPr lang="en-US" sz="1300" b="1">
                          <a:latin typeface="Calibri"/>
                          <a:ea typeface="Times New Roman"/>
                          <a:cs typeface="Calibri"/>
                        </a:rPr>
                        <a:t>IYY</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8.12</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dirty="0">
                          <a:solidFill>
                            <a:srgbClr val="000000"/>
                          </a:solidFill>
                          <a:latin typeface="Calibri"/>
                          <a:ea typeface="Times New Roman"/>
                          <a:cs typeface="Calibri"/>
                        </a:rPr>
                        <a:t>9.18</a:t>
                      </a:r>
                      <a:endParaRPr lang="en-US" sz="1300" dirty="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9.47</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dirty="0">
                          <a:solidFill>
                            <a:srgbClr val="000000"/>
                          </a:solidFill>
                          <a:latin typeface="Calibri"/>
                          <a:ea typeface="Times New Roman"/>
                          <a:cs typeface="Calibri"/>
                        </a:rPr>
                        <a:t>7.99</a:t>
                      </a:r>
                      <a:endParaRPr lang="en-US" sz="1300" dirty="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9.37</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12.71</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6.14</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7.33</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10.54</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9.22</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8.25</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0.48</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0.16</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10.81</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r>
              <a:tr h="447919">
                <a:tc>
                  <a:txBody>
                    <a:bodyPr/>
                    <a:lstStyle/>
                    <a:p>
                      <a:pPr marL="0" marR="0" algn="ctr">
                        <a:lnSpc>
                          <a:spcPct val="115000"/>
                        </a:lnSpc>
                        <a:spcBef>
                          <a:spcPts val="0"/>
                        </a:spcBef>
                        <a:spcAft>
                          <a:spcPts val="0"/>
                        </a:spcAft>
                      </a:pPr>
                      <a:r>
                        <a:rPr lang="en-US" sz="1300" b="1">
                          <a:latin typeface="Calibri"/>
                          <a:ea typeface="Times New Roman"/>
                          <a:cs typeface="Calibri"/>
                        </a:rPr>
                        <a:t>XLE</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9.67</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11.12</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11.02</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9.37</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17.83</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19.37</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8.35</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9.21</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14.62</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dirty="0">
                          <a:solidFill>
                            <a:srgbClr val="000000"/>
                          </a:solidFill>
                          <a:latin typeface="Calibri"/>
                          <a:ea typeface="Times New Roman"/>
                          <a:cs typeface="Calibri"/>
                        </a:rPr>
                        <a:t>12.14</a:t>
                      </a:r>
                      <a:endParaRPr lang="en-US" sz="1300" dirty="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11.11</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0.78</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3.63</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10.72</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r>
              <a:tr h="447919">
                <a:tc>
                  <a:txBody>
                    <a:bodyPr/>
                    <a:lstStyle/>
                    <a:p>
                      <a:pPr marL="0" marR="0" algn="ctr">
                        <a:lnSpc>
                          <a:spcPct val="115000"/>
                        </a:lnSpc>
                        <a:spcBef>
                          <a:spcPts val="0"/>
                        </a:spcBef>
                        <a:spcAft>
                          <a:spcPts val="0"/>
                        </a:spcAft>
                      </a:pPr>
                      <a:r>
                        <a:rPr lang="en-US" sz="1300" b="1">
                          <a:latin typeface="Calibri"/>
                          <a:ea typeface="Times New Roman"/>
                          <a:cs typeface="Calibri"/>
                        </a:rPr>
                        <a:t>EWZ</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13.11</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15.32</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15.11</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12.71</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19.37</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32.06</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11.51</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14.36</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22.64</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17.18</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15.65</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0.82</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4.04</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dirty="0">
                          <a:solidFill>
                            <a:srgbClr val="000000"/>
                          </a:solidFill>
                          <a:latin typeface="Calibri"/>
                          <a:ea typeface="Times New Roman"/>
                          <a:cs typeface="Calibri"/>
                        </a:rPr>
                        <a:t>15.96</a:t>
                      </a:r>
                      <a:endParaRPr lang="en-US" sz="1300" dirty="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r>
              <a:tr h="217181">
                <a:tc>
                  <a:txBody>
                    <a:bodyPr/>
                    <a:lstStyle/>
                    <a:p>
                      <a:pPr marL="0" marR="0" algn="ctr">
                        <a:lnSpc>
                          <a:spcPct val="115000"/>
                        </a:lnSpc>
                        <a:spcBef>
                          <a:spcPts val="0"/>
                        </a:spcBef>
                        <a:spcAft>
                          <a:spcPts val="0"/>
                        </a:spcAft>
                      </a:pPr>
                      <a:r>
                        <a:rPr lang="en-US" sz="1300" b="1">
                          <a:latin typeface="Calibri"/>
                          <a:ea typeface="Times New Roman"/>
                          <a:cs typeface="Calibri"/>
                        </a:rPr>
                        <a:t>EWJ</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6.44</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6.99</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7.05</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6.14</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8.35</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11.51</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8.78</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7.10</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9.83</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8.37</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8.20</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0.74</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0.91</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7.37</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r>
              <a:tr h="293978">
                <a:tc>
                  <a:txBody>
                    <a:bodyPr/>
                    <a:lstStyle/>
                    <a:p>
                      <a:pPr marL="0" marR="0" algn="ctr">
                        <a:lnSpc>
                          <a:spcPct val="115000"/>
                        </a:lnSpc>
                        <a:spcBef>
                          <a:spcPts val="0"/>
                        </a:spcBef>
                        <a:spcAft>
                          <a:spcPts val="0"/>
                        </a:spcAft>
                      </a:pPr>
                      <a:r>
                        <a:rPr lang="en-US" sz="1300" b="1">
                          <a:latin typeface="Calibri"/>
                          <a:ea typeface="Times New Roman"/>
                          <a:cs typeface="Calibri"/>
                        </a:rPr>
                        <a:t>EWH</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7.64</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8.44</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8.71</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7.33</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9.21</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14.36</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7.10</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11.82</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12.25</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9.72</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8.97</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0.46</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1.19</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10.01</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r>
              <a:tr h="447919">
                <a:tc>
                  <a:txBody>
                    <a:bodyPr/>
                    <a:lstStyle/>
                    <a:p>
                      <a:pPr marL="0" marR="0" algn="ctr">
                        <a:lnSpc>
                          <a:spcPct val="115000"/>
                        </a:lnSpc>
                        <a:spcBef>
                          <a:spcPts val="0"/>
                        </a:spcBef>
                        <a:spcAft>
                          <a:spcPts val="0"/>
                        </a:spcAft>
                      </a:pPr>
                      <a:r>
                        <a:rPr lang="en-US" sz="1300" b="1">
                          <a:latin typeface="Calibri"/>
                          <a:ea typeface="Times New Roman"/>
                          <a:cs typeface="Calibri"/>
                        </a:rPr>
                        <a:t>EEM</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10.82</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12.61</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12.98</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10.54</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14.62</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22.64</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9.83</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12.25</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19.31</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14.35</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12.95</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0.47</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2.71</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14.27</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r>
              <a:tr h="447919">
                <a:tc>
                  <a:txBody>
                    <a:bodyPr/>
                    <a:lstStyle/>
                    <a:p>
                      <a:pPr marL="0" marR="0" algn="ctr">
                        <a:lnSpc>
                          <a:spcPct val="115000"/>
                        </a:lnSpc>
                        <a:spcBef>
                          <a:spcPts val="0"/>
                        </a:spcBef>
                        <a:spcAft>
                          <a:spcPts val="0"/>
                        </a:spcAft>
                      </a:pPr>
                      <a:r>
                        <a:rPr lang="en-US" sz="1300" b="1">
                          <a:latin typeface="Calibri"/>
                          <a:ea typeface="Times New Roman"/>
                          <a:cs typeface="Calibri"/>
                        </a:rPr>
                        <a:t>EZU</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9.50</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10.68</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10.89</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9.22</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12.14</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17.18</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8.37</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9.72</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14.35</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13.95</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11.89</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0.66</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1.95</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12.14</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r>
              <a:tr h="447919">
                <a:tc>
                  <a:txBody>
                    <a:bodyPr/>
                    <a:lstStyle/>
                    <a:p>
                      <a:pPr marL="0" marR="0" algn="ctr">
                        <a:lnSpc>
                          <a:spcPct val="115000"/>
                        </a:lnSpc>
                        <a:spcBef>
                          <a:spcPts val="0"/>
                        </a:spcBef>
                        <a:spcAft>
                          <a:spcPts val="0"/>
                        </a:spcAft>
                      </a:pPr>
                      <a:r>
                        <a:rPr lang="en-US" sz="1300" b="1">
                          <a:latin typeface="Calibri"/>
                          <a:ea typeface="Times New Roman"/>
                          <a:cs typeface="Calibri"/>
                        </a:rPr>
                        <a:t>EFA</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8.57</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9.53</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9.66</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8.25</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11.11</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15.65</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8.20</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8.97</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12.95</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11.89</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10.69</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0.73</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1.76</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10.65</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r>
              <a:tr h="217181">
                <a:tc>
                  <a:txBody>
                    <a:bodyPr/>
                    <a:lstStyle/>
                    <a:p>
                      <a:pPr marL="0" marR="0" algn="ctr">
                        <a:lnSpc>
                          <a:spcPct val="115000"/>
                        </a:lnSpc>
                        <a:spcBef>
                          <a:spcPts val="0"/>
                        </a:spcBef>
                        <a:spcAft>
                          <a:spcPts val="0"/>
                        </a:spcAft>
                      </a:pPr>
                      <a:r>
                        <a:rPr lang="en-US" sz="1300" b="1">
                          <a:latin typeface="Calibri"/>
                          <a:ea typeface="Times New Roman"/>
                          <a:cs typeface="Calibri"/>
                        </a:rPr>
                        <a:t>AGG</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FF0000"/>
                          </a:solidFill>
                          <a:latin typeface="Calibri"/>
                          <a:ea typeface="Times New Roman"/>
                          <a:cs typeface="Calibri"/>
                        </a:rPr>
                        <a:t>0.64</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FF0000"/>
                          </a:solidFill>
                          <a:latin typeface="Calibri"/>
                          <a:ea typeface="Times New Roman"/>
                          <a:cs typeface="Calibri"/>
                        </a:rPr>
                        <a:t>0.43</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FF0000"/>
                          </a:solidFill>
                          <a:latin typeface="Calibri"/>
                          <a:ea typeface="Times New Roman"/>
                          <a:cs typeface="Calibri"/>
                        </a:rPr>
                        <a:t>0.29</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FF0000"/>
                          </a:solidFill>
                          <a:latin typeface="Calibri"/>
                          <a:ea typeface="Times New Roman"/>
                          <a:cs typeface="Calibri"/>
                        </a:rPr>
                        <a:t>0.48</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FF0000"/>
                          </a:solidFill>
                          <a:latin typeface="Calibri"/>
                          <a:ea typeface="Times New Roman"/>
                          <a:cs typeface="Calibri"/>
                        </a:rPr>
                        <a:t>0.78</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FF0000"/>
                          </a:solidFill>
                          <a:latin typeface="Calibri"/>
                          <a:ea typeface="Times New Roman"/>
                          <a:cs typeface="Calibri"/>
                        </a:rPr>
                        <a:t>0.82</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FF0000"/>
                          </a:solidFill>
                          <a:latin typeface="Calibri"/>
                          <a:ea typeface="Times New Roman"/>
                          <a:cs typeface="Calibri"/>
                        </a:rPr>
                        <a:t>0.74</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FF0000"/>
                          </a:solidFill>
                          <a:latin typeface="Calibri"/>
                          <a:ea typeface="Times New Roman"/>
                          <a:cs typeface="Calibri"/>
                        </a:rPr>
                        <a:t>0.46</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FF0000"/>
                          </a:solidFill>
                          <a:latin typeface="Calibri"/>
                          <a:ea typeface="Times New Roman"/>
                          <a:cs typeface="Calibri"/>
                        </a:rPr>
                        <a:t>0.47</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FF0000"/>
                          </a:solidFill>
                          <a:latin typeface="Calibri"/>
                          <a:ea typeface="Times New Roman"/>
                          <a:cs typeface="Calibri"/>
                        </a:rPr>
                        <a:t>0.66</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FF0000"/>
                          </a:solidFill>
                          <a:latin typeface="Calibri"/>
                          <a:ea typeface="Times New Roman"/>
                          <a:cs typeface="Calibri"/>
                        </a:rPr>
                        <a:t>0.73</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FF0000"/>
                          </a:solidFill>
                          <a:latin typeface="Calibri"/>
                          <a:ea typeface="Times New Roman"/>
                          <a:cs typeface="Calibri"/>
                        </a:rPr>
                        <a:t>0.80</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dirty="0">
                          <a:solidFill>
                            <a:srgbClr val="FF0000"/>
                          </a:solidFill>
                          <a:latin typeface="Calibri"/>
                          <a:ea typeface="Times New Roman"/>
                          <a:cs typeface="Calibri"/>
                        </a:rPr>
                        <a:t>-0.15</a:t>
                      </a:r>
                      <a:endParaRPr lang="en-US" sz="1300" dirty="0">
                        <a:solidFill>
                          <a:srgbClr val="FF0000"/>
                        </a:solidFill>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FF0000"/>
                          </a:solidFill>
                          <a:latin typeface="Calibri"/>
                          <a:ea typeface="Times New Roman"/>
                          <a:cs typeface="Calibri"/>
                        </a:rPr>
                        <a:t>0.09</a:t>
                      </a:r>
                      <a:endParaRPr lang="en-US" sz="1300">
                        <a:solidFill>
                          <a:srgbClr val="FF0000"/>
                        </a:solidFill>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r>
              <a:tr h="217181">
                <a:tc>
                  <a:txBody>
                    <a:bodyPr/>
                    <a:lstStyle/>
                    <a:p>
                      <a:pPr marL="0" marR="0" algn="ctr">
                        <a:lnSpc>
                          <a:spcPct val="115000"/>
                        </a:lnSpc>
                        <a:spcBef>
                          <a:spcPts val="0"/>
                        </a:spcBef>
                        <a:spcAft>
                          <a:spcPts val="0"/>
                        </a:spcAft>
                      </a:pPr>
                      <a:r>
                        <a:rPr lang="en-US" sz="1300" b="1">
                          <a:latin typeface="Calibri"/>
                          <a:ea typeface="Times New Roman"/>
                          <a:cs typeface="Calibri"/>
                        </a:rPr>
                        <a:t>IAU</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FF0000"/>
                          </a:solidFill>
                          <a:latin typeface="Calibri"/>
                          <a:ea typeface="Times New Roman"/>
                          <a:cs typeface="Calibri"/>
                        </a:rPr>
                        <a:t>0.06</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FF0000"/>
                          </a:solidFill>
                          <a:latin typeface="Calibri"/>
                          <a:ea typeface="Times New Roman"/>
                          <a:cs typeface="Calibri"/>
                        </a:rPr>
                        <a:t>0.71</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FF0000"/>
                          </a:solidFill>
                          <a:latin typeface="Calibri"/>
                          <a:ea typeface="Times New Roman"/>
                          <a:cs typeface="Calibri"/>
                        </a:rPr>
                        <a:t>0.52</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FF0000"/>
                          </a:solidFill>
                          <a:latin typeface="Calibri"/>
                          <a:ea typeface="Times New Roman"/>
                          <a:cs typeface="Calibri"/>
                        </a:rPr>
                        <a:t>0.16</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FF0000"/>
                          </a:solidFill>
                          <a:latin typeface="Calibri"/>
                          <a:ea typeface="Times New Roman"/>
                          <a:cs typeface="Calibri"/>
                        </a:rPr>
                        <a:t>3.63</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FF0000"/>
                          </a:solidFill>
                          <a:latin typeface="Calibri"/>
                          <a:ea typeface="Times New Roman"/>
                          <a:cs typeface="Calibri"/>
                        </a:rPr>
                        <a:t>4.04</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FF0000"/>
                          </a:solidFill>
                          <a:latin typeface="Calibri"/>
                          <a:ea typeface="Times New Roman"/>
                          <a:cs typeface="Calibri"/>
                        </a:rPr>
                        <a:t>0.91</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FF0000"/>
                          </a:solidFill>
                          <a:latin typeface="Calibri"/>
                          <a:ea typeface="Times New Roman"/>
                          <a:cs typeface="Calibri"/>
                        </a:rPr>
                        <a:t>1.19</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FF0000"/>
                          </a:solidFill>
                          <a:latin typeface="Calibri"/>
                          <a:ea typeface="Times New Roman"/>
                          <a:cs typeface="Calibri"/>
                        </a:rPr>
                        <a:t>2.71</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FF0000"/>
                          </a:solidFill>
                          <a:latin typeface="Calibri"/>
                          <a:ea typeface="Times New Roman"/>
                          <a:cs typeface="Calibri"/>
                        </a:rPr>
                        <a:t>1.95</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FF0000"/>
                          </a:solidFill>
                          <a:latin typeface="Calibri"/>
                          <a:ea typeface="Times New Roman"/>
                          <a:cs typeface="Calibri"/>
                        </a:rPr>
                        <a:t>1.76</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a:solidFill>
                            <a:srgbClr val="FF0000"/>
                          </a:solidFill>
                          <a:latin typeface="Calibri"/>
                          <a:ea typeface="Times New Roman"/>
                          <a:cs typeface="Calibri"/>
                        </a:rPr>
                        <a:t>-0.15</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dirty="0">
                          <a:solidFill>
                            <a:srgbClr val="FF0000"/>
                          </a:solidFill>
                          <a:latin typeface="Calibri"/>
                          <a:ea typeface="Times New Roman"/>
                          <a:cs typeface="Calibri"/>
                        </a:rPr>
                        <a:t>8.30</a:t>
                      </a:r>
                      <a:endParaRPr lang="en-US" sz="1300" dirty="0">
                        <a:solidFill>
                          <a:srgbClr val="FF0000"/>
                        </a:solidFill>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c>
                  <a:txBody>
                    <a:bodyPr/>
                    <a:lstStyle/>
                    <a:p>
                      <a:pPr marL="0" marR="0" algn="ctr">
                        <a:lnSpc>
                          <a:spcPct val="115000"/>
                        </a:lnSpc>
                        <a:spcBef>
                          <a:spcPts val="0"/>
                        </a:spcBef>
                        <a:spcAft>
                          <a:spcPts val="0"/>
                        </a:spcAft>
                      </a:pPr>
                      <a:r>
                        <a:rPr lang="en-US" sz="1300" dirty="0">
                          <a:solidFill>
                            <a:srgbClr val="FF0000"/>
                          </a:solidFill>
                          <a:latin typeface="Calibri"/>
                          <a:ea typeface="Times New Roman"/>
                          <a:cs typeface="Calibri"/>
                        </a:rPr>
                        <a:t>0.46</a:t>
                      </a:r>
                      <a:endParaRPr lang="en-US" sz="1300" dirty="0">
                        <a:solidFill>
                          <a:srgbClr val="FF0000"/>
                        </a:solidFill>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EFD3D2"/>
                    </a:solidFill>
                  </a:tcPr>
                </a:tc>
              </a:tr>
              <a:tr h="447919">
                <a:tc>
                  <a:txBody>
                    <a:bodyPr/>
                    <a:lstStyle/>
                    <a:p>
                      <a:pPr marL="0" marR="0" algn="ctr">
                        <a:lnSpc>
                          <a:spcPct val="115000"/>
                        </a:lnSpc>
                        <a:spcBef>
                          <a:spcPts val="0"/>
                        </a:spcBef>
                        <a:spcAft>
                          <a:spcPts val="0"/>
                        </a:spcAft>
                      </a:pPr>
                      <a:r>
                        <a:rPr lang="en-US" sz="1300" b="1">
                          <a:latin typeface="Calibri"/>
                          <a:ea typeface="Times New Roman"/>
                          <a:cs typeface="Calibri"/>
                        </a:rPr>
                        <a:t>IYR</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10.76</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dirty="0">
                          <a:solidFill>
                            <a:srgbClr val="000000"/>
                          </a:solidFill>
                          <a:latin typeface="Calibri"/>
                          <a:ea typeface="Times New Roman"/>
                          <a:cs typeface="Calibri"/>
                        </a:rPr>
                        <a:t>13.16</a:t>
                      </a:r>
                      <a:endParaRPr lang="en-US" sz="1300" dirty="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14.16</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10.81</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10.72</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15.96</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7.37</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10.01</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14.27</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12.14</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10.65</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0.09</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0.46</a:t>
                      </a:r>
                      <a:endParaRPr lang="en-US" sz="130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dirty="0">
                          <a:solidFill>
                            <a:srgbClr val="000000"/>
                          </a:solidFill>
                          <a:latin typeface="Calibri"/>
                          <a:ea typeface="Times New Roman"/>
                          <a:cs typeface="Calibri"/>
                        </a:rPr>
                        <a:t>22.04</a:t>
                      </a:r>
                      <a:endParaRPr lang="en-US" sz="1300" dirty="0">
                        <a:latin typeface="Calibri"/>
                        <a:ea typeface="Calibri"/>
                        <a:cs typeface="Times New Roman"/>
                      </a:endParaRPr>
                    </a:p>
                  </a:txBody>
                  <a:tcPr marL="55604" marR="55604"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r>
            </a:tbl>
          </a:graphicData>
        </a:graphic>
      </p:graphicFrame>
    </p:spTree>
  </p:cSld>
  <p:clrMapOvr>
    <a:masterClrMapping/>
  </p:clrMapOvr>
  <p:transition>
    <p:wheel/>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715962"/>
          </a:xfrm>
        </p:spPr>
        <p:txBody>
          <a:bodyPr>
            <a:normAutofit/>
          </a:bodyPr>
          <a:lstStyle/>
          <a:p>
            <a:pPr algn="ctr"/>
            <a:r>
              <a:rPr lang="en-US" sz="1700" dirty="0" smtClean="0"/>
              <a:t>Assets Allocation Table for Weekly Returns</a:t>
            </a:r>
            <a:br>
              <a:rPr lang="en-US" sz="1700" dirty="0" smtClean="0"/>
            </a:br>
            <a:endParaRPr lang="en-US" sz="1700" dirty="0"/>
          </a:p>
        </p:txBody>
      </p:sp>
      <p:graphicFrame>
        <p:nvGraphicFramePr>
          <p:cNvPr id="4" name="Table 3"/>
          <p:cNvGraphicFramePr>
            <a:graphicFrameLocks noGrp="1"/>
          </p:cNvGraphicFramePr>
          <p:nvPr/>
        </p:nvGraphicFramePr>
        <p:xfrm>
          <a:off x="228600" y="990600"/>
          <a:ext cx="8610599" cy="5026764"/>
        </p:xfrm>
        <a:graphic>
          <a:graphicData uri="http://schemas.openxmlformats.org/drawingml/2006/table">
            <a:tbl>
              <a:tblPr/>
              <a:tblGrid>
                <a:gridCol w="538709"/>
                <a:gridCol w="582388"/>
                <a:gridCol w="1317303"/>
                <a:gridCol w="785115"/>
                <a:gridCol w="888140"/>
                <a:gridCol w="902701"/>
                <a:gridCol w="931821"/>
                <a:gridCol w="917261"/>
                <a:gridCol w="888140"/>
                <a:gridCol w="859021"/>
              </a:tblGrid>
              <a:tr h="220901">
                <a:tc>
                  <a:txBody>
                    <a:bodyPr/>
                    <a:lstStyle/>
                    <a:p>
                      <a:pPr marL="0" marR="0" algn="ctr">
                        <a:lnSpc>
                          <a:spcPct val="115000"/>
                        </a:lnSpc>
                        <a:spcBef>
                          <a:spcPts val="0"/>
                        </a:spcBef>
                        <a:spcAft>
                          <a:spcPts val="1000"/>
                        </a:spcAft>
                      </a:pPr>
                      <a:r>
                        <a:rPr lang="en-US" sz="1300" dirty="0">
                          <a:solidFill>
                            <a:srgbClr val="000000"/>
                          </a:solidFill>
                          <a:latin typeface="Calibri"/>
                          <a:ea typeface="Calibri"/>
                          <a:cs typeface="Calibri"/>
                        </a:rPr>
                        <a:t> </a:t>
                      </a:r>
                      <a:endParaRPr lang="en-US" sz="1300" dirty="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7E4BC"/>
                    </a:solidFill>
                  </a:tcPr>
                </a:tc>
                <a:tc>
                  <a:txBody>
                    <a:bodyPr/>
                    <a:lstStyle/>
                    <a:p>
                      <a:pPr marL="0" marR="0" algn="ctr">
                        <a:lnSpc>
                          <a:spcPct val="115000"/>
                        </a:lnSpc>
                        <a:spcBef>
                          <a:spcPts val="0"/>
                        </a:spcBef>
                        <a:spcAft>
                          <a:spcPts val="1000"/>
                        </a:spcAft>
                      </a:pPr>
                      <a:r>
                        <a:rPr lang="en-US" sz="1300">
                          <a:solidFill>
                            <a:srgbClr val="000000"/>
                          </a:solidFill>
                          <a:latin typeface="Calibri"/>
                          <a:ea typeface="Calibri"/>
                          <a:cs typeface="Calibri"/>
                        </a:rPr>
                        <a:t> </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7E4BC"/>
                    </a:solidFill>
                  </a:tcPr>
                </a:tc>
                <a:tc>
                  <a:txBody>
                    <a:bodyPr/>
                    <a:lstStyle/>
                    <a:p>
                      <a:pPr marL="0" marR="0" algn="ctr">
                        <a:lnSpc>
                          <a:spcPct val="115000"/>
                        </a:lnSpc>
                        <a:spcBef>
                          <a:spcPts val="0"/>
                        </a:spcBef>
                        <a:spcAft>
                          <a:spcPts val="1000"/>
                        </a:spcAft>
                      </a:pPr>
                      <a:r>
                        <a:rPr lang="en-US" sz="1300">
                          <a:solidFill>
                            <a:srgbClr val="000000"/>
                          </a:solidFill>
                          <a:latin typeface="Calibri"/>
                          <a:ea typeface="Calibri"/>
                          <a:cs typeface="Calibri"/>
                        </a:rPr>
                        <a:t>Budget=β=$10,000</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7E4BC"/>
                    </a:solidFill>
                  </a:tcPr>
                </a:tc>
                <a:tc>
                  <a:txBody>
                    <a:bodyPr/>
                    <a:lstStyle/>
                    <a:p>
                      <a:pPr marL="0" marR="0" algn="ctr">
                        <a:lnSpc>
                          <a:spcPct val="115000"/>
                        </a:lnSpc>
                        <a:spcBef>
                          <a:spcPts val="0"/>
                        </a:spcBef>
                        <a:spcAft>
                          <a:spcPts val="1000"/>
                        </a:spcAft>
                      </a:pPr>
                      <a:r>
                        <a:rPr lang="en-US" sz="1300">
                          <a:solidFill>
                            <a:srgbClr val="000000"/>
                          </a:solidFill>
                          <a:latin typeface="Calibri"/>
                          <a:ea typeface="Calibri"/>
                          <a:cs typeface="Calibri"/>
                        </a:rPr>
                        <a:t> </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7E4BC"/>
                    </a:solidFill>
                  </a:tcPr>
                </a:tc>
                <a:tc>
                  <a:txBody>
                    <a:bodyPr/>
                    <a:lstStyle/>
                    <a:p>
                      <a:pPr marL="0" marR="0" algn="ctr">
                        <a:lnSpc>
                          <a:spcPct val="115000"/>
                        </a:lnSpc>
                        <a:spcBef>
                          <a:spcPts val="0"/>
                        </a:spcBef>
                        <a:spcAft>
                          <a:spcPts val="1000"/>
                        </a:spcAft>
                      </a:pPr>
                      <a:r>
                        <a:rPr lang="en-US" sz="1300">
                          <a:solidFill>
                            <a:srgbClr val="000000"/>
                          </a:solidFill>
                          <a:latin typeface="Calibri"/>
                          <a:ea typeface="Calibri"/>
                          <a:cs typeface="Calibri"/>
                        </a:rPr>
                        <a:t> </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7E4BC"/>
                    </a:solidFill>
                  </a:tcPr>
                </a:tc>
                <a:tc>
                  <a:txBody>
                    <a:bodyPr/>
                    <a:lstStyle/>
                    <a:p>
                      <a:pPr marL="0" marR="0" algn="ctr">
                        <a:lnSpc>
                          <a:spcPct val="115000"/>
                        </a:lnSpc>
                        <a:spcBef>
                          <a:spcPts val="0"/>
                        </a:spcBef>
                        <a:spcAft>
                          <a:spcPts val="1000"/>
                        </a:spcAft>
                      </a:pPr>
                      <a:r>
                        <a:rPr lang="en-US" sz="1300">
                          <a:solidFill>
                            <a:srgbClr val="000000"/>
                          </a:solidFill>
                          <a:latin typeface="Calibri"/>
                          <a:ea typeface="Calibri"/>
                          <a:cs typeface="Calibri"/>
                        </a:rPr>
                        <a:t> </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7E4BC"/>
                    </a:solidFill>
                  </a:tcPr>
                </a:tc>
                <a:tc>
                  <a:txBody>
                    <a:bodyPr/>
                    <a:lstStyle/>
                    <a:p>
                      <a:pPr marL="0" marR="0" algn="ctr">
                        <a:lnSpc>
                          <a:spcPct val="115000"/>
                        </a:lnSpc>
                        <a:spcBef>
                          <a:spcPts val="0"/>
                        </a:spcBef>
                        <a:spcAft>
                          <a:spcPts val="1000"/>
                        </a:spcAft>
                      </a:pPr>
                      <a:r>
                        <a:rPr lang="en-US" sz="1300">
                          <a:solidFill>
                            <a:srgbClr val="000000"/>
                          </a:solidFill>
                          <a:latin typeface="Calibri"/>
                          <a:ea typeface="Calibri"/>
                          <a:cs typeface="Calibri"/>
                        </a:rPr>
                        <a:t> </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7E4BC"/>
                    </a:solidFill>
                  </a:tcPr>
                </a:tc>
                <a:tc>
                  <a:txBody>
                    <a:bodyPr/>
                    <a:lstStyle/>
                    <a:p>
                      <a:pPr marL="0" marR="0" algn="ctr">
                        <a:lnSpc>
                          <a:spcPct val="115000"/>
                        </a:lnSpc>
                        <a:spcBef>
                          <a:spcPts val="0"/>
                        </a:spcBef>
                        <a:spcAft>
                          <a:spcPts val="1000"/>
                        </a:spcAft>
                      </a:pPr>
                      <a:r>
                        <a:rPr lang="en-US" sz="1300">
                          <a:solidFill>
                            <a:srgbClr val="000000"/>
                          </a:solidFill>
                          <a:latin typeface="Calibri"/>
                          <a:ea typeface="Calibri"/>
                          <a:cs typeface="Calibri"/>
                        </a:rPr>
                        <a:t> </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7E4BC"/>
                    </a:solidFill>
                  </a:tcPr>
                </a:tc>
                <a:tc>
                  <a:txBody>
                    <a:bodyPr/>
                    <a:lstStyle/>
                    <a:p>
                      <a:pPr marL="0" marR="0" algn="ctr">
                        <a:lnSpc>
                          <a:spcPct val="115000"/>
                        </a:lnSpc>
                        <a:spcBef>
                          <a:spcPts val="0"/>
                        </a:spcBef>
                        <a:spcAft>
                          <a:spcPts val="1000"/>
                        </a:spcAft>
                      </a:pPr>
                      <a:r>
                        <a:rPr lang="en-US" sz="1300">
                          <a:solidFill>
                            <a:srgbClr val="000000"/>
                          </a:solidFill>
                          <a:latin typeface="Calibri"/>
                          <a:ea typeface="Calibri"/>
                          <a:cs typeface="Calibri"/>
                        </a:rPr>
                        <a:t> </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7E4BC"/>
                    </a:solidFill>
                  </a:tcPr>
                </a:tc>
                <a:tc>
                  <a:txBody>
                    <a:bodyPr/>
                    <a:lstStyle/>
                    <a:p>
                      <a:pPr marL="0" marR="0" algn="ctr">
                        <a:lnSpc>
                          <a:spcPct val="115000"/>
                        </a:lnSpc>
                        <a:spcBef>
                          <a:spcPts val="0"/>
                        </a:spcBef>
                        <a:spcAft>
                          <a:spcPts val="1000"/>
                        </a:spcAft>
                      </a:pPr>
                      <a:r>
                        <a:rPr lang="en-US" sz="1300">
                          <a:solidFill>
                            <a:srgbClr val="000000"/>
                          </a:solidFill>
                          <a:latin typeface="Calibri"/>
                          <a:ea typeface="Calibri"/>
                          <a:cs typeface="Calibri"/>
                        </a:rPr>
                        <a:t> </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7E4BC"/>
                    </a:solidFill>
                  </a:tcPr>
                </a:tc>
              </a:tr>
              <a:tr h="214625">
                <a:tc>
                  <a:txBody>
                    <a:bodyPr/>
                    <a:lstStyle/>
                    <a:p>
                      <a:pPr marL="0" marR="0" algn="ctr">
                        <a:lnSpc>
                          <a:spcPct val="115000"/>
                        </a:lnSpc>
                        <a:spcBef>
                          <a:spcPts val="0"/>
                        </a:spcBef>
                        <a:spcAft>
                          <a:spcPts val="1000"/>
                        </a:spcAft>
                      </a:pPr>
                      <a:r>
                        <a:rPr lang="en-US" sz="1300">
                          <a:solidFill>
                            <a:srgbClr val="000000"/>
                          </a:solidFill>
                          <a:latin typeface="Calibri"/>
                          <a:ea typeface="Calibri"/>
                          <a:cs typeface="Calibri"/>
                        </a:rPr>
                        <a:t> </a:t>
                      </a:r>
                      <a:endParaRPr lang="en-US" sz="13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1DD"/>
                    </a:solidFill>
                  </a:tcPr>
                </a:tc>
                <a:tc>
                  <a:txBody>
                    <a:bodyPr/>
                    <a:lstStyle/>
                    <a:p>
                      <a:pPr>
                        <a:lnSpc>
                          <a:spcPct val="115000"/>
                        </a:lnSpc>
                      </a:pPr>
                      <a:endParaRPr lang="en-US" sz="1300">
                        <a:latin typeface="Calibri"/>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1DD"/>
                    </a:solidFill>
                  </a:tcPr>
                </a:tc>
                <a:tc>
                  <a:txBody>
                    <a:bodyPr/>
                    <a:lstStyle/>
                    <a:p>
                      <a:pPr marL="0" marR="0" algn="ctr">
                        <a:lnSpc>
                          <a:spcPct val="115000"/>
                        </a:lnSpc>
                        <a:spcBef>
                          <a:spcPts val="0"/>
                        </a:spcBef>
                        <a:spcAft>
                          <a:spcPts val="1000"/>
                        </a:spcAft>
                      </a:pPr>
                      <a:r>
                        <a:rPr lang="en-US" sz="1300">
                          <a:solidFill>
                            <a:srgbClr val="4F6228"/>
                          </a:solidFill>
                          <a:latin typeface="Calibri"/>
                          <a:ea typeface="Calibri"/>
                          <a:cs typeface="Calibri"/>
                        </a:rPr>
                        <a:t> </a:t>
                      </a:r>
                      <a:endParaRPr lang="en-US" sz="13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1DD"/>
                    </a:solidFill>
                  </a:tcPr>
                </a:tc>
                <a:tc>
                  <a:txBody>
                    <a:bodyPr/>
                    <a:lstStyle/>
                    <a:p>
                      <a:pPr marL="0" marR="0" algn="ctr">
                        <a:lnSpc>
                          <a:spcPct val="115000"/>
                        </a:lnSpc>
                        <a:spcBef>
                          <a:spcPts val="0"/>
                        </a:spcBef>
                        <a:spcAft>
                          <a:spcPts val="1000"/>
                        </a:spcAft>
                      </a:pPr>
                      <a:r>
                        <a:rPr lang="en-US" sz="1300">
                          <a:solidFill>
                            <a:srgbClr val="4F6228"/>
                          </a:solidFill>
                          <a:latin typeface="Calibri"/>
                          <a:ea typeface="Calibri"/>
                          <a:cs typeface="Calibri"/>
                        </a:rPr>
                        <a:t> </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1DD"/>
                    </a:solidFill>
                  </a:tcPr>
                </a:tc>
                <a:tc>
                  <a:txBody>
                    <a:bodyPr/>
                    <a:lstStyle/>
                    <a:p>
                      <a:pPr marL="0" marR="0" algn="ctr">
                        <a:lnSpc>
                          <a:spcPct val="115000"/>
                        </a:lnSpc>
                        <a:spcBef>
                          <a:spcPts val="0"/>
                        </a:spcBef>
                        <a:spcAft>
                          <a:spcPts val="1000"/>
                        </a:spcAft>
                      </a:pPr>
                      <a:r>
                        <a:rPr lang="en-US" sz="1300">
                          <a:solidFill>
                            <a:srgbClr val="4F6228"/>
                          </a:solidFill>
                          <a:latin typeface="Calibri"/>
                          <a:ea typeface="Calibri"/>
                          <a:cs typeface="Calibri"/>
                        </a:rPr>
                        <a:t> </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1DD"/>
                    </a:solidFill>
                  </a:tcPr>
                </a:tc>
                <a:tc>
                  <a:txBody>
                    <a:bodyPr/>
                    <a:lstStyle/>
                    <a:p>
                      <a:pPr marL="0" marR="0" algn="ctr">
                        <a:lnSpc>
                          <a:spcPct val="115000"/>
                        </a:lnSpc>
                        <a:spcBef>
                          <a:spcPts val="0"/>
                        </a:spcBef>
                        <a:spcAft>
                          <a:spcPts val="1000"/>
                        </a:spcAft>
                      </a:pPr>
                      <a:r>
                        <a:rPr lang="en-US" sz="1300">
                          <a:solidFill>
                            <a:srgbClr val="4F6228"/>
                          </a:solidFill>
                          <a:latin typeface="Calibri"/>
                          <a:ea typeface="Calibri"/>
                          <a:cs typeface="Calibri"/>
                        </a:rPr>
                        <a:t>Growth%</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1DD"/>
                    </a:solidFill>
                  </a:tcPr>
                </a:tc>
                <a:tc>
                  <a:txBody>
                    <a:bodyPr/>
                    <a:lstStyle/>
                    <a:p>
                      <a:pPr marL="0" marR="0" algn="ctr">
                        <a:lnSpc>
                          <a:spcPct val="115000"/>
                        </a:lnSpc>
                        <a:spcBef>
                          <a:spcPts val="0"/>
                        </a:spcBef>
                        <a:spcAft>
                          <a:spcPts val="1000"/>
                        </a:spcAft>
                      </a:pPr>
                      <a:r>
                        <a:rPr lang="en-US" sz="1300">
                          <a:solidFill>
                            <a:srgbClr val="4F6228"/>
                          </a:solidFill>
                          <a:latin typeface="Calibri"/>
                          <a:ea typeface="Calibri"/>
                          <a:cs typeface="Calibri"/>
                        </a:rPr>
                        <a:t> </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1DD"/>
                    </a:solidFill>
                  </a:tcPr>
                </a:tc>
                <a:tc>
                  <a:txBody>
                    <a:bodyPr/>
                    <a:lstStyle/>
                    <a:p>
                      <a:pPr marL="0" marR="0" algn="ctr">
                        <a:lnSpc>
                          <a:spcPct val="115000"/>
                        </a:lnSpc>
                        <a:spcBef>
                          <a:spcPts val="0"/>
                        </a:spcBef>
                        <a:spcAft>
                          <a:spcPts val="1000"/>
                        </a:spcAft>
                      </a:pPr>
                      <a:r>
                        <a:rPr lang="en-US" sz="1300">
                          <a:solidFill>
                            <a:srgbClr val="4F6228"/>
                          </a:solidFill>
                          <a:latin typeface="Calibri"/>
                          <a:ea typeface="Calibri"/>
                          <a:cs typeface="Calibri"/>
                        </a:rPr>
                        <a:t> </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1DD"/>
                    </a:solidFill>
                  </a:tcPr>
                </a:tc>
                <a:tc>
                  <a:txBody>
                    <a:bodyPr/>
                    <a:lstStyle/>
                    <a:p>
                      <a:pPr marL="0" marR="0" algn="ctr">
                        <a:lnSpc>
                          <a:spcPct val="115000"/>
                        </a:lnSpc>
                        <a:spcBef>
                          <a:spcPts val="0"/>
                        </a:spcBef>
                        <a:spcAft>
                          <a:spcPts val="1000"/>
                        </a:spcAft>
                      </a:pPr>
                      <a:r>
                        <a:rPr lang="en-US" sz="1300">
                          <a:solidFill>
                            <a:srgbClr val="4F6228"/>
                          </a:solidFill>
                          <a:latin typeface="Calibri"/>
                          <a:ea typeface="Calibri"/>
                          <a:cs typeface="Calibri"/>
                        </a:rPr>
                        <a:t> </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1DD"/>
                    </a:solidFill>
                  </a:tcPr>
                </a:tc>
                <a:tc>
                  <a:txBody>
                    <a:bodyPr/>
                    <a:lstStyle/>
                    <a:p>
                      <a:pPr marL="0" marR="0" algn="ctr">
                        <a:lnSpc>
                          <a:spcPct val="115000"/>
                        </a:lnSpc>
                        <a:spcBef>
                          <a:spcPts val="0"/>
                        </a:spcBef>
                        <a:spcAft>
                          <a:spcPts val="1000"/>
                        </a:spcAft>
                      </a:pPr>
                      <a:r>
                        <a:rPr lang="en-US" sz="1300">
                          <a:solidFill>
                            <a:srgbClr val="4F6228"/>
                          </a:solidFill>
                          <a:latin typeface="Calibri"/>
                          <a:ea typeface="Calibri"/>
                          <a:cs typeface="Calibri"/>
                        </a:rPr>
                        <a:t> </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1DD"/>
                    </a:solidFill>
                  </a:tcPr>
                </a:tc>
              </a:tr>
              <a:tr h="231420">
                <a:tc>
                  <a:txBody>
                    <a:bodyPr/>
                    <a:lstStyle/>
                    <a:p>
                      <a:pPr marL="0" marR="0" algn="ctr">
                        <a:lnSpc>
                          <a:spcPct val="115000"/>
                        </a:lnSpc>
                        <a:spcBef>
                          <a:spcPts val="0"/>
                        </a:spcBef>
                        <a:spcAft>
                          <a:spcPts val="1000"/>
                        </a:spcAft>
                      </a:pPr>
                      <a:r>
                        <a:rPr lang="en-US" sz="1300">
                          <a:solidFill>
                            <a:srgbClr val="000000"/>
                          </a:solidFill>
                          <a:latin typeface="Calibri"/>
                          <a:ea typeface="Calibri"/>
                          <a:cs typeface="Calibri"/>
                        </a:rPr>
                        <a:t> </a:t>
                      </a:r>
                      <a:endParaRPr lang="en-US" sz="13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7E4BC"/>
                    </a:solidFill>
                  </a:tcPr>
                </a:tc>
                <a:tc>
                  <a:txBody>
                    <a:bodyPr/>
                    <a:lstStyle/>
                    <a:p>
                      <a:pPr>
                        <a:lnSpc>
                          <a:spcPct val="115000"/>
                        </a:lnSpc>
                      </a:pPr>
                      <a:endParaRPr lang="en-US" sz="1300">
                        <a:latin typeface="Calibri"/>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7E4BC"/>
                    </a:solidFill>
                  </a:tcPr>
                </a:tc>
                <a:tc>
                  <a:txBody>
                    <a:bodyPr/>
                    <a:lstStyle/>
                    <a:p>
                      <a:pPr marL="0" marR="0" algn="ctr">
                        <a:lnSpc>
                          <a:spcPct val="115000"/>
                        </a:lnSpc>
                        <a:spcBef>
                          <a:spcPts val="0"/>
                        </a:spcBef>
                        <a:spcAft>
                          <a:spcPts val="1000"/>
                        </a:spcAft>
                      </a:pPr>
                      <a:r>
                        <a:rPr lang="en-US" sz="1300">
                          <a:solidFill>
                            <a:srgbClr val="4F6228"/>
                          </a:solidFill>
                          <a:latin typeface="Calibri"/>
                          <a:ea typeface="Calibri"/>
                          <a:cs typeface="Calibri"/>
                        </a:rPr>
                        <a:t>0.1</a:t>
                      </a:r>
                      <a:endParaRPr lang="en-US" sz="13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7E4BC"/>
                    </a:solidFill>
                  </a:tcPr>
                </a:tc>
                <a:tc>
                  <a:txBody>
                    <a:bodyPr/>
                    <a:lstStyle/>
                    <a:p>
                      <a:pPr marL="0" marR="0" algn="ctr">
                        <a:lnSpc>
                          <a:spcPct val="115000"/>
                        </a:lnSpc>
                        <a:spcBef>
                          <a:spcPts val="0"/>
                        </a:spcBef>
                        <a:spcAft>
                          <a:spcPts val="1000"/>
                        </a:spcAft>
                      </a:pPr>
                      <a:r>
                        <a:rPr lang="en-US" sz="1300">
                          <a:solidFill>
                            <a:srgbClr val="4F6228"/>
                          </a:solidFill>
                          <a:latin typeface="Calibri"/>
                          <a:ea typeface="Calibri"/>
                          <a:cs typeface="Calibri"/>
                        </a:rPr>
                        <a:t>0.15</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7E4BC"/>
                    </a:solidFill>
                  </a:tcPr>
                </a:tc>
                <a:tc>
                  <a:txBody>
                    <a:bodyPr/>
                    <a:lstStyle/>
                    <a:p>
                      <a:pPr marL="0" marR="0" algn="ctr">
                        <a:lnSpc>
                          <a:spcPct val="115000"/>
                        </a:lnSpc>
                        <a:spcBef>
                          <a:spcPts val="0"/>
                        </a:spcBef>
                        <a:spcAft>
                          <a:spcPts val="1000"/>
                        </a:spcAft>
                      </a:pPr>
                      <a:r>
                        <a:rPr lang="en-US" sz="1300">
                          <a:solidFill>
                            <a:srgbClr val="4F6228"/>
                          </a:solidFill>
                          <a:latin typeface="Calibri"/>
                          <a:ea typeface="Calibri"/>
                          <a:cs typeface="Calibri"/>
                        </a:rPr>
                        <a:t>0.2</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7E4BC"/>
                    </a:solidFill>
                  </a:tcPr>
                </a:tc>
                <a:tc>
                  <a:txBody>
                    <a:bodyPr/>
                    <a:lstStyle/>
                    <a:p>
                      <a:pPr marL="0" marR="0" algn="ctr">
                        <a:lnSpc>
                          <a:spcPct val="115000"/>
                        </a:lnSpc>
                        <a:spcBef>
                          <a:spcPts val="0"/>
                        </a:spcBef>
                        <a:spcAft>
                          <a:spcPts val="1000"/>
                        </a:spcAft>
                      </a:pPr>
                      <a:r>
                        <a:rPr lang="en-US" sz="1300">
                          <a:solidFill>
                            <a:srgbClr val="4F6228"/>
                          </a:solidFill>
                          <a:latin typeface="Calibri"/>
                          <a:ea typeface="Calibri"/>
                          <a:cs typeface="Calibri"/>
                        </a:rPr>
                        <a:t>0.25</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7E4BC"/>
                    </a:solidFill>
                  </a:tcPr>
                </a:tc>
                <a:tc>
                  <a:txBody>
                    <a:bodyPr/>
                    <a:lstStyle/>
                    <a:p>
                      <a:pPr marL="0" marR="0" algn="ctr">
                        <a:lnSpc>
                          <a:spcPct val="115000"/>
                        </a:lnSpc>
                        <a:spcBef>
                          <a:spcPts val="0"/>
                        </a:spcBef>
                        <a:spcAft>
                          <a:spcPts val="1000"/>
                        </a:spcAft>
                      </a:pPr>
                      <a:r>
                        <a:rPr lang="en-US" sz="1300">
                          <a:solidFill>
                            <a:srgbClr val="4F6228"/>
                          </a:solidFill>
                          <a:latin typeface="Calibri"/>
                          <a:ea typeface="Calibri"/>
                          <a:cs typeface="Calibri"/>
                        </a:rPr>
                        <a:t>0.3</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7E4BC"/>
                    </a:solidFill>
                  </a:tcPr>
                </a:tc>
                <a:tc>
                  <a:txBody>
                    <a:bodyPr/>
                    <a:lstStyle/>
                    <a:p>
                      <a:pPr marL="0" marR="0" algn="ctr">
                        <a:lnSpc>
                          <a:spcPct val="115000"/>
                        </a:lnSpc>
                        <a:spcBef>
                          <a:spcPts val="0"/>
                        </a:spcBef>
                        <a:spcAft>
                          <a:spcPts val="1000"/>
                        </a:spcAft>
                      </a:pPr>
                      <a:r>
                        <a:rPr lang="en-US" sz="1300">
                          <a:solidFill>
                            <a:srgbClr val="4F6228"/>
                          </a:solidFill>
                          <a:latin typeface="Calibri"/>
                          <a:ea typeface="Calibri"/>
                          <a:cs typeface="Calibri"/>
                        </a:rPr>
                        <a:t>0.4</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7E4BC"/>
                    </a:solidFill>
                  </a:tcPr>
                </a:tc>
                <a:tc>
                  <a:txBody>
                    <a:bodyPr/>
                    <a:lstStyle/>
                    <a:p>
                      <a:pPr marL="0" marR="0" algn="ctr">
                        <a:lnSpc>
                          <a:spcPct val="115000"/>
                        </a:lnSpc>
                        <a:spcBef>
                          <a:spcPts val="0"/>
                        </a:spcBef>
                        <a:spcAft>
                          <a:spcPts val="1000"/>
                        </a:spcAft>
                      </a:pPr>
                      <a:r>
                        <a:rPr lang="en-US" sz="1300">
                          <a:solidFill>
                            <a:srgbClr val="4F6228"/>
                          </a:solidFill>
                          <a:latin typeface="Calibri"/>
                          <a:ea typeface="Calibri"/>
                          <a:cs typeface="Calibri"/>
                        </a:rPr>
                        <a:t>0.5</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7E4BC"/>
                    </a:solidFill>
                  </a:tcPr>
                </a:tc>
                <a:tc>
                  <a:txBody>
                    <a:bodyPr/>
                    <a:lstStyle/>
                    <a:p>
                      <a:pPr marL="0" marR="0" algn="ctr">
                        <a:lnSpc>
                          <a:spcPct val="115000"/>
                        </a:lnSpc>
                        <a:spcBef>
                          <a:spcPts val="0"/>
                        </a:spcBef>
                        <a:spcAft>
                          <a:spcPts val="1000"/>
                        </a:spcAft>
                      </a:pPr>
                      <a:r>
                        <a:rPr lang="en-US" sz="1300">
                          <a:solidFill>
                            <a:srgbClr val="4F6228"/>
                          </a:solidFill>
                          <a:latin typeface="Calibri"/>
                          <a:ea typeface="Calibri"/>
                          <a:cs typeface="Calibri"/>
                        </a:rPr>
                        <a:t>0.6</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7E4BC"/>
                    </a:solidFill>
                  </a:tcPr>
                </a:tc>
              </a:tr>
              <a:tr h="220901">
                <a:tc>
                  <a:txBody>
                    <a:bodyPr/>
                    <a:lstStyle/>
                    <a:p>
                      <a:pPr marL="0" marR="0" algn="ctr">
                        <a:lnSpc>
                          <a:spcPct val="115000"/>
                        </a:lnSpc>
                        <a:spcBef>
                          <a:spcPts val="0"/>
                        </a:spcBef>
                        <a:spcAft>
                          <a:spcPts val="1000"/>
                        </a:spcAft>
                      </a:pPr>
                      <a:r>
                        <a:rPr lang="en-US" sz="1300">
                          <a:solidFill>
                            <a:srgbClr val="000000"/>
                          </a:solidFill>
                          <a:latin typeface="Calibri"/>
                          <a:ea typeface="Calibri"/>
                          <a:cs typeface="Calibri"/>
                        </a:rPr>
                        <a:t> </a:t>
                      </a:r>
                      <a:endParaRPr lang="en-US" sz="13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1DD"/>
                    </a:solidFill>
                  </a:tcPr>
                </a:tc>
                <a:tc>
                  <a:txBody>
                    <a:bodyPr/>
                    <a:lstStyle/>
                    <a:p>
                      <a:pPr>
                        <a:lnSpc>
                          <a:spcPct val="115000"/>
                        </a:lnSpc>
                      </a:pPr>
                      <a:endParaRPr lang="en-US" sz="1300">
                        <a:latin typeface="Calibri"/>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1DD"/>
                    </a:solidFill>
                  </a:tcPr>
                </a:tc>
                <a:tc>
                  <a:txBody>
                    <a:bodyPr/>
                    <a:lstStyle/>
                    <a:p>
                      <a:pPr>
                        <a:lnSpc>
                          <a:spcPct val="115000"/>
                        </a:lnSpc>
                      </a:pPr>
                      <a:endParaRPr lang="en-US" sz="1300">
                        <a:latin typeface="Calibri"/>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1DD"/>
                    </a:solidFill>
                  </a:tcPr>
                </a:tc>
                <a:tc>
                  <a:txBody>
                    <a:bodyPr/>
                    <a:lstStyle/>
                    <a:p>
                      <a:pPr>
                        <a:lnSpc>
                          <a:spcPct val="115000"/>
                        </a:lnSpc>
                      </a:pPr>
                      <a:endParaRPr lang="en-US" sz="1300">
                        <a:latin typeface="Calibri"/>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1DD"/>
                    </a:solidFill>
                  </a:tcPr>
                </a:tc>
                <a:tc>
                  <a:txBody>
                    <a:bodyPr/>
                    <a:lstStyle/>
                    <a:p>
                      <a:pPr>
                        <a:lnSpc>
                          <a:spcPct val="115000"/>
                        </a:lnSpc>
                      </a:pPr>
                      <a:endParaRPr lang="en-US" sz="1300">
                        <a:latin typeface="Calibri"/>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1DD"/>
                    </a:solidFill>
                  </a:tcPr>
                </a:tc>
                <a:tc gridSpan="3">
                  <a:txBody>
                    <a:bodyPr/>
                    <a:lstStyle/>
                    <a:p>
                      <a:pPr marL="0" marR="0">
                        <a:lnSpc>
                          <a:spcPct val="115000"/>
                        </a:lnSpc>
                        <a:spcBef>
                          <a:spcPts val="0"/>
                        </a:spcBef>
                        <a:spcAft>
                          <a:spcPts val="1000"/>
                        </a:spcAft>
                      </a:pPr>
                      <a:r>
                        <a:rPr lang="en-US" sz="1300">
                          <a:solidFill>
                            <a:srgbClr val="000000"/>
                          </a:solidFill>
                          <a:latin typeface="Calibri"/>
                          <a:ea typeface="Calibri"/>
                          <a:cs typeface="Calibri"/>
                        </a:rPr>
                        <a:t>Allocation on i=1 to 8 Porfolios</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1DD"/>
                    </a:solidFill>
                  </a:tcPr>
                </a:tc>
                <a:tc hMerge="1">
                  <a:txBody>
                    <a:bodyPr/>
                    <a:lstStyle/>
                    <a:p>
                      <a:endParaRPr lang="en-US"/>
                    </a:p>
                  </a:txBody>
                  <a:tcPr/>
                </a:tc>
                <a:tc hMerge="1">
                  <a:txBody>
                    <a:bodyPr/>
                    <a:lstStyle/>
                    <a:p>
                      <a:endParaRPr lang="en-US"/>
                    </a:p>
                  </a:txBody>
                  <a:tcPr/>
                </a:tc>
                <a:tc>
                  <a:txBody>
                    <a:bodyPr/>
                    <a:lstStyle/>
                    <a:p>
                      <a:pPr>
                        <a:lnSpc>
                          <a:spcPct val="115000"/>
                        </a:lnSpc>
                      </a:pPr>
                      <a:endParaRPr lang="en-US" sz="1300">
                        <a:latin typeface="Calibri"/>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1DD"/>
                    </a:solidFill>
                  </a:tcPr>
                </a:tc>
                <a:tc>
                  <a:txBody>
                    <a:bodyPr/>
                    <a:lstStyle/>
                    <a:p>
                      <a:pPr marL="0" marR="0" algn="ctr">
                        <a:lnSpc>
                          <a:spcPct val="115000"/>
                        </a:lnSpc>
                        <a:spcBef>
                          <a:spcPts val="0"/>
                        </a:spcBef>
                        <a:spcAft>
                          <a:spcPts val="1000"/>
                        </a:spcAft>
                      </a:pPr>
                      <a:r>
                        <a:rPr lang="en-US" sz="1300">
                          <a:solidFill>
                            <a:srgbClr val="000000"/>
                          </a:solidFill>
                          <a:latin typeface="Calibri"/>
                          <a:ea typeface="Calibri"/>
                          <a:cs typeface="Calibri"/>
                        </a:rPr>
                        <a:t> </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1DD"/>
                    </a:solidFill>
                  </a:tcPr>
                </a:tc>
              </a:tr>
              <a:tr h="220901">
                <a:tc>
                  <a:txBody>
                    <a:bodyPr/>
                    <a:lstStyle/>
                    <a:p>
                      <a:pPr marL="0" marR="0" algn="ctr">
                        <a:lnSpc>
                          <a:spcPct val="115000"/>
                        </a:lnSpc>
                        <a:spcBef>
                          <a:spcPts val="0"/>
                        </a:spcBef>
                        <a:spcAft>
                          <a:spcPts val="1000"/>
                        </a:spcAft>
                      </a:pPr>
                      <a:r>
                        <a:rPr lang="en-US" sz="1300">
                          <a:solidFill>
                            <a:srgbClr val="FF0000"/>
                          </a:solidFill>
                          <a:latin typeface="Calibri"/>
                          <a:ea typeface="Calibri"/>
                          <a:cs typeface="Calibri"/>
                        </a:rPr>
                        <a:t>ETF's</a:t>
                      </a:r>
                      <a:endParaRPr lang="en-US" sz="13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7E4BC"/>
                    </a:solidFill>
                  </a:tcPr>
                </a:tc>
                <a:tc>
                  <a:txBody>
                    <a:bodyPr/>
                    <a:lstStyle/>
                    <a:p>
                      <a:pPr marL="0" marR="0" algn="ctr">
                        <a:lnSpc>
                          <a:spcPct val="115000"/>
                        </a:lnSpc>
                        <a:spcBef>
                          <a:spcPts val="0"/>
                        </a:spcBef>
                        <a:spcAft>
                          <a:spcPts val="1000"/>
                        </a:spcAft>
                      </a:pPr>
                      <a:r>
                        <a:rPr lang="en-US" sz="1300">
                          <a:solidFill>
                            <a:srgbClr val="000000"/>
                          </a:solidFill>
                          <a:latin typeface="Calibri"/>
                          <a:ea typeface="Calibri"/>
                          <a:cs typeface="Calibri"/>
                        </a:rPr>
                        <a:t>r %</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7E4BC"/>
                    </a:solidFill>
                  </a:tcPr>
                </a:tc>
                <a:tc>
                  <a:txBody>
                    <a:bodyPr/>
                    <a:lstStyle/>
                    <a:p>
                      <a:pPr marL="0" marR="0" algn="ctr">
                        <a:lnSpc>
                          <a:spcPct val="115000"/>
                        </a:lnSpc>
                        <a:spcBef>
                          <a:spcPts val="0"/>
                        </a:spcBef>
                        <a:spcAft>
                          <a:spcPts val="1000"/>
                        </a:spcAft>
                      </a:pPr>
                      <a:r>
                        <a:rPr lang="en-US" sz="1300">
                          <a:solidFill>
                            <a:srgbClr val="000000"/>
                          </a:solidFill>
                          <a:latin typeface="Calibri"/>
                          <a:ea typeface="Calibri"/>
                          <a:cs typeface="Calibri"/>
                        </a:rPr>
                        <a:t>1</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7E4BC"/>
                    </a:solidFill>
                  </a:tcPr>
                </a:tc>
                <a:tc>
                  <a:txBody>
                    <a:bodyPr/>
                    <a:lstStyle/>
                    <a:p>
                      <a:pPr marL="0" marR="0" algn="ctr">
                        <a:lnSpc>
                          <a:spcPct val="115000"/>
                        </a:lnSpc>
                        <a:spcBef>
                          <a:spcPts val="0"/>
                        </a:spcBef>
                        <a:spcAft>
                          <a:spcPts val="1000"/>
                        </a:spcAft>
                      </a:pPr>
                      <a:r>
                        <a:rPr lang="en-US" sz="1300">
                          <a:solidFill>
                            <a:srgbClr val="000000"/>
                          </a:solidFill>
                          <a:latin typeface="Calibri"/>
                          <a:ea typeface="Calibri"/>
                          <a:cs typeface="Calibri"/>
                        </a:rPr>
                        <a:t>2</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7E4BC"/>
                    </a:solidFill>
                  </a:tcPr>
                </a:tc>
                <a:tc>
                  <a:txBody>
                    <a:bodyPr/>
                    <a:lstStyle/>
                    <a:p>
                      <a:pPr marL="0" marR="0" algn="ctr">
                        <a:lnSpc>
                          <a:spcPct val="115000"/>
                        </a:lnSpc>
                        <a:spcBef>
                          <a:spcPts val="0"/>
                        </a:spcBef>
                        <a:spcAft>
                          <a:spcPts val="1000"/>
                        </a:spcAft>
                      </a:pPr>
                      <a:r>
                        <a:rPr lang="en-US" sz="1300">
                          <a:solidFill>
                            <a:srgbClr val="000000"/>
                          </a:solidFill>
                          <a:latin typeface="Calibri"/>
                          <a:ea typeface="Calibri"/>
                          <a:cs typeface="Calibri"/>
                        </a:rPr>
                        <a:t>3</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7E4BC"/>
                    </a:solidFill>
                  </a:tcPr>
                </a:tc>
                <a:tc>
                  <a:txBody>
                    <a:bodyPr/>
                    <a:lstStyle/>
                    <a:p>
                      <a:pPr marL="0" marR="0" algn="ctr">
                        <a:lnSpc>
                          <a:spcPct val="115000"/>
                        </a:lnSpc>
                        <a:spcBef>
                          <a:spcPts val="0"/>
                        </a:spcBef>
                        <a:spcAft>
                          <a:spcPts val="1000"/>
                        </a:spcAft>
                      </a:pPr>
                      <a:r>
                        <a:rPr lang="en-US" sz="1300">
                          <a:solidFill>
                            <a:srgbClr val="000000"/>
                          </a:solidFill>
                          <a:latin typeface="Calibri"/>
                          <a:ea typeface="Calibri"/>
                          <a:cs typeface="Calibri"/>
                        </a:rPr>
                        <a:t>4</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7E4BC"/>
                    </a:solidFill>
                  </a:tcPr>
                </a:tc>
                <a:tc>
                  <a:txBody>
                    <a:bodyPr/>
                    <a:lstStyle/>
                    <a:p>
                      <a:pPr marL="0" marR="0" algn="ctr">
                        <a:lnSpc>
                          <a:spcPct val="115000"/>
                        </a:lnSpc>
                        <a:spcBef>
                          <a:spcPts val="0"/>
                        </a:spcBef>
                        <a:spcAft>
                          <a:spcPts val="1000"/>
                        </a:spcAft>
                      </a:pPr>
                      <a:r>
                        <a:rPr lang="en-US" sz="1300">
                          <a:solidFill>
                            <a:srgbClr val="000000"/>
                          </a:solidFill>
                          <a:latin typeface="Calibri"/>
                          <a:ea typeface="Calibri"/>
                          <a:cs typeface="Calibri"/>
                        </a:rPr>
                        <a:t>5</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7E4BC"/>
                    </a:solidFill>
                  </a:tcPr>
                </a:tc>
                <a:tc>
                  <a:txBody>
                    <a:bodyPr/>
                    <a:lstStyle/>
                    <a:p>
                      <a:pPr marL="0" marR="0" algn="ctr">
                        <a:lnSpc>
                          <a:spcPct val="115000"/>
                        </a:lnSpc>
                        <a:spcBef>
                          <a:spcPts val="0"/>
                        </a:spcBef>
                        <a:spcAft>
                          <a:spcPts val="1000"/>
                        </a:spcAft>
                      </a:pPr>
                      <a:r>
                        <a:rPr lang="en-US" sz="1300">
                          <a:solidFill>
                            <a:srgbClr val="000000"/>
                          </a:solidFill>
                          <a:latin typeface="Calibri"/>
                          <a:ea typeface="Calibri"/>
                          <a:cs typeface="Calibri"/>
                        </a:rPr>
                        <a:t>6</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7E4BC"/>
                    </a:solidFill>
                  </a:tcPr>
                </a:tc>
                <a:tc>
                  <a:txBody>
                    <a:bodyPr/>
                    <a:lstStyle/>
                    <a:p>
                      <a:pPr marL="0" marR="0" algn="ctr">
                        <a:lnSpc>
                          <a:spcPct val="115000"/>
                        </a:lnSpc>
                        <a:spcBef>
                          <a:spcPts val="0"/>
                        </a:spcBef>
                        <a:spcAft>
                          <a:spcPts val="1000"/>
                        </a:spcAft>
                      </a:pPr>
                      <a:r>
                        <a:rPr lang="en-US" sz="1300">
                          <a:solidFill>
                            <a:srgbClr val="000000"/>
                          </a:solidFill>
                          <a:latin typeface="Calibri"/>
                          <a:ea typeface="Calibri"/>
                          <a:cs typeface="Calibri"/>
                        </a:rPr>
                        <a:t>7</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7E4BC"/>
                    </a:solidFill>
                  </a:tcPr>
                </a:tc>
                <a:tc>
                  <a:txBody>
                    <a:bodyPr/>
                    <a:lstStyle/>
                    <a:p>
                      <a:pPr marL="0" marR="0" algn="ctr">
                        <a:lnSpc>
                          <a:spcPct val="115000"/>
                        </a:lnSpc>
                        <a:spcBef>
                          <a:spcPts val="0"/>
                        </a:spcBef>
                        <a:spcAft>
                          <a:spcPts val="1000"/>
                        </a:spcAft>
                      </a:pPr>
                      <a:r>
                        <a:rPr lang="en-US" sz="1300">
                          <a:solidFill>
                            <a:srgbClr val="000000"/>
                          </a:solidFill>
                          <a:latin typeface="Calibri"/>
                          <a:ea typeface="Calibri"/>
                          <a:cs typeface="Calibri"/>
                        </a:rPr>
                        <a:t>8</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7E4BC"/>
                    </a:solidFill>
                  </a:tcPr>
                </a:tc>
              </a:tr>
              <a:tr h="220901">
                <a:tc>
                  <a:txBody>
                    <a:bodyPr/>
                    <a:lstStyle/>
                    <a:p>
                      <a:pPr marL="0" marR="0" algn="ctr">
                        <a:lnSpc>
                          <a:spcPct val="115000"/>
                        </a:lnSpc>
                        <a:spcBef>
                          <a:spcPts val="0"/>
                        </a:spcBef>
                        <a:spcAft>
                          <a:spcPts val="1000"/>
                        </a:spcAft>
                      </a:pPr>
                      <a:r>
                        <a:rPr lang="en-US" sz="1300">
                          <a:solidFill>
                            <a:srgbClr val="FF0000"/>
                          </a:solidFill>
                          <a:latin typeface="Calibri"/>
                          <a:ea typeface="Calibri"/>
                          <a:cs typeface="Calibri"/>
                        </a:rPr>
                        <a:t>SPY</a:t>
                      </a:r>
                      <a:endParaRPr lang="en-US" sz="13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1DD"/>
                    </a:solidFill>
                  </a:tcPr>
                </a:tc>
                <a:tc>
                  <a:txBody>
                    <a:bodyPr/>
                    <a:lstStyle/>
                    <a:p>
                      <a:pPr marL="0" marR="0" algn="ctr">
                        <a:lnSpc>
                          <a:spcPct val="115000"/>
                        </a:lnSpc>
                        <a:spcBef>
                          <a:spcPts val="0"/>
                        </a:spcBef>
                        <a:spcAft>
                          <a:spcPts val="1000"/>
                        </a:spcAft>
                      </a:pPr>
                      <a:r>
                        <a:rPr lang="en-US" sz="1300">
                          <a:solidFill>
                            <a:srgbClr val="000000"/>
                          </a:solidFill>
                          <a:latin typeface="Calibri"/>
                          <a:ea typeface="Calibri"/>
                          <a:cs typeface="Calibri"/>
                        </a:rPr>
                        <a:t>0.1</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1DD"/>
                    </a:solidFill>
                  </a:tcPr>
                </a:tc>
                <a:tc>
                  <a:txBody>
                    <a:bodyPr/>
                    <a:lstStyle/>
                    <a:p>
                      <a:pPr marL="0" marR="0" algn="ctr">
                        <a:lnSpc>
                          <a:spcPct val="115000"/>
                        </a:lnSpc>
                        <a:spcBef>
                          <a:spcPts val="0"/>
                        </a:spcBef>
                        <a:spcAft>
                          <a:spcPts val="1000"/>
                        </a:spcAft>
                      </a:pPr>
                      <a:r>
                        <a:rPr lang="en-US" sz="1300" dirty="0">
                          <a:solidFill>
                            <a:srgbClr val="002288"/>
                          </a:solidFill>
                          <a:latin typeface="Arial"/>
                          <a:ea typeface="Calibri"/>
                          <a:cs typeface="Times New Roman"/>
                        </a:rPr>
                        <a:t> </a:t>
                      </a:r>
                      <a:endParaRPr lang="en-US" sz="1300" dirty="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r>
              <a:tr h="220901">
                <a:tc>
                  <a:txBody>
                    <a:bodyPr/>
                    <a:lstStyle/>
                    <a:p>
                      <a:pPr marL="0" marR="0" algn="ctr">
                        <a:lnSpc>
                          <a:spcPct val="115000"/>
                        </a:lnSpc>
                        <a:spcBef>
                          <a:spcPts val="0"/>
                        </a:spcBef>
                        <a:spcAft>
                          <a:spcPts val="1000"/>
                        </a:spcAft>
                      </a:pPr>
                      <a:r>
                        <a:rPr lang="en-US" sz="1300">
                          <a:solidFill>
                            <a:srgbClr val="FF0000"/>
                          </a:solidFill>
                          <a:latin typeface="Calibri"/>
                          <a:ea typeface="Calibri"/>
                          <a:cs typeface="Calibri"/>
                        </a:rPr>
                        <a:t>IJH</a:t>
                      </a:r>
                      <a:endParaRPr lang="en-US" sz="13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7E4BC"/>
                    </a:solidFill>
                  </a:tcPr>
                </a:tc>
                <a:tc>
                  <a:txBody>
                    <a:bodyPr/>
                    <a:lstStyle/>
                    <a:p>
                      <a:pPr marL="0" marR="0" algn="ctr">
                        <a:lnSpc>
                          <a:spcPct val="115000"/>
                        </a:lnSpc>
                        <a:spcBef>
                          <a:spcPts val="0"/>
                        </a:spcBef>
                        <a:spcAft>
                          <a:spcPts val="1000"/>
                        </a:spcAft>
                      </a:pPr>
                      <a:r>
                        <a:rPr lang="en-US" sz="1300">
                          <a:solidFill>
                            <a:srgbClr val="000000"/>
                          </a:solidFill>
                          <a:latin typeface="Calibri"/>
                          <a:ea typeface="Calibri"/>
                          <a:cs typeface="Calibri"/>
                        </a:rPr>
                        <a:t>0.18</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7E4BC"/>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r>
              <a:tr h="220901">
                <a:tc>
                  <a:txBody>
                    <a:bodyPr/>
                    <a:lstStyle/>
                    <a:p>
                      <a:pPr marL="0" marR="0" algn="ctr">
                        <a:lnSpc>
                          <a:spcPct val="115000"/>
                        </a:lnSpc>
                        <a:spcBef>
                          <a:spcPts val="0"/>
                        </a:spcBef>
                        <a:spcAft>
                          <a:spcPts val="1000"/>
                        </a:spcAft>
                      </a:pPr>
                      <a:r>
                        <a:rPr lang="en-US" sz="1300">
                          <a:solidFill>
                            <a:srgbClr val="FF0000"/>
                          </a:solidFill>
                          <a:latin typeface="Calibri"/>
                          <a:ea typeface="Calibri"/>
                          <a:cs typeface="Calibri"/>
                        </a:rPr>
                        <a:t>IJR</a:t>
                      </a:r>
                      <a:endParaRPr lang="en-US" sz="13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1DD"/>
                    </a:solidFill>
                  </a:tcPr>
                </a:tc>
                <a:tc>
                  <a:txBody>
                    <a:bodyPr/>
                    <a:lstStyle/>
                    <a:p>
                      <a:pPr marL="0" marR="0" algn="ctr">
                        <a:lnSpc>
                          <a:spcPct val="115000"/>
                        </a:lnSpc>
                        <a:spcBef>
                          <a:spcPts val="0"/>
                        </a:spcBef>
                        <a:spcAft>
                          <a:spcPts val="1000"/>
                        </a:spcAft>
                      </a:pPr>
                      <a:r>
                        <a:rPr lang="en-US" sz="1300">
                          <a:solidFill>
                            <a:srgbClr val="000000"/>
                          </a:solidFill>
                          <a:latin typeface="Calibri"/>
                          <a:ea typeface="Calibri"/>
                          <a:cs typeface="Calibri"/>
                        </a:rPr>
                        <a:t>0.16</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1DD"/>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$60.92</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r>
              <a:tr h="220901">
                <a:tc>
                  <a:txBody>
                    <a:bodyPr/>
                    <a:lstStyle/>
                    <a:p>
                      <a:pPr marL="0" marR="0" algn="ctr">
                        <a:lnSpc>
                          <a:spcPct val="115000"/>
                        </a:lnSpc>
                        <a:spcBef>
                          <a:spcPts val="0"/>
                        </a:spcBef>
                        <a:spcAft>
                          <a:spcPts val="1000"/>
                        </a:spcAft>
                      </a:pPr>
                      <a:r>
                        <a:rPr lang="en-US" sz="1300">
                          <a:solidFill>
                            <a:srgbClr val="FF0000"/>
                          </a:solidFill>
                          <a:latin typeface="Calibri"/>
                          <a:ea typeface="Calibri"/>
                          <a:cs typeface="Calibri"/>
                        </a:rPr>
                        <a:t>IYY</a:t>
                      </a:r>
                      <a:endParaRPr lang="en-US" sz="13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7E4BC"/>
                    </a:solidFill>
                  </a:tcPr>
                </a:tc>
                <a:tc>
                  <a:txBody>
                    <a:bodyPr/>
                    <a:lstStyle/>
                    <a:p>
                      <a:pPr marL="0" marR="0" algn="ctr">
                        <a:lnSpc>
                          <a:spcPct val="115000"/>
                        </a:lnSpc>
                        <a:spcBef>
                          <a:spcPts val="0"/>
                        </a:spcBef>
                        <a:spcAft>
                          <a:spcPts val="1000"/>
                        </a:spcAft>
                      </a:pPr>
                      <a:r>
                        <a:rPr lang="en-US" sz="1300">
                          <a:solidFill>
                            <a:srgbClr val="000000"/>
                          </a:solidFill>
                          <a:latin typeface="Calibri"/>
                          <a:ea typeface="Calibri"/>
                          <a:cs typeface="Calibri"/>
                        </a:rPr>
                        <a:t>0.1</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7E4BC"/>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r>
              <a:tr h="220901">
                <a:tc>
                  <a:txBody>
                    <a:bodyPr/>
                    <a:lstStyle/>
                    <a:p>
                      <a:pPr marL="0" marR="0" algn="ctr">
                        <a:lnSpc>
                          <a:spcPct val="115000"/>
                        </a:lnSpc>
                        <a:spcBef>
                          <a:spcPts val="0"/>
                        </a:spcBef>
                        <a:spcAft>
                          <a:spcPts val="1000"/>
                        </a:spcAft>
                      </a:pPr>
                      <a:r>
                        <a:rPr lang="en-US" sz="1300">
                          <a:solidFill>
                            <a:srgbClr val="FF0000"/>
                          </a:solidFill>
                          <a:latin typeface="Calibri"/>
                          <a:ea typeface="Calibri"/>
                          <a:cs typeface="Calibri"/>
                        </a:rPr>
                        <a:t>XLE</a:t>
                      </a:r>
                      <a:endParaRPr lang="en-US" sz="13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1DD"/>
                    </a:solidFill>
                  </a:tcPr>
                </a:tc>
                <a:tc>
                  <a:txBody>
                    <a:bodyPr/>
                    <a:lstStyle/>
                    <a:p>
                      <a:pPr marL="0" marR="0" algn="ctr">
                        <a:lnSpc>
                          <a:spcPct val="115000"/>
                        </a:lnSpc>
                        <a:spcBef>
                          <a:spcPts val="0"/>
                        </a:spcBef>
                        <a:spcAft>
                          <a:spcPts val="1000"/>
                        </a:spcAft>
                      </a:pPr>
                      <a:r>
                        <a:rPr lang="en-US" sz="1300">
                          <a:solidFill>
                            <a:srgbClr val="000000"/>
                          </a:solidFill>
                          <a:latin typeface="Calibri"/>
                          <a:ea typeface="Calibri"/>
                          <a:cs typeface="Calibri"/>
                        </a:rPr>
                        <a:t>0.3</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1DD"/>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r>
              <a:tr h="220901">
                <a:tc>
                  <a:txBody>
                    <a:bodyPr/>
                    <a:lstStyle/>
                    <a:p>
                      <a:pPr marL="0" marR="0" algn="ctr">
                        <a:lnSpc>
                          <a:spcPct val="115000"/>
                        </a:lnSpc>
                        <a:spcBef>
                          <a:spcPts val="0"/>
                        </a:spcBef>
                        <a:spcAft>
                          <a:spcPts val="1000"/>
                        </a:spcAft>
                      </a:pPr>
                      <a:r>
                        <a:rPr lang="en-US" sz="1300">
                          <a:solidFill>
                            <a:srgbClr val="FF0000"/>
                          </a:solidFill>
                          <a:latin typeface="Calibri"/>
                          <a:ea typeface="Calibri"/>
                          <a:cs typeface="Calibri"/>
                        </a:rPr>
                        <a:t>EWZ</a:t>
                      </a:r>
                      <a:endParaRPr lang="en-US" sz="13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7E4BC"/>
                    </a:solidFill>
                  </a:tcPr>
                </a:tc>
                <a:tc>
                  <a:txBody>
                    <a:bodyPr/>
                    <a:lstStyle/>
                    <a:p>
                      <a:pPr marL="0" marR="0" algn="ctr">
                        <a:lnSpc>
                          <a:spcPct val="115000"/>
                        </a:lnSpc>
                        <a:spcBef>
                          <a:spcPts val="0"/>
                        </a:spcBef>
                        <a:spcAft>
                          <a:spcPts val="1000"/>
                        </a:spcAft>
                      </a:pPr>
                      <a:r>
                        <a:rPr lang="en-US" sz="1300">
                          <a:solidFill>
                            <a:srgbClr val="000000"/>
                          </a:solidFill>
                          <a:latin typeface="Calibri"/>
                          <a:ea typeface="Calibri"/>
                          <a:cs typeface="Calibri"/>
                        </a:rPr>
                        <a:t>0.62</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7E4BC"/>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dirty="0">
                          <a:solidFill>
                            <a:srgbClr val="002288"/>
                          </a:solidFill>
                          <a:latin typeface="Arial"/>
                          <a:ea typeface="Calibri"/>
                          <a:cs typeface="Times New Roman"/>
                        </a:rPr>
                        <a:t> </a:t>
                      </a:r>
                      <a:endParaRPr lang="en-US" sz="1300" dirty="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$414.62</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$891.84</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$1,285.40</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$2,072.40</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$4,000.00</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$9,000.00</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r>
              <a:tr h="220901">
                <a:tc>
                  <a:txBody>
                    <a:bodyPr/>
                    <a:lstStyle/>
                    <a:p>
                      <a:pPr marL="0" marR="0" algn="ctr">
                        <a:lnSpc>
                          <a:spcPct val="115000"/>
                        </a:lnSpc>
                        <a:spcBef>
                          <a:spcPts val="0"/>
                        </a:spcBef>
                        <a:spcAft>
                          <a:spcPts val="1000"/>
                        </a:spcAft>
                      </a:pPr>
                      <a:r>
                        <a:rPr lang="en-US" sz="1300">
                          <a:solidFill>
                            <a:srgbClr val="FF0000"/>
                          </a:solidFill>
                          <a:latin typeface="Calibri"/>
                          <a:ea typeface="Calibri"/>
                          <a:cs typeface="Calibri"/>
                        </a:rPr>
                        <a:t>EWJ</a:t>
                      </a:r>
                      <a:endParaRPr lang="en-US" sz="13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1DD"/>
                    </a:solidFill>
                  </a:tcPr>
                </a:tc>
                <a:tc>
                  <a:txBody>
                    <a:bodyPr/>
                    <a:lstStyle/>
                    <a:p>
                      <a:pPr marL="0" marR="0" algn="ctr">
                        <a:lnSpc>
                          <a:spcPct val="115000"/>
                        </a:lnSpc>
                        <a:spcBef>
                          <a:spcPts val="0"/>
                        </a:spcBef>
                        <a:spcAft>
                          <a:spcPts val="1000"/>
                        </a:spcAft>
                      </a:pPr>
                      <a:r>
                        <a:rPr lang="en-US" sz="1300">
                          <a:solidFill>
                            <a:srgbClr val="000000"/>
                          </a:solidFill>
                          <a:latin typeface="Calibri"/>
                          <a:ea typeface="Calibri"/>
                          <a:cs typeface="Calibri"/>
                        </a:rPr>
                        <a:t>0.07</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1DD"/>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r>
              <a:tr h="220901">
                <a:tc>
                  <a:txBody>
                    <a:bodyPr/>
                    <a:lstStyle/>
                    <a:p>
                      <a:pPr marL="0" marR="0" algn="ctr">
                        <a:lnSpc>
                          <a:spcPct val="115000"/>
                        </a:lnSpc>
                        <a:spcBef>
                          <a:spcPts val="0"/>
                        </a:spcBef>
                        <a:spcAft>
                          <a:spcPts val="1000"/>
                        </a:spcAft>
                      </a:pPr>
                      <a:r>
                        <a:rPr lang="en-US" sz="1300">
                          <a:solidFill>
                            <a:srgbClr val="FF0000"/>
                          </a:solidFill>
                          <a:latin typeface="Calibri"/>
                          <a:ea typeface="Calibri"/>
                          <a:cs typeface="Calibri"/>
                        </a:rPr>
                        <a:t>EWH</a:t>
                      </a:r>
                      <a:endParaRPr lang="en-US" sz="13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7E4BC"/>
                    </a:solidFill>
                  </a:tcPr>
                </a:tc>
                <a:tc>
                  <a:txBody>
                    <a:bodyPr/>
                    <a:lstStyle/>
                    <a:p>
                      <a:pPr marL="0" marR="0" algn="ctr">
                        <a:lnSpc>
                          <a:spcPct val="115000"/>
                        </a:lnSpc>
                        <a:spcBef>
                          <a:spcPts val="0"/>
                        </a:spcBef>
                        <a:spcAft>
                          <a:spcPts val="1000"/>
                        </a:spcAft>
                      </a:pPr>
                      <a:r>
                        <a:rPr lang="en-US" sz="1300">
                          <a:solidFill>
                            <a:srgbClr val="000000"/>
                          </a:solidFill>
                          <a:latin typeface="Calibri"/>
                          <a:ea typeface="Calibri"/>
                          <a:cs typeface="Calibri"/>
                        </a:rPr>
                        <a:t>0.27</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7E4BC"/>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$187.43</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$205.43</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r>
              <a:tr h="220901">
                <a:tc>
                  <a:txBody>
                    <a:bodyPr/>
                    <a:lstStyle/>
                    <a:p>
                      <a:pPr marL="0" marR="0" algn="ctr">
                        <a:lnSpc>
                          <a:spcPct val="115000"/>
                        </a:lnSpc>
                        <a:spcBef>
                          <a:spcPts val="0"/>
                        </a:spcBef>
                        <a:spcAft>
                          <a:spcPts val="1000"/>
                        </a:spcAft>
                      </a:pPr>
                      <a:r>
                        <a:rPr lang="en-US" sz="1300">
                          <a:solidFill>
                            <a:srgbClr val="FF0000"/>
                          </a:solidFill>
                          <a:latin typeface="Calibri"/>
                          <a:ea typeface="Calibri"/>
                          <a:cs typeface="Calibri"/>
                        </a:rPr>
                        <a:t>EEM</a:t>
                      </a:r>
                      <a:endParaRPr lang="en-US" sz="13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1DD"/>
                    </a:solidFill>
                  </a:tcPr>
                </a:tc>
                <a:tc>
                  <a:txBody>
                    <a:bodyPr/>
                    <a:lstStyle/>
                    <a:p>
                      <a:pPr marL="0" marR="0" algn="ctr">
                        <a:lnSpc>
                          <a:spcPct val="115000"/>
                        </a:lnSpc>
                        <a:spcBef>
                          <a:spcPts val="0"/>
                        </a:spcBef>
                        <a:spcAft>
                          <a:spcPts val="1000"/>
                        </a:spcAft>
                      </a:pPr>
                      <a:r>
                        <a:rPr lang="en-US" sz="1300">
                          <a:solidFill>
                            <a:srgbClr val="000000"/>
                          </a:solidFill>
                          <a:latin typeface="Calibri"/>
                          <a:ea typeface="Calibri"/>
                          <a:cs typeface="Calibri"/>
                        </a:rPr>
                        <a:t>0.36</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1DD"/>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r>
              <a:tr h="220901">
                <a:tc>
                  <a:txBody>
                    <a:bodyPr/>
                    <a:lstStyle/>
                    <a:p>
                      <a:pPr marL="0" marR="0" algn="ctr">
                        <a:lnSpc>
                          <a:spcPct val="115000"/>
                        </a:lnSpc>
                        <a:spcBef>
                          <a:spcPts val="0"/>
                        </a:spcBef>
                        <a:spcAft>
                          <a:spcPts val="1000"/>
                        </a:spcAft>
                      </a:pPr>
                      <a:r>
                        <a:rPr lang="en-US" sz="1300">
                          <a:solidFill>
                            <a:srgbClr val="FF0000"/>
                          </a:solidFill>
                          <a:latin typeface="Calibri"/>
                          <a:ea typeface="Calibri"/>
                          <a:cs typeface="Calibri"/>
                        </a:rPr>
                        <a:t>EZU</a:t>
                      </a:r>
                      <a:endParaRPr lang="en-US" sz="13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7E4BC"/>
                    </a:solidFill>
                  </a:tcPr>
                </a:tc>
                <a:tc>
                  <a:txBody>
                    <a:bodyPr/>
                    <a:lstStyle/>
                    <a:p>
                      <a:pPr marL="0" marR="0" algn="ctr">
                        <a:lnSpc>
                          <a:spcPct val="115000"/>
                        </a:lnSpc>
                        <a:spcBef>
                          <a:spcPts val="0"/>
                        </a:spcBef>
                        <a:spcAft>
                          <a:spcPts val="1000"/>
                        </a:spcAft>
                      </a:pPr>
                      <a:r>
                        <a:rPr lang="en-US" sz="1300">
                          <a:solidFill>
                            <a:srgbClr val="000000"/>
                          </a:solidFill>
                          <a:latin typeface="Calibri"/>
                          <a:ea typeface="Calibri"/>
                          <a:cs typeface="Calibri"/>
                        </a:rPr>
                        <a:t>0.1</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7E4BC"/>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r>
              <a:tr h="231420">
                <a:tc>
                  <a:txBody>
                    <a:bodyPr/>
                    <a:lstStyle/>
                    <a:p>
                      <a:pPr marL="0" marR="0" algn="ctr">
                        <a:lnSpc>
                          <a:spcPct val="115000"/>
                        </a:lnSpc>
                        <a:spcBef>
                          <a:spcPts val="0"/>
                        </a:spcBef>
                        <a:spcAft>
                          <a:spcPts val="1000"/>
                        </a:spcAft>
                      </a:pPr>
                      <a:r>
                        <a:rPr lang="en-US" sz="1300">
                          <a:solidFill>
                            <a:srgbClr val="FF0000"/>
                          </a:solidFill>
                          <a:latin typeface="Calibri"/>
                          <a:ea typeface="Calibri"/>
                          <a:cs typeface="Calibri"/>
                        </a:rPr>
                        <a:t>EFA</a:t>
                      </a:r>
                      <a:endParaRPr lang="en-US" sz="13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1DD"/>
                    </a:solidFill>
                  </a:tcPr>
                </a:tc>
                <a:tc>
                  <a:txBody>
                    <a:bodyPr/>
                    <a:lstStyle/>
                    <a:p>
                      <a:pPr marL="0" marR="0" algn="ctr">
                        <a:lnSpc>
                          <a:spcPct val="115000"/>
                        </a:lnSpc>
                        <a:spcBef>
                          <a:spcPts val="0"/>
                        </a:spcBef>
                        <a:spcAft>
                          <a:spcPts val="1000"/>
                        </a:spcAft>
                      </a:pPr>
                      <a:r>
                        <a:rPr lang="en-US" sz="1300">
                          <a:solidFill>
                            <a:srgbClr val="000000"/>
                          </a:solidFill>
                          <a:latin typeface="Calibri"/>
                          <a:ea typeface="Calibri"/>
                          <a:cs typeface="Calibri"/>
                        </a:rPr>
                        <a:t>0.12</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1DD"/>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r>
              <a:tr h="214625">
                <a:tc>
                  <a:txBody>
                    <a:bodyPr/>
                    <a:lstStyle/>
                    <a:p>
                      <a:pPr marL="0" marR="0" algn="ctr">
                        <a:lnSpc>
                          <a:spcPct val="115000"/>
                        </a:lnSpc>
                        <a:spcBef>
                          <a:spcPts val="0"/>
                        </a:spcBef>
                        <a:spcAft>
                          <a:spcPts val="1000"/>
                        </a:spcAft>
                      </a:pPr>
                      <a:r>
                        <a:rPr lang="en-US" sz="1300">
                          <a:solidFill>
                            <a:srgbClr val="FF0000"/>
                          </a:solidFill>
                          <a:latin typeface="Calibri"/>
                          <a:ea typeface="Calibri"/>
                          <a:cs typeface="Calibri"/>
                        </a:rPr>
                        <a:t>AGG</a:t>
                      </a:r>
                      <a:endParaRPr lang="en-US" sz="13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7E4BC"/>
                    </a:solidFill>
                  </a:tcPr>
                </a:tc>
                <a:tc>
                  <a:txBody>
                    <a:bodyPr/>
                    <a:lstStyle/>
                    <a:p>
                      <a:pPr marL="0" marR="0" algn="ctr">
                        <a:lnSpc>
                          <a:spcPct val="115000"/>
                        </a:lnSpc>
                        <a:spcBef>
                          <a:spcPts val="0"/>
                        </a:spcBef>
                        <a:spcAft>
                          <a:spcPts val="1000"/>
                        </a:spcAft>
                      </a:pPr>
                      <a:r>
                        <a:rPr lang="en-US" sz="1300">
                          <a:solidFill>
                            <a:srgbClr val="000000"/>
                          </a:solidFill>
                          <a:latin typeface="Calibri"/>
                          <a:ea typeface="Calibri"/>
                          <a:cs typeface="Calibri"/>
                        </a:rPr>
                        <a:t>0.09</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7E4BC"/>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$8,749.15</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$7,942.39</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$6,824.57</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$5,692.03</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$4,415.40</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$1,862.10</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r>
              <a:tr h="214625">
                <a:tc>
                  <a:txBody>
                    <a:bodyPr/>
                    <a:lstStyle/>
                    <a:p>
                      <a:pPr marL="0" marR="0" algn="ctr">
                        <a:lnSpc>
                          <a:spcPct val="115000"/>
                        </a:lnSpc>
                        <a:spcBef>
                          <a:spcPts val="0"/>
                        </a:spcBef>
                        <a:spcAft>
                          <a:spcPts val="1000"/>
                        </a:spcAft>
                      </a:pPr>
                      <a:r>
                        <a:rPr lang="en-US" sz="1300">
                          <a:solidFill>
                            <a:srgbClr val="FF0000"/>
                          </a:solidFill>
                          <a:latin typeface="Calibri"/>
                          <a:ea typeface="Calibri"/>
                          <a:cs typeface="Calibri"/>
                        </a:rPr>
                        <a:t>IAU</a:t>
                      </a:r>
                      <a:endParaRPr lang="en-US" sz="13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1DD"/>
                    </a:solidFill>
                  </a:tcPr>
                </a:tc>
                <a:tc>
                  <a:txBody>
                    <a:bodyPr/>
                    <a:lstStyle/>
                    <a:p>
                      <a:pPr marL="0" marR="0" algn="ctr">
                        <a:lnSpc>
                          <a:spcPct val="115000"/>
                        </a:lnSpc>
                        <a:spcBef>
                          <a:spcPts val="0"/>
                        </a:spcBef>
                        <a:spcAft>
                          <a:spcPts val="1000"/>
                        </a:spcAft>
                      </a:pPr>
                      <a:r>
                        <a:rPr lang="en-US" sz="1300">
                          <a:solidFill>
                            <a:srgbClr val="000000"/>
                          </a:solidFill>
                          <a:latin typeface="Calibri"/>
                          <a:ea typeface="Calibri"/>
                          <a:cs typeface="Calibri"/>
                        </a:rPr>
                        <a:t>0.42</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1DD"/>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$972.45</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$1,666.59</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$2,555.37</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$3,416.13</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$4,299.30</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$6,065.60</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$6,000.00</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$1,000.00</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r>
              <a:tr h="220901">
                <a:tc>
                  <a:txBody>
                    <a:bodyPr/>
                    <a:lstStyle/>
                    <a:p>
                      <a:pPr marL="0" marR="0" algn="ctr">
                        <a:lnSpc>
                          <a:spcPct val="115000"/>
                        </a:lnSpc>
                        <a:spcBef>
                          <a:spcPts val="0"/>
                        </a:spcBef>
                        <a:spcAft>
                          <a:spcPts val="1000"/>
                        </a:spcAft>
                      </a:pPr>
                      <a:r>
                        <a:rPr lang="en-US" sz="1300">
                          <a:solidFill>
                            <a:srgbClr val="FF0000"/>
                          </a:solidFill>
                          <a:latin typeface="Calibri"/>
                          <a:ea typeface="Calibri"/>
                          <a:cs typeface="Calibri"/>
                        </a:rPr>
                        <a:t>IYR</a:t>
                      </a:r>
                      <a:endParaRPr lang="en-US" sz="13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7E4BC"/>
                    </a:solidFill>
                  </a:tcPr>
                </a:tc>
                <a:tc>
                  <a:txBody>
                    <a:bodyPr/>
                    <a:lstStyle/>
                    <a:p>
                      <a:pPr marL="0" marR="0" algn="ctr">
                        <a:lnSpc>
                          <a:spcPct val="115000"/>
                        </a:lnSpc>
                        <a:spcBef>
                          <a:spcPts val="0"/>
                        </a:spcBef>
                        <a:spcAft>
                          <a:spcPts val="1000"/>
                        </a:spcAft>
                      </a:pPr>
                      <a:r>
                        <a:rPr lang="en-US" sz="1300">
                          <a:solidFill>
                            <a:srgbClr val="000000"/>
                          </a:solidFill>
                          <a:latin typeface="Calibri"/>
                          <a:ea typeface="Calibri"/>
                          <a:cs typeface="Calibri"/>
                        </a:rPr>
                        <a:t>0.17</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7E4BC"/>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$217.48</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$203.59</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r>
              <a:tr h="214625">
                <a:tc>
                  <a:txBody>
                    <a:bodyPr/>
                    <a:lstStyle/>
                    <a:p>
                      <a:pPr marL="0" marR="0" algn="ctr">
                        <a:lnSpc>
                          <a:spcPct val="115000"/>
                        </a:lnSpc>
                        <a:spcBef>
                          <a:spcPts val="0"/>
                        </a:spcBef>
                        <a:spcAft>
                          <a:spcPts val="1000"/>
                        </a:spcAft>
                      </a:pPr>
                      <a:r>
                        <a:rPr lang="en-US" sz="1300">
                          <a:solidFill>
                            <a:srgbClr val="000000"/>
                          </a:solidFill>
                          <a:latin typeface="Calibri"/>
                          <a:ea typeface="Calibri"/>
                          <a:cs typeface="Calibri"/>
                        </a:rPr>
                        <a:t> </a:t>
                      </a:r>
                      <a:endParaRPr lang="en-US" sz="13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1DD"/>
                    </a:solidFill>
                  </a:tcPr>
                </a:tc>
                <a:tc>
                  <a:txBody>
                    <a:bodyPr/>
                    <a:lstStyle/>
                    <a:p>
                      <a:pPr>
                        <a:lnSpc>
                          <a:spcPct val="115000"/>
                        </a:lnSpc>
                      </a:pPr>
                      <a:endParaRPr lang="en-US" sz="1300">
                        <a:latin typeface="Calibri"/>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1DD"/>
                    </a:solidFill>
                  </a:tcPr>
                </a:tc>
                <a:tc>
                  <a:txBody>
                    <a:bodyPr/>
                    <a:lstStyle/>
                    <a:p>
                      <a:pPr>
                        <a:lnSpc>
                          <a:spcPct val="115000"/>
                        </a:lnSpc>
                      </a:pPr>
                      <a:endParaRPr lang="en-US" sz="1300">
                        <a:latin typeface="Calibri"/>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1DD"/>
                    </a:solidFill>
                  </a:tcPr>
                </a:tc>
                <a:tc>
                  <a:txBody>
                    <a:bodyPr/>
                    <a:lstStyle/>
                    <a:p>
                      <a:pPr>
                        <a:lnSpc>
                          <a:spcPct val="115000"/>
                        </a:lnSpc>
                      </a:pPr>
                      <a:endParaRPr lang="en-US" sz="1300">
                        <a:latin typeface="Calibri"/>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1DD"/>
                    </a:solidFill>
                  </a:tcPr>
                </a:tc>
                <a:tc>
                  <a:txBody>
                    <a:bodyPr/>
                    <a:lstStyle/>
                    <a:p>
                      <a:pPr>
                        <a:lnSpc>
                          <a:spcPct val="115000"/>
                        </a:lnSpc>
                      </a:pPr>
                      <a:endParaRPr lang="en-US" sz="1300">
                        <a:latin typeface="Calibri"/>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1DD"/>
                    </a:solidFill>
                  </a:tcPr>
                </a:tc>
                <a:tc>
                  <a:txBody>
                    <a:bodyPr/>
                    <a:lstStyle/>
                    <a:p>
                      <a:pPr>
                        <a:lnSpc>
                          <a:spcPct val="115000"/>
                        </a:lnSpc>
                      </a:pPr>
                      <a:endParaRPr lang="en-US" sz="1300">
                        <a:latin typeface="Calibri"/>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1DD"/>
                    </a:solidFill>
                  </a:tcPr>
                </a:tc>
                <a:tc>
                  <a:txBody>
                    <a:bodyPr/>
                    <a:lstStyle/>
                    <a:p>
                      <a:pPr>
                        <a:lnSpc>
                          <a:spcPct val="115000"/>
                        </a:lnSpc>
                      </a:pPr>
                      <a:endParaRPr lang="en-US" sz="1300">
                        <a:latin typeface="Calibri"/>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1DD"/>
                    </a:solidFill>
                  </a:tcPr>
                </a:tc>
                <a:tc>
                  <a:txBody>
                    <a:bodyPr/>
                    <a:lstStyle/>
                    <a:p>
                      <a:pPr>
                        <a:lnSpc>
                          <a:spcPct val="115000"/>
                        </a:lnSpc>
                      </a:pPr>
                      <a:endParaRPr lang="en-US" sz="1300">
                        <a:latin typeface="Calibri"/>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1DD"/>
                    </a:solidFill>
                  </a:tcPr>
                </a:tc>
                <a:tc>
                  <a:txBody>
                    <a:bodyPr/>
                    <a:lstStyle/>
                    <a:p>
                      <a:pPr>
                        <a:lnSpc>
                          <a:spcPct val="115000"/>
                        </a:lnSpc>
                      </a:pPr>
                      <a:endParaRPr lang="en-US" sz="1300">
                        <a:latin typeface="Calibri"/>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1DD"/>
                    </a:solidFill>
                  </a:tcPr>
                </a:tc>
                <a:tc>
                  <a:txBody>
                    <a:bodyPr/>
                    <a:lstStyle/>
                    <a:p>
                      <a:pPr marL="0" marR="0" algn="ctr">
                        <a:lnSpc>
                          <a:spcPct val="115000"/>
                        </a:lnSpc>
                        <a:spcBef>
                          <a:spcPts val="0"/>
                        </a:spcBef>
                        <a:spcAft>
                          <a:spcPts val="1000"/>
                        </a:spcAft>
                      </a:pPr>
                      <a:r>
                        <a:rPr lang="en-US" sz="1300">
                          <a:solidFill>
                            <a:srgbClr val="000000"/>
                          </a:solidFill>
                          <a:latin typeface="Calibri"/>
                          <a:ea typeface="Calibri"/>
                          <a:cs typeface="Calibri"/>
                        </a:rPr>
                        <a:t> </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1DD"/>
                    </a:solidFill>
                  </a:tcPr>
                </a:tc>
              </a:tr>
              <a:tr h="231420">
                <a:tc>
                  <a:txBody>
                    <a:bodyPr/>
                    <a:lstStyle/>
                    <a:p>
                      <a:pPr marL="0" marR="0" algn="ctr">
                        <a:lnSpc>
                          <a:spcPct val="115000"/>
                        </a:lnSpc>
                        <a:spcBef>
                          <a:spcPts val="0"/>
                        </a:spcBef>
                        <a:spcAft>
                          <a:spcPts val="1000"/>
                        </a:spcAft>
                      </a:pPr>
                      <a:r>
                        <a:rPr lang="en-US" sz="1300">
                          <a:solidFill>
                            <a:srgbClr val="000000"/>
                          </a:solidFill>
                          <a:latin typeface="Calibri"/>
                          <a:ea typeface="Calibri"/>
                          <a:cs typeface="Calibri"/>
                        </a:rPr>
                        <a:t> </a:t>
                      </a:r>
                      <a:endParaRPr lang="en-US" sz="13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7E4BC"/>
                    </a:solidFill>
                  </a:tcPr>
                </a:tc>
                <a:tc>
                  <a:txBody>
                    <a:bodyPr/>
                    <a:lstStyle/>
                    <a:p>
                      <a:pPr marL="0" marR="0" algn="ctr">
                        <a:lnSpc>
                          <a:spcPct val="115000"/>
                        </a:lnSpc>
                        <a:spcBef>
                          <a:spcPts val="0"/>
                        </a:spcBef>
                        <a:spcAft>
                          <a:spcPts val="1000"/>
                        </a:spcAft>
                      </a:pPr>
                      <a:r>
                        <a:rPr lang="en-US" sz="1300">
                          <a:latin typeface="Calibri"/>
                          <a:ea typeface="Calibri"/>
                          <a:cs typeface="Calibri"/>
                        </a:rPr>
                        <a:t>Std(Pi)</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7E4BC"/>
                    </a:solidFill>
                  </a:tcPr>
                </a:tc>
                <a:tc>
                  <a:txBody>
                    <a:bodyPr/>
                    <a:lstStyle/>
                    <a:p>
                      <a:pPr marL="0" marR="0" algn="ctr">
                        <a:lnSpc>
                          <a:spcPct val="115000"/>
                        </a:lnSpc>
                        <a:spcBef>
                          <a:spcPts val="0"/>
                        </a:spcBef>
                        <a:spcAft>
                          <a:spcPts val="1000"/>
                        </a:spcAft>
                      </a:pPr>
                      <a:r>
                        <a:rPr lang="en-US" sz="1300">
                          <a:latin typeface="Calibri"/>
                          <a:ea typeface="Calibri"/>
                          <a:cs typeface="Calibri"/>
                        </a:rPr>
                        <a:t>8301.018</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7E4BC"/>
                    </a:solidFill>
                  </a:tcPr>
                </a:tc>
                <a:tc>
                  <a:txBody>
                    <a:bodyPr/>
                    <a:lstStyle/>
                    <a:p>
                      <a:pPr marL="0" marR="0" algn="ctr">
                        <a:lnSpc>
                          <a:spcPct val="115000"/>
                        </a:lnSpc>
                        <a:spcBef>
                          <a:spcPts val="0"/>
                        </a:spcBef>
                        <a:spcAft>
                          <a:spcPts val="1000"/>
                        </a:spcAft>
                      </a:pPr>
                      <a:r>
                        <a:rPr lang="en-US" sz="1300">
                          <a:latin typeface="Calibri"/>
                          <a:ea typeface="Calibri"/>
                          <a:cs typeface="Calibri"/>
                        </a:rPr>
                        <a:t>8623.0264</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7E4BC"/>
                    </a:solidFill>
                  </a:tcPr>
                </a:tc>
                <a:tc>
                  <a:txBody>
                    <a:bodyPr/>
                    <a:lstStyle/>
                    <a:p>
                      <a:pPr marL="0" marR="0" algn="ctr">
                        <a:lnSpc>
                          <a:spcPct val="115000"/>
                        </a:lnSpc>
                        <a:spcBef>
                          <a:spcPts val="0"/>
                        </a:spcBef>
                        <a:spcAft>
                          <a:spcPts val="1000"/>
                        </a:spcAft>
                      </a:pPr>
                      <a:r>
                        <a:rPr lang="en-US" sz="1300">
                          <a:latin typeface="Calibri"/>
                          <a:ea typeface="Calibri"/>
                          <a:cs typeface="Calibri"/>
                        </a:rPr>
                        <a:t>10508.252</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7E4BC"/>
                    </a:solidFill>
                  </a:tcPr>
                </a:tc>
                <a:tc>
                  <a:txBody>
                    <a:bodyPr/>
                    <a:lstStyle/>
                    <a:p>
                      <a:pPr marL="0" marR="0" algn="ctr">
                        <a:lnSpc>
                          <a:spcPct val="115000"/>
                        </a:lnSpc>
                        <a:spcBef>
                          <a:spcPts val="0"/>
                        </a:spcBef>
                        <a:spcAft>
                          <a:spcPts val="1000"/>
                        </a:spcAft>
                      </a:pPr>
                      <a:r>
                        <a:rPr lang="en-US" sz="1300">
                          <a:latin typeface="Calibri"/>
                          <a:ea typeface="Calibri"/>
                          <a:cs typeface="Calibri"/>
                        </a:rPr>
                        <a:t>13243.43</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7E4BC"/>
                    </a:solidFill>
                  </a:tcPr>
                </a:tc>
                <a:tc>
                  <a:txBody>
                    <a:bodyPr/>
                    <a:lstStyle/>
                    <a:p>
                      <a:pPr marL="0" marR="0" algn="ctr">
                        <a:lnSpc>
                          <a:spcPct val="115000"/>
                        </a:lnSpc>
                        <a:spcBef>
                          <a:spcPts val="0"/>
                        </a:spcBef>
                        <a:spcAft>
                          <a:spcPts val="1000"/>
                        </a:spcAft>
                      </a:pPr>
                      <a:r>
                        <a:rPr lang="en-US" sz="1300">
                          <a:latin typeface="Calibri"/>
                          <a:ea typeface="Calibri"/>
                          <a:cs typeface="Calibri"/>
                        </a:rPr>
                        <a:t>16439.298</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7E4BC"/>
                    </a:solidFill>
                  </a:tcPr>
                </a:tc>
                <a:tc>
                  <a:txBody>
                    <a:bodyPr/>
                    <a:lstStyle/>
                    <a:p>
                      <a:pPr marL="0" marR="0" algn="ctr">
                        <a:lnSpc>
                          <a:spcPct val="115000"/>
                        </a:lnSpc>
                        <a:spcBef>
                          <a:spcPts val="0"/>
                        </a:spcBef>
                        <a:spcAft>
                          <a:spcPts val="1000"/>
                        </a:spcAft>
                      </a:pPr>
                      <a:r>
                        <a:rPr lang="en-US" sz="1300">
                          <a:latin typeface="Calibri"/>
                          <a:ea typeface="Calibri"/>
                          <a:cs typeface="Calibri"/>
                        </a:rPr>
                        <a:t>23459.429</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7E4BC"/>
                    </a:solidFill>
                  </a:tcPr>
                </a:tc>
                <a:tc>
                  <a:txBody>
                    <a:bodyPr/>
                    <a:lstStyle/>
                    <a:p>
                      <a:pPr marL="0" marR="0" algn="ctr">
                        <a:lnSpc>
                          <a:spcPct val="115000"/>
                        </a:lnSpc>
                        <a:spcBef>
                          <a:spcPts val="0"/>
                        </a:spcBef>
                        <a:spcAft>
                          <a:spcPts val="1000"/>
                        </a:spcAft>
                      </a:pPr>
                      <a:r>
                        <a:rPr lang="en-US" sz="1300">
                          <a:latin typeface="Calibri"/>
                          <a:ea typeface="Calibri"/>
                          <a:cs typeface="Calibri"/>
                        </a:rPr>
                        <a:t>31712.458</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7E4BC"/>
                    </a:solidFill>
                  </a:tcPr>
                </a:tc>
                <a:tc>
                  <a:txBody>
                    <a:bodyPr/>
                    <a:lstStyle/>
                    <a:p>
                      <a:pPr marL="0" marR="0" algn="ctr">
                        <a:lnSpc>
                          <a:spcPct val="115000"/>
                        </a:lnSpc>
                        <a:spcBef>
                          <a:spcPts val="0"/>
                        </a:spcBef>
                        <a:spcAft>
                          <a:spcPts val="1000"/>
                        </a:spcAft>
                      </a:pPr>
                      <a:r>
                        <a:rPr lang="en-US" sz="1300">
                          <a:latin typeface="Calibri"/>
                          <a:ea typeface="Calibri"/>
                          <a:cs typeface="Calibri"/>
                        </a:rPr>
                        <a:t>34641.016</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7E4BC"/>
                    </a:solidFill>
                  </a:tcPr>
                </a:tc>
              </a:tr>
              <a:tr h="231420">
                <a:tc>
                  <a:txBody>
                    <a:bodyPr/>
                    <a:lstStyle/>
                    <a:p>
                      <a:pPr marL="0" marR="0" algn="ctr">
                        <a:lnSpc>
                          <a:spcPct val="115000"/>
                        </a:lnSpc>
                        <a:spcBef>
                          <a:spcPts val="0"/>
                        </a:spcBef>
                        <a:spcAft>
                          <a:spcPts val="1000"/>
                        </a:spcAft>
                      </a:pPr>
                      <a:r>
                        <a:rPr lang="en-US" sz="1300">
                          <a:solidFill>
                            <a:srgbClr val="FF0000"/>
                          </a:solidFill>
                          <a:latin typeface="Calibri"/>
                          <a:ea typeface="Calibri"/>
                          <a:cs typeface="Calibri"/>
                        </a:rPr>
                        <a:t> </a:t>
                      </a:r>
                      <a:endParaRPr lang="en-US" sz="13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AF1DD"/>
                    </a:solidFill>
                  </a:tcPr>
                </a:tc>
                <a:tc>
                  <a:txBody>
                    <a:bodyPr/>
                    <a:lstStyle/>
                    <a:p>
                      <a:pPr marL="0" marR="0" algn="ctr">
                        <a:lnSpc>
                          <a:spcPct val="115000"/>
                        </a:lnSpc>
                        <a:spcBef>
                          <a:spcPts val="0"/>
                        </a:spcBef>
                        <a:spcAft>
                          <a:spcPts val="1000"/>
                        </a:spcAft>
                      </a:pPr>
                      <a:r>
                        <a:rPr lang="en-US" sz="1300">
                          <a:solidFill>
                            <a:srgbClr val="0070C0"/>
                          </a:solidFill>
                          <a:latin typeface="Calibri"/>
                          <a:ea typeface="Calibri"/>
                          <a:cs typeface="Calibri"/>
                        </a:rPr>
                        <a:t>RR</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AF1DD"/>
                    </a:solidFill>
                  </a:tcPr>
                </a:tc>
                <a:tc>
                  <a:txBody>
                    <a:bodyPr/>
                    <a:lstStyle/>
                    <a:p>
                      <a:pPr marL="0" marR="0" algn="ctr">
                        <a:lnSpc>
                          <a:spcPct val="115000"/>
                        </a:lnSpc>
                        <a:spcBef>
                          <a:spcPts val="0"/>
                        </a:spcBef>
                        <a:spcAft>
                          <a:spcPts val="1000"/>
                        </a:spcAft>
                      </a:pPr>
                      <a:r>
                        <a:rPr lang="en-US" sz="1300">
                          <a:solidFill>
                            <a:srgbClr val="0070C0"/>
                          </a:solidFill>
                          <a:latin typeface="Calibri"/>
                          <a:ea typeface="Calibri"/>
                          <a:cs typeface="Calibri"/>
                        </a:rPr>
                        <a:t>1.000</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AF1DD"/>
                    </a:solidFill>
                  </a:tcPr>
                </a:tc>
                <a:tc>
                  <a:txBody>
                    <a:bodyPr/>
                    <a:lstStyle/>
                    <a:p>
                      <a:pPr marL="0" marR="0" algn="ctr">
                        <a:lnSpc>
                          <a:spcPct val="115000"/>
                        </a:lnSpc>
                        <a:spcBef>
                          <a:spcPts val="0"/>
                        </a:spcBef>
                        <a:spcAft>
                          <a:spcPts val="1000"/>
                        </a:spcAft>
                      </a:pPr>
                      <a:r>
                        <a:rPr lang="en-US" sz="1300">
                          <a:solidFill>
                            <a:srgbClr val="0070C0"/>
                          </a:solidFill>
                          <a:latin typeface="Calibri"/>
                          <a:ea typeface="Calibri"/>
                          <a:cs typeface="Calibri"/>
                        </a:rPr>
                        <a:t>1.039</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AF1DD"/>
                    </a:solidFill>
                  </a:tcPr>
                </a:tc>
                <a:tc>
                  <a:txBody>
                    <a:bodyPr/>
                    <a:lstStyle/>
                    <a:p>
                      <a:pPr marL="0" marR="0" algn="ctr">
                        <a:lnSpc>
                          <a:spcPct val="115000"/>
                        </a:lnSpc>
                        <a:spcBef>
                          <a:spcPts val="0"/>
                        </a:spcBef>
                        <a:spcAft>
                          <a:spcPts val="1000"/>
                        </a:spcAft>
                      </a:pPr>
                      <a:r>
                        <a:rPr lang="en-US" sz="1300">
                          <a:solidFill>
                            <a:srgbClr val="0070C0"/>
                          </a:solidFill>
                          <a:latin typeface="Calibri"/>
                          <a:ea typeface="Calibri"/>
                          <a:cs typeface="Calibri"/>
                        </a:rPr>
                        <a:t>1.266</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AF1DD"/>
                    </a:solidFill>
                  </a:tcPr>
                </a:tc>
                <a:tc>
                  <a:txBody>
                    <a:bodyPr/>
                    <a:lstStyle/>
                    <a:p>
                      <a:pPr marL="0" marR="0" algn="ctr">
                        <a:lnSpc>
                          <a:spcPct val="115000"/>
                        </a:lnSpc>
                        <a:spcBef>
                          <a:spcPts val="0"/>
                        </a:spcBef>
                        <a:spcAft>
                          <a:spcPts val="1000"/>
                        </a:spcAft>
                      </a:pPr>
                      <a:r>
                        <a:rPr lang="en-US" sz="1300">
                          <a:solidFill>
                            <a:srgbClr val="0070C0"/>
                          </a:solidFill>
                          <a:latin typeface="Calibri"/>
                          <a:ea typeface="Calibri"/>
                          <a:cs typeface="Calibri"/>
                        </a:rPr>
                        <a:t>1.595</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AF1DD"/>
                    </a:solidFill>
                  </a:tcPr>
                </a:tc>
                <a:tc>
                  <a:txBody>
                    <a:bodyPr/>
                    <a:lstStyle/>
                    <a:p>
                      <a:pPr marL="0" marR="0" algn="ctr">
                        <a:lnSpc>
                          <a:spcPct val="115000"/>
                        </a:lnSpc>
                        <a:spcBef>
                          <a:spcPts val="0"/>
                        </a:spcBef>
                        <a:spcAft>
                          <a:spcPts val="1000"/>
                        </a:spcAft>
                      </a:pPr>
                      <a:r>
                        <a:rPr lang="en-US" sz="1300">
                          <a:solidFill>
                            <a:srgbClr val="0070C0"/>
                          </a:solidFill>
                          <a:latin typeface="Calibri"/>
                          <a:ea typeface="Calibri"/>
                          <a:cs typeface="Calibri"/>
                        </a:rPr>
                        <a:t>1.980</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AF1DD"/>
                    </a:solidFill>
                  </a:tcPr>
                </a:tc>
                <a:tc>
                  <a:txBody>
                    <a:bodyPr/>
                    <a:lstStyle/>
                    <a:p>
                      <a:pPr marL="0" marR="0" algn="ctr">
                        <a:lnSpc>
                          <a:spcPct val="115000"/>
                        </a:lnSpc>
                        <a:spcBef>
                          <a:spcPts val="0"/>
                        </a:spcBef>
                        <a:spcAft>
                          <a:spcPts val="1000"/>
                        </a:spcAft>
                      </a:pPr>
                      <a:r>
                        <a:rPr lang="en-US" sz="1300">
                          <a:solidFill>
                            <a:srgbClr val="0070C0"/>
                          </a:solidFill>
                          <a:latin typeface="Calibri"/>
                          <a:ea typeface="Calibri"/>
                          <a:cs typeface="Calibri"/>
                        </a:rPr>
                        <a:t>2.826</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AF1DD"/>
                    </a:solidFill>
                  </a:tcPr>
                </a:tc>
                <a:tc>
                  <a:txBody>
                    <a:bodyPr/>
                    <a:lstStyle/>
                    <a:p>
                      <a:pPr marL="0" marR="0" algn="ctr">
                        <a:lnSpc>
                          <a:spcPct val="115000"/>
                        </a:lnSpc>
                        <a:spcBef>
                          <a:spcPts val="0"/>
                        </a:spcBef>
                        <a:spcAft>
                          <a:spcPts val="1000"/>
                        </a:spcAft>
                      </a:pPr>
                      <a:r>
                        <a:rPr lang="en-US" sz="1300">
                          <a:solidFill>
                            <a:srgbClr val="0070C0"/>
                          </a:solidFill>
                          <a:latin typeface="Calibri"/>
                          <a:ea typeface="Calibri"/>
                          <a:cs typeface="Calibri"/>
                        </a:rPr>
                        <a:t>3.820</a:t>
                      </a:r>
                      <a:endParaRPr lang="en-US" sz="130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AF1DD"/>
                    </a:solidFill>
                  </a:tcPr>
                </a:tc>
                <a:tc>
                  <a:txBody>
                    <a:bodyPr/>
                    <a:lstStyle/>
                    <a:p>
                      <a:pPr marL="0" marR="0" algn="ctr">
                        <a:lnSpc>
                          <a:spcPct val="115000"/>
                        </a:lnSpc>
                        <a:spcBef>
                          <a:spcPts val="0"/>
                        </a:spcBef>
                        <a:spcAft>
                          <a:spcPts val="1000"/>
                        </a:spcAft>
                      </a:pPr>
                      <a:r>
                        <a:rPr lang="en-US" sz="1300" dirty="0">
                          <a:solidFill>
                            <a:srgbClr val="0070C0"/>
                          </a:solidFill>
                          <a:latin typeface="Calibri"/>
                          <a:ea typeface="Calibri"/>
                          <a:cs typeface="Calibri"/>
                        </a:rPr>
                        <a:t>4.173</a:t>
                      </a:r>
                      <a:endParaRPr lang="en-US" sz="1300" dirty="0">
                        <a:latin typeface="Calibri"/>
                        <a:ea typeface="Calibri"/>
                        <a:cs typeface="Times New Roman"/>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AF1DD"/>
                    </a:solidFill>
                  </a:tcPr>
                </a:tc>
              </a:tr>
            </a:tbl>
          </a:graphicData>
        </a:graphic>
      </p:graphicFrame>
    </p:spTree>
  </p:cSld>
  <p:clrMapOvr>
    <a:masterClrMapping/>
  </p:clrMapOvr>
  <p:transition>
    <p:wheel/>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nvGraphicFramePr>
        <p:xfrm>
          <a:off x="1066800" y="304800"/>
          <a:ext cx="7848600" cy="4267200"/>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p:cNvSpPr/>
          <p:nvPr/>
        </p:nvSpPr>
        <p:spPr>
          <a:xfrm>
            <a:off x="1447800" y="4648200"/>
            <a:ext cx="6705600" cy="2031325"/>
          </a:xfrm>
          <a:prstGeom prst="rect">
            <a:avLst/>
          </a:prstGeom>
        </p:spPr>
        <p:txBody>
          <a:bodyPr wrap="square">
            <a:spAutoFit/>
          </a:bodyPr>
          <a:lstStyle/>
          <a:p>
            <a:r>
              <a:rPr lang="en-US" dirty="0" smtClean="0"/>
              <a:t>Similarly, the minimum variance for weekly portfolio1 that earns an expected return of at least .01% is x</a:t>
            </a:r>
            <a:r>
              <a:rPr lang="en-US" baseline="-25000" dirty="0" smtClean="0"/>
              <a:t>3</a:t>
            </a:r>
            <a:r>
              <a:rPr lang="en-US" dirty="0" smtClean="0"/>
              <a:t>= $60.92, x</a:t>
            </a:r>
            <a:r>
              <a:rPr lang="en-US" baseline="-25000" dirty="0" smtClean="0"/>
              <a:t>12</a:t>
            </a:r>
            <a:r>
              <a:rPr lang="en-US" dirty="0" smtClean="0"/>
              <a:t>=$ 8749.15, x</a:t>
            </a:r>
            <a:r>
              <a:rPr lang="en-US" baseline="-25000" dirty="0" smtClean="0"/>
              <a:t>13</a:t>
            </a:r>
            <a:r>
              <a:rPr lang="en-US" dirty="0" smtClean="0"/>
              <a:t>= $972.45, x</a:t>
            </a:r>
            <a:r>
              <a:rPr lang="en-US" baseline="-25000" dirty="0" smtClean="0"/>
              <a:t>14</a:t>
            </a:r>
            <a:r>
              <a:rPr lang="en-US" dirty="0" smtClean="0"/>
              <a:t>=217.48; the other x</a:t>
            </a:r>
            <a:r>
              <a:rPr lang="en-US" baseline="-25000" dirty="0" smtClean="0"/>
              <a:t>i</a:t>
            </a:r>
            <a:r>
              <a:rPr lang="en-US" dirty="0" smtClean="0"/>
              <a:t> got no allocation. About 71% of the assets get nothing because their covariance with the other assets is not sufficiently negative for them to bring any diversification benefits. </a:t>
            </a:r>
            <a:endParaRPr lang="en-US" dirty="0"/>
          </a:p>
        </p:txBody>
      </p:sp>
    </p:spTree>
  </p:cSld>
  <p:clrMapOvr>
    <a:masterClrMapping/>
  </p:clrMapOvr>
  <p:transition>
    <p:wheel/>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lvl="1" algn="ctr" rtl="0">
              <a:spcBef>
                <a:spcPct val="0"/>
              </a:spcBef>
            </a:pPr>
            <a:r>
              <a:rPr lang="en-US" b="1" dirty="0" smtClean="0"/>
              <a:t>Assets Allocation from Monthly Returns</a:t>
            </a:r>
            <a:br>
              <a:rPr lang="en-US" b="1" dirty="0" smtClean="0"/>
            </a:br>
            <a:r>
              <a:rPr lang="en-US" b="1" dirty="0"/>
              <a:t/>
            </a:r>
            <a:br>
              <a:rPr lang="en-US" b="1" dirty="0"/>
            </a:br>
            <a:r>
              <a:rPr lang="en-US" dirty="0" smtClean="0"/>
              <a:t>Monthly Returns Covariance Table</a:t>
            </a:r>
            <a:r>
              <a:rPr lang="en-US" dirty="0"/>
              <a:t/>
            </a:r>
            <a:br>
              <a:rPr lang="en-US" dirty="0"/>
            </a:br>
            <a:endParaRPr lang="en-US" dirty="0"/>
          </a:p>
        </p:txBody>
      </p:sp>
      <p:graphicFrame>
        <p:nvGraphicFramePr>
          <p:cNvPr id="5" name="Table 4"/>
          <p:cNvGraphicFramePr>
            <a:graphicFrameLocks noGrp="1"/>
          </p:cNvGraphicFramePr>
          <p:nvPr/>
        </p:nvGraphicFramePr>
        <p:xfrm>
          <a:off x="457200" y="1371600"/>
          <a:ext cx="8382002" cy="4327102"/>
        </p:xfrm>
        <a:graphic>
          <a:graphicData uri="http://schemas.openxmlformats.org/drawingml/2006/table">
            <a:tbl>
              <a:tblPr/>
              <a:tblGrid>
                <a:gridCol w="556616"/>
                <a:gridCol w="523876"/>
                <a:gridCol w="523876"/>
                <a:gridCol w="572989"/>
                <a:gridCol w="523876"/>
                <a:gridCol w="572989"/>
                <a:gridCol w="572989"/>
                <a:gridCol w="540246"/>
                <a:gridCol w="556616"/>
                <a:gridCol w="556616"/>
                <a:gridCol w="605730"/>
                <a:gridCol w="572989"/>
                <a:gridCol w="572989"/>
                <a:gridCol w="556616"/>
                <a:gridCol w="572989"/>
              </a:tblGrid>
              <a:tr h="280276">
                <a:tc>
                  <a:txBody>
                    <a:bodyPr/>
                    <a:lstStyle/>
                    <a:p>
                      <a:pPr marL="0" marR="0">
                        <a:lnSpc>
                          <a:spcPct val="115000"/>
                        </a:lnSpc>
                        <a:spcBef>
                          <a:spcPts val="0"/>
                        </a:spcBef>
                        <a:spcAft>
                          <a:spcPts val="0"/>
                        </a:spcAft>
                      </a:pPr>
                      <a:r>
                        <a:rPr lang="en-US" sz="1300" b="1" dirty="0">
                          <a:solidFill>
                            <a:srgbClr val="000000"/>
                          </a:solidFill>
                          <a:latin typeface="Calibri"/>
                          <a:ea typeface="Times New Roman"/>
                          <a:cs typeface="Calibri"/>
                        </a:rPr>
                        <a:t>Monthly</a:t>
                      </a:r>
                      <a:endParaRPr lang="en-US" sz="1300" dirty="0">
                        <a:latin typeface="Calibri"/>
                        <a:ea typeface="Calibri"/>
                        <a:cs typeface="Times New Roman"/>
                      </a:endParaRPr>
                    </a:p>
                  </a:txBody>
                  <a:tcPr marL="49851" marR="49851" marT="0" marB="0">
                    <a:lnL w="12700" cap="flat" cmpd="sng" algn="ctr">
                      <a:solidFill>
                        <a:srgbClr val="F79646"/>
                      </a:solidFill>
                      <a:prstDash val="solid"/>
                      <a:round/>
                      <a:headEnd type="none" w="med" len="med"/>
                      <a:tailEnd type="none" w="med" len="med"/>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79646"/>
                    </a:solidFill>
                  </a:tcPr>
                </a:tc>
                <a:tc>
                  <a:txBody>
                    <a:bodyPr/>
                    <a:lstStyle/>
                    <a:p>
                      <a:pPr marL="0" marR="0" algn="ctr">
                        <a:lnSpc>
                          <a:spcPct val="115000"/>
                        </a:lnSpc>
                        <a:spcBef>
                          <a:spcPts val="0"/>
                        </a:spcBef>
                        <a:spcAft>
                          <a:spcPts val="0"/>
                        </a:spcAft>
                      </a:pPr>
                      <a:r>
                        <a:rPr lang="en-US" sz="1300" b="1">
                          <a:solidFill>
                            <a:srgbClr val="000000"/>
                          </a:solidFill>
                          <a:latin typeface="Calibri"/>
                          <a:ea typeface="Times New Roman"/>
                          <a:cs typeface="Calibri"/>
                        </a:rPr>
                        <a:t>SPY</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79646"/>
                    </a:solidFill>
                  </a:tcPr>
                </a:tc>
                <a:tc>
                  <a:txBody>
                    <a:bodyPr/>
                    <a:lstStyle/>
                    <a:p>
                      <a:pPr marL="0" marR="0" algn="ctr">
                        <a:lnSpc>
                          <a:spcPct val="115000"/>
                        </a:lnSpc>
                        <a:spcBef>
                          <a:spcPts val="0"/>
                        </a:spcBef>
                        <a:spcAft>
                          <a:spcPts val="0"/>
                        </a:spcAft>
                      </a:pPr>
                      <a:r>
                        <a:rPr lang="en-US" sz="1300" b="1">
                          <a:solidFill>
                            <a:srgbClr val="000000"/>
                          </a:solidFill>
                          <a:latin typeface="Calibri"/>
                          <a:ea typeface="Times New Roman"/>
                          <a:cs typeface="Calibri"/>
                        </a:rPr>
                        <a:t>IJH</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79646"/>
                    </a:solidFill>
                  </a:tcPr>
                </a:tc>
                <a:tc>
                  <a:txBody>
                    <a:bodyPr/>
                    <a:lstStyle/>
                    <a:p>
                      <a:pPr marL="0" marR="0" algn="ctr">
                        <a:lnSpc>
                          <a:spcPct val="115000"/>
                        </a:lnSpc>
                        <a:spcBef>
                          <a:spcPts val="0"/>
                        </a:spcBef>
                        <a:spcAft>
                          <a:spcPts val="0"/>
                        </a:spcAft>
                      </a:pPr>
                      <a:r>
                        <a:rPr lang="en-US" sz="1300" b="1">
                          <a:solidFill>
                            <a:srgbClr val="000000"/>
                          </a:solidFill>
                          <a:latin typeface="Calibri"/>
                          <a:ea typeface="Times New Roman"/>
                          <a:cs typeface="Calibri"/>
                        </a:rPr>
                        <a:t>IJR</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79646"/>
                    </a:solidFill>
                  </a:tcPr>
                </a:tc>
                <a:tc>
                  <a:txBody>
                    <a:bodyPr/>
                    <a:lstStyle/>
                    <a:p>
                      <a:pPr marL="0" marR="0" algn="ctr">
                        <a:lnSpc>
                          <a:spcPct val="115000"/>
                        </a:lnSpc>
                        <a:spcBef>
                          <a:spcPts val="0"/>
                        </a:spcBef>
                        <a:spcAft>
                          <a:spcPts val="0"/>
                        </a:spcAft>
                      </a:pPr>
                      <a:r>
                        <a:rPr lang="en-US" sz="1300" b="1">
                          <a:solidFill>
                            <a:srgbClr val="000000"/>
                          </a:solidFill>
                          <a:latin typeface="Calibri"/>
                          <a:ea typeface="Times New Roman"/>
                          <a:cs typeface="Calibri"/>
                        </a:rPr>
                        <a:t>IYY</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79646"/>
                    </a:solidFill>
                  </a:tcPr>
                </a:tc>
                <a:tc>
                  <a:txBody>
                    <a:bodyPr/>
                    <a:lstStyle/>
                    <a:p>
                      <a:pPr marL="0" marR="0" algn="ctr">
                        <a:lnSpc>
                          <a:spcPct val="115000"/>
                        </a:lnSpc>
                        <a:spcBef>
                          <a:spcPts val="0"/>
                        </a:spcBef>
                        <a:spcAft>
                          <a:spcPts val="0"/>
                        </a:spcAft>
                      </a:pPr>
                      <a:r>
                        <a:rPr lang="en-US" sz="1300" b="1">
                          <a:solidFill>
                            <a:srgbClr val="000000"/>
                          </a:solidFill>
                          <a:latin typeface="Calibri"/>
                          <a:ea typeface="Times New Roman"/>
                          <a:cs typeface="Calibri"/>
                        </a:rPr>
                        <a:t>XLE</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79646"/>
                    </a:solidFill>
                  </a:tcPr>
                </a:tc>
                <a:tc>
                  <a:txBody>
                    <a:bodyPr/>
                    <a:lstStyle/>
                    <a:p>
                      <a:pPr marL="0" marR="0" algn="ctr">
                        <a:lnSpc>
                          <a:spcPct val="115000"/>
                        </a:lnSpc>
                        <a:spcBef>
                          <a:spcPts val="0"/>
                        </a:spcBef>
                        <a:spcAft>
                          <a:spcPts val="0"/>
                        </a:spcAft>
                      </a:pPr>
                      <a:r>
                        <a:rPr lang="en-US" sz="1300" b="1">
                          <a:solidFill>
                            <a:srgbClr val="000000"/>
                          </a:solidFill>
                          <a:latin typeface="Calibri"/>
                          <a:ea typeface="Times New Roman"/>
                          <a:cs typeface="Calibri"/>
                        </a:rPr>
                        <a:t>EWZ</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79646"/>
                    </a:solidFill>
                  </a:tcPr>
                </a:tc>
                <a:tc>
                  <a:txBody>
                    <a:bodyPr/>
                    <a:lstStyle/>
                    <a:p>
                      <a:pPr marL="0" marR="0" algn="ctr">
                        <a:lnSpc>
                          <a:spcPct val="115000"/>
                        </a:lnSpc>
                        <a:spcBef>
                          <a:spcPts val="0"/>
                        </a:spcBef>
                        <a:spcAft>
                          <a:spcPts val="0"/>
                        </a:spcAft>
                      </a:pPr>
                      <a:r>
                        <a:rPr lang="en-US" sz="1300" b="1">
                          <a:solidFill>
                            <a:srgbClr val="000000"/>
                          </a:solidFill>
                          <a:latin typeface="Calibri"/>
                          <a:ea typeface="Times New Roman"/>
                          <a:cs typeface="Calibri"/>
                        </a:rPr>
                        <a:t>EWJ</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79646"/>
                    </a:solidFill>
                  </a:tcPr>
                </a:tc>
                <a:tc>
                  <a:txBody>
                    <a:bodyPr/>
                    <a:lstStyle/>
                    <a:p>
                      <a:pPr marL="0" marR="0" algn="ctr">
                        <a:lnSpc>
                          <a:spcPct val="115000"/>
                        </a:lnSpc>
                        <a:spcBef>
                          <a:spcPts val="0"/>
                        </a:spcBef>
                        <a:spcAft>
                          <a:spcPts val="0"/>
                        </a:spcAft>
                      </a:pPr>
                      <a:r>
                        <a:rPr lang="en-US" sz="1300" b="1">
                          <a:solidFill>
                            <a:srgbClr val="000000"/>
                          </a:solidFill>
                          <a:latin typeface="Calibri"/>
                          <a:ea typeface="Times New Roman"/>
                          <a:cs typeface="Calibri"/>
                        </a:rPr>
                        <a:t>EWH</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79646"/>
                    </a:solidFill>
                  </a:tcPr>
                </a:tc>
                <a:tc>
                  <a:txBody>
                    <a:bodyPr/>
                    <a:lstStyle/>
                    <a:p>
                      <a:pPr marL="0" marR="0" algn="ctr">
                        <a:lnSpc>
                          <a:spcPct val="115000"/>
                        </a:lnSpc>
                        <a:spcBef>
                          <a:spcPts val="0"/>
                        </a:spcBef>
                        <a:spcAft>
                          <a:spcPts val="0"/>
                        </a:spcAft>
                      </a:pPr>
                      <a:r>
                        <a:rPr lang="en-US" sz="1300" b="1">
                          <a:solidFill>
                            <a:srgbClr val="000000"/>
                          </a:solidFill>
                          <a:latin typeface="Calibri"/>
                          <a:ea typeface="Times New Roman"/>
                          <a:cs typeface="Calibri"/>
                        </a:rPr>
                        <a:t>EEM</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79646"/>
                    </a:solidFill>
                  </a:tcPr>
                </a:tc>
                <a:tc>
                  <a:txBody>
                    <a:bodyPr/>
                    <a:lstStyle/>
                    <a:p>
                      <a:pPr marL="0" marR="0" algn="ctr">
                        <a:lnSpc>
                          <a:spcPct val="115000"/>
                        </a:lnSpc>
                        <a:spcBef>
                          <a:spcPts val="0"/>
                        </a:spcBef>
                        <a:spcAft>
                          <a:spcPts val="0"/>
                        </a:spcAft>
                      </a:pPr>
                      <a:r>
                        <a:rPr lang="en-US" sz="1300" b="1">
                          <a:solidFill>
                            <a:srgbClr val="000000"/>
                          </a:solidFill>
                          <a:latin typeface="Calibri"/>
                          <a:ea typeface="Times New Roman"/>
                          <a:cs typeface="Calibri"/>
                        </a:rPr>
                        <a:t>EZU</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79646"/>
                    </a:solidFill>
                  </a:tcPr>
                </a:tc>
                <a:tc>
                  <a:txBody>
                    <a:bodyPr/>
                    <a:lstStyle/>
                    <a:p>
                      <a:pPr marL="0" marR="0" algn="ctr">
                        <a:lnSpc>
                          <a:spcPct val="115000"/>
                        </a:lnSpc>
                        <a:spcBef>
                          <a:spcPts val="0"/>
                        </a:spcBef>
                        <a:spcAft>
                          <a:spcPts val="0"/>
                        </a:spcAft>
                      </a:pPr>
                      <a:r>
                        <a:rPr lang="en-US" sz="1300" b="1">
                          <a:solidFill>
                            <a:srgbClr val="000000"/>
                          </a:solidFill>
                          <a:latin typeface="Calibri"/>
                          <a:ea typeface="Times New Roman"/>
                          <a:cs typeface="Calibri"/>
                        </a:rPr>
                        <a:t>EFA</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79646"/>
                    </a:solidFill>
                  </a:tcPr>
                </a:tc>
                <a:tc>
                  <a:txBody>
                    <a:bodyPr/>
                    <a:lstStyle/>
                    <a:p>
                      <a:pPr marL="0" marR="0" algn="ctr">
                        <a:lnSpc>
                          <a:spcPct val="115000"/>
                        </a:lnSpc>
                        <a:spcBef>
                          <a:spcPts val="0"/>
                        </a:spcBef>
                        <a:spcAft>
                          <a:spcPts val="0"/>
                        </a:spcAft>
                      </a:pPr>
                      <a:r>
                        <a:rPr lang="en-US" sz="1300" b="1">
                          <a:solidFill>
                            <a:srgbClr val="FF0000"/>
                          </a:solidFill>
                          <a:latin typeface="Calibri"/>
                          <a:ea typeface="Times New Roman"/>
                          <a:cs typeface="Calibri"/>
                        </a:rPr>
                        <a:t>AGG</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79646"/>
                    </a:solidFill>
                  </a:tcPr>
                </a:tc>
                <a:tc>
                  <a:txBody>
                    <a:bodyPr/>
                    <a:lstStyle/>
                    <a:p>
                      <a:pPr marL="0" marR="0" algn="ctr">
                        <a:lnSpc>
                          <a:spcPct val="115000"/>
                        </a:lnSpc>
                        <a:spcBef>
                          <a:spcPts val="0"/>
                        </a:spcBef>
                        <a:spcAft>
                          <a:spcPts val="0"/>
                        </a:spcAft>
                      </a:pPr>
                      <a:r>
                        <a:rPr lang="en-US" sz="1300" b="1">
                          <a:solidFill>
                            <a:srgbClr val="FF0000"/>
                          </a:solidFill>
                          <a:latin typeface="Calibri"/>
                          <a:ea typeface="Times New Roman"/>
                          <a:cs typeface="Calibri"/>
                        </a:rPr>
                        <a:t>IAU</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79646"/>
                    </a:solidFill>
                  </a:tcPr>
                </a:tc>
                <a:tc>
                  <a:txBody>
                    <a:bodyPr/>
                    <a:lstStyle/>
                    <a:p>
                      <a:pPr marL="0" marR="0" algn="ctr">
                        <a:lnSpc>
                          <a:spcPct val="115000"/>
                        </a:lnSpc>
                        <a:spcBef>
                          <a:spcPts val="0"/>
                        </a:spcBef>
                        <a:spcAft>
                          <a:spcPts val="0"/>
                        </a:spcAft>
                      </a:pPr>
                      <a:r>
                        <a:rPr lang="en-US" sz="1300" b="1">
                          <a:solidFill>
                            <a:srgbClr val="000000"/>
                          </a:solidFill>
                          <a:latin typeface="Calibri"/>
                          <a:ea typeface="Times New Roman"/>
                          <a:cs typeface="Calibri"/>
                        </a:rPr>
                        <a:t>IYR</a:t>
                      </a:r>
                      <a:endParaRPr lang="en-US" sz="1300">
                        <a:latin typeface="Calibri"/>
                        <a:ea typeface="Calibri"/>
                        <a:cs typeface="Times New Roman"/>
                      </a:endParaRPr>
                    </a:p>
                  </a:txBody>
                  <a:tcPr marL="49851" marR="49851" marT="0" marB="0">
                    <a:lnL>
                      <a:noFill/>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79646"/>
                    </a:solidFill>
                  </a:tcPr>
                </a:tc>
              </a:tr>
              <a:tr h="280276">
                <a:tc>
                  <a:txBody>
                    <a:bodyPr/>
                    <a:lstStyle/>
                    <a:p>
                      <a:pPr marL="0" marR="0" algn="ctr">
                        <a:lnSpc>
                          <a:spcPct val="115000"/>
                        </a:lnSpc>
                        <a:spcBef>
                          <a:spcPts val="0"/>
                        </a:spcBef>
                        <a:spcAft>
                          <a:spcPts val="0"/>
                        </a:spcAft>
                      </a:pPr>
                      <a:r>
                        <a:rPr lang="en-US" sz="1300" b="1">
                          <a:solidFill>
                            <a:srgbClr val="000000"/>
                          </a:solidFill>
                          <a:latin typeface="Calibri"/>
                          <a:ea typeface="Times New Roman"/>
                          <a:cs typeface="Calibri"/>
                        </a:rPr>
                        <a:t>SPY</a:t>
                      </a:r>
                      <a:endParaRPr lang="en-US" sz="1300">
                        <a:latin typeface="Calibri"/>
                        <a:ea typeface="Calibri"/>
                        <a:cs typeface="Times New Roman"/>
                      </a:endParaRPr>
                    </a:p>
                  </a:txBody>
                  <a:tcPr marL="49851" marR="49851" marT="0" marB="0">
                    <a:lnL w="12700" cap="flat" cmpd="sng" algn="ctr">
                      <a:solidFill>
                        <a:srgbClr val="F79646"/>
                      </a:solidFill>
                      <a:prstDash val="solid"/>
                      <a:round/>
                      <a:headEnd type="none" w="med" len="med"/>
                      <a:tailEnd type="none" w="med" len="med"/>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22.60</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25.60</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26.52</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23.13</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22.96</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35.92</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18.18</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24.66</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32.08</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31.98</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26.44</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FF0000"/>
                          </a:solidFill>
                          <a:latin typeface="Calibri"/>
                          <a:ea typeface="Times New Roman"/>
                          <a:cs typeface="Calibri"/>
                        </a:rPr>
                        <a:t>0.85</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FF0000"/>
                          </a:solidFill>
                          <a:latin typeface="Calibri"/>
                          <a:ea typeface="Times New Roman"/>
                          <a:cs typeface="Calibri"/>
                        </a:rPr>
                        <a:t>1.56</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32.50</a:t>
                      </a:r>
                      <a:endParaRPr lang="en-US" sz="1300">
                        <a:latin typeface="Calibri"/>
                        <a:ea typeface="Calibri"/>
                        <a:cs typeface="Times New Roman"/>
                      </a:endParaRPr>
                    </a:p>
                  </a:txBody>
                  <a:tcPr marL="49851" marR="49851" marT="0" marB="0">
                    <a:lnL>
                      <a:noFill/>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r>
              <a:tr h="280276">
                <a:tc>
                  <a:txBody>
                    <a:bodyPr/>
                    <a:lstStyle/>
                    <a:p>
                      <a:pPr marL="0" marR="0" algn="ctr">
                        <a:lnSpc>
                          <a:spcPct val="115000"/>
                        </a:lnSpc>
                        <a:spcBef>
                          <a:spcPts val="0"/>
                        </a:spcBef>
                        <a:spcAft>
                          <a:spcPts val="0"/>
                        </a:spcAft>
                      </a:pPr>
                      <a:r>
                        <a:rPr lang="en-US" sz="1300" b="1">
                          <a:solidFill>
                            <a:srgbClr val="000000"/>
                          </a:solidFill>
                          <a:latin typeface="Calibri"/>
                          <a:ea typeface="Times New Roman"/>
                          <a:cs typeface="Calibri"/>
                        </a:rPr>
                        <a:t>IJH</a:t>
                      </a:r>
                      <a:endParaRPr lang="en-US" sz="1300">
                        <a:latin typeface="Calibri"/>
                        <a:ea typeface="Calibri"/>
                        <a:cs typeface="Times New Roman"/>
                      </a:endParaRPr>
                    </a:p>
                  </a:txBody>
                  <a:tcPr marL="49851" marR="49851" marT="0" marB="0">
                    <a:lnL w="12700" cap="flat" cmpd="sng" algn="ctr">
                      <a:solidFill>
                        <a:srgbClr val="F79646"/>
                      </a:solidFill>
                      <a:prstDash val="solid"/>
                      <a:round/>
                      <a:headEnd type="none" w="med" len="med"/>
                      <a:tailEnd type="none" w="med" len="med"/>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25.60</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32.07</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33.25</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26.70</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27.68</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42.91</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21.45</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27.77</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37.51</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35.41</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29.54</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FF0000"/>
                          </a:solidFill>
                          <a:latin typeface="Calibri"/>
                          <a:ea typeface="Times New Roman"/>
                          <a:cs typeface="Calibri"/>
                        </a:rPr>
                        <a:t>0.81</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FF0000"/>
                          </a:solidFill>
                          <a:latin typeface="Calibri"/>
                          <a:ea typeface="Times New Roman"/>
                          <a:cs typeface="Calibri"/>
                        </a:rPr>
                        <a:t>2.09</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39.90</a:t>
                      </a:r>
                      <a:endParaRPr lang="en-US" sz="1300">
                        <a:latin typeface="Calibri"/>
                        <a:ea typeface="Calibri"/>
                        <a:cs typeface="Times New Roman"/>
                      </a:endParaRPr>
                    </a:p>
                  </a:txBody>
                  <a:tcPr marL="49851" marR="49851" marT="0" marB="0">
                    <a:lnL>
                      <a:noFill/>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r>
              <a:tr h="280276">
                <a:tc>
                  <a:txBody>
                    <a:bodyPr/>
                    <a:lstStyle/>
                    <a:p>
                      <a:pPr marL="0" marR="0" algn="ctr">
                        <a:lnSpc>
                          <a:spcPct val="115000"/>
                        </a:lnSpc>
                        <a:spcBef>
                          <a:spcPts val="0"/>
                        </a:spcBef>
                        <a:spcAft>
                          <a:spcPts val="0"/>
                        </a:spcAft>
                      </a:pPr>
                      <a:r>
                        <a:rPr lang="en-US" sz="1300" b="1">
                          <a:solidFill>
                            <a:srgbClr val="000000"/>
                          </a:solidFill>
                          <a:latin typeface="Calibri"/>
                          <a:ea typeface="Times New Roman"/>
                          <a:cs typeface="Calibri"/>
                        </a:rPr>
                        <a:t>IJR</a:t>
                      </a:r>
                      <a:endParaRPr lang="en-US" sz="1300">
                        <a:latin typeface="Calibri"/>
                        <a:ea typeface="Calibri"/>
                        <a:cs typeface="Times New Roman"/>
                      </a:endParaRPr>
                    </a:p>
                  </a:txBody>
                  <a:tcPr marL="49851" marR="49851" marT="0" marB="0">
                    <a:lnL w="12700" cap="flat" cmpd="sng" algn="ctr">
                      <a:solidFill>
                        <a:srgbClr val="F79646"/>
                      </a:solidFill>
                      <a:prstDash val="solid"/>
                      <a:round/>
                      <a:headEnd type="none" w="med" len="med"/>
                      <a:tailEnd type="none" w="med" len="med"/>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26.52</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33.25</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dirty="0">
                          <a:solidFill>
                            <a:srgbClr val="000000"/>
                          </a:solidFill>
                          <a:latin typeface="Calibri"/>
                          <a:ea typeface="Times New Roman"/>
                          <a:cs typeface="Calibri"/>
                        </a:rPr>
                        <a:t>36.96</a:t>
                      </a:r>
                      <a:endParaRPr lang="en-US" sz="1300" dirty="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27.75</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26.73</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40.15</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22.03</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26.92</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37.58</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36.44</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30.09</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FF0000"/>
                          </a:solidFill>
                          <a:latin typeface="Calibri"/>
                          <a:ea typeface="Times New Roman"/>
                          <a:cs typeface="Calibri"/>
                        </a:rPr>
                        <a:t>0.54</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FF0000"/>
                          </a:solidFill>
                          <a:latin typeface="Calibri"/>
                          <a:ea typeface="Times New Roman"/>
                          <a:cs typeface="Calibri"/>
                        </a:rPr>
                        <a:t>-0.30</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43.98</a:t>
                      </a:r>
                      <a:endParaRPr lang="en-US" sz="1300">
                        <a:latin typeface="Calibri"/>
                        <a:ea typeface="Calibri"/>
                        <a:cs typeface="Times New Roman"/>
                      </a:endParaRPr>
                    </a:p>
                  </a:txBody>
                  <a:tcPr marL="49851" marR="49851" marT="0" marB="0">
                    <a:lnL>
                      <a:noFill/>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r>
              <a:tr h="280276">
                <a:tc>
                  <a:txBody>
                    <a:bodyPr/>
                    <a:lstStyle/>
                    <a:p>
                      <a:pPr marL="0" marR="0" algn="ctr">
                        <a:lnSpc>
                          <a:spcPct val="115000"/>
                        </a:lnSpc>
                        <a:spcBef>
                          <a:spcPts val="0"/>
                        </a:spcBef>
                        <a:spcAft>
                          <a:spcPts val="0"/>
                        </a:spcAft>
                      </a:pPr>
                      <a:r>
                        <a:rPr lang="en-US" sz="1300" b="1">
                          <a:solidFill>
                            <a:srgbClr val="000000"/>
                          </a:solidFill>
                          <a:latin typeface="Calibri"/>
                          <a:ea typeface="Times New Roman"/>
                          <a:cs typeface="Calibri"/>
                        </a:rPr>
                        <a:t>IYY</a:t>
                      </a:r>
                      <a:endParaRPr lang="en-US" sz="1300">
                        <a:latin typeface="Calibri"/>
                        <a:ea typeface="Calibri"/>
                        <a:cs typeface="Times New Roman"/>
                      </a:endParaRPr>
                    </a:p>
                  </a:txBody>
                  <a:tcPr marL="49851" marR="49851" marT="0" marB="0">
                    <a:lnL w="12700" cap="flat" cmpd="sng" algn="ctr">
                      <a:solidFill>
                        <a:srgbClr val="F79646"/>
                      </a:solidFill>
                      <a:prstDash val="solid"/>
                      <a:round/>
                      <a:headEnd type="none" w="med" len="med"/>
                      <a:tailEnd type="none" w="med" len="med"/>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23.13</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26.70</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27.75</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23.82</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23.62</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37.16</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18.79</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25.34</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33.08</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32.74</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27.10</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FF0000"/>
                          </a:solidFill>
                          <a:latin typeface="Calibri"/>
                          <a:ea typeface="Times New Roman"/>
                          <a:cs typeface="Calibri"/>
                        </a:rPr>
                        <a:t>0.86</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FF0000"/>
                          </a:solidFill>
                          <a:latin typeface="Calibri"/>
                          <a:ea typeface="Times New Roman"/>
                          <a:cs typeface="Calibri"/>
                        </a:rPr>
                        <a:t>1.53</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33.94</a:t>
                      </a:r>
                      <a:endParaRPr lang="en-US" sz="1300">
                        <a:latin typeface="Calibri"/>
                        <a:ea typeface="Calibri"/>
                        <a:cs typeface="Times New Roman"/>
                      </a:endParaRPr>
                    </a:p>
                  </a:txBody>
                  <a:tcPr marL="49851" marR="49851" marT="0" marB="0">
                    <a:lnL>
                      <a:noFill/>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r>
              <a:tr h="280276">
                <a:tc>
                  <a:txBody>
                    <a:bodyPr/>
                    <a:lstStyle/>
                    <a:p>
                      <a:pPr marL="0" marR="0" algn="ctr">
                        <a:lnSpc>
                          <a:spcPct val="115000"/>
                        </a:lnSpc>
                        <a:spcBef>
                          <a:spcPts val="0"/>
                        </a:spcBef>
                        <a:spcAft>
                          <a:spcPts val="0"/>
                        </a:spcAft>
                      </a:pPr>
                      <a:r>
                        <a:rPr lang="en-US" sz="1300" b="1">
                          <a:solidFill>
                            <a:srgbClr val="000000"/>
                          </a:solidFill>
                          <a:latin typeface="Calibri"/>
                          <a:ea typeface="Times New Roman"/>
                          <a:cs typeface="Calibri"/>
                        </a:rPr>
                        <a:t>XLE</a:t>
                      </a:r>
                      <a:endParaRPr lang="en-US" sz="1300">
                        <a:latin typeface="Calibri"/>
                        <a:ea typeface="Calibri"/>
                        <a:cs typeface="Times New Roman"/>
                      </a:endParaRPr>
                    </a:p>
                  </a:txBody>
                  <a:tcPr marL="49851" marR="49851" marT="0" marB="0">
                    <a:lnL w="12700" cap="flat" cmpd="sng" algn="ctr">
                      <a:solidFill>
                        <a:srgbClr val="F79646"/>
                      </a:solidFill>
                      <a:prstDash val="solid"/>
                      <a:round/>
                      <a:headEnd type="none" w="med" len="med"/>
                      <a:tailEnd type="none" w="med" len="med"/>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22.96</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27.68</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26.73</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23.62</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50.74</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57.67</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20.71</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30.21</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42.07</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34.08</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29.75</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FF0000"/>
                          </a:solidFill>
                          <a:latin typeface="Calibri"/>
                          <a:ea typeface="Times New Roman"/>
                          <a:cs typeface="Calibri"/>
                        </a:rPr>
                        <a:t>-0.53</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FF0000"/>
                          </a:solidFill>
                          <a:latin typeface="Calibri"/>
                          <a:ea typeface="Times New Roman"/>
                          <a:cs typeface="Calibri"/>
                        </a:rPr>
                        <a:t>10.65</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25.66</a:t>
                      </a:r>
                      <a:endParaRPr lang="en-US" sz="1300">
                        <a:latin typeface="Calibri"/>
                        <a:ea typeface="Calibri"/>
                        <a:cs typeface="Times New Roman"/>
                      </a:endParaRPr>
                    </a:p>
                  </a:txBody>
                  <a:tcPr marL="49851" marR="49851" marT="0" marB="0">
                    <a:lnL>
                      <a:noFill/>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r>
              <a:tr h="280276">
                <a:tc>
                  <a:txBody>
                    <a:bodyPr/>
                    <a:lstStyle/>
                    <a:p>
                      <a:pPr marL="0" marR="0" algn="ctr">
                        <a:lnSpc>
                          <a:spcPct val="115000"/>
                        </a:lnSpc>
                        <a:spcBef>
                          <a:spcPts val="0"/>
                        </a:spcBef>
                        <a:spcAft>
                          <a:spcPts val="0"/>
                        </a:spcAft>
                      </a:pPr>
                      <a:r>
                        <a:rPr lang="en-US" sz="1300" b="1">
                          <a:solidFill>
                            <a:srgbClr val="000000"/>
                          </a:solidFill>
                          <a:latin typeface="Calibri"/>
                          <a:ea typeface="Times New Roman"/>
                          <a:cs typeface="Calibri"/>
                        </a:rPr>
                        <a:t>EWZ</a:t>
                      </a:r>
                      <a:endParaRPr lang="en-US" sz="1300">
                        <a:latin typeface="Calibri"/>
                        <a:ea typeface="Calibri"/>
                        <a:cs typeface="Times New Roman"/>
                      </a:endParaRPr>
                    </a:p>
                  </a:txBody>
                  <a:tcPr marL="49851" marR="49851" marT="0" marB="0">
                    <a:lnL w="12700" cap="flat" cmpd="sng" algn="ctr">
                      <a:solidFill>
                        <a:srgbClr val="F79646"/>
                      </a:solidFill>
                      <a:prstDash val="solid"/>
                      <a:round/>
                      <a:headEnd type="none" w="med" len="med"/>
                      <a:tailEnd type="none" w="med" len="med"/>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35.92</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42.91</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40.15</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37.16</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57.67</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106.72</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34.38</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57.49</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74.39</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57.82</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49.85</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FF0000"/>
                          </a:solidFill>
                          <a:latin typeface="Calibri"/>
                          <a:ea typeface="Times New Roman"/>
                          <a:cs typeface="Calibri"/>
                        </a:rPr>
                        <a:t>1.31</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FF0000"/>
                          </a:solidFill>
                          <a:latin typeface="Calibri"/>
                          <a:ea typeface="Times New Roman"/>
                          <a:cs typeface="Calibri"/>
                        </a:rPr>
                        <a:t>20.08</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45.10</a:t>
                      </a:r>
                      <a:endParaRPr lang="en-US" sz="1300">
                        <a:latin typeface="Calibri"/>
                        <a:ea typeface="Calibri"/>
                        <a:cs typeface="Times New Roman"/>
                      </a:endParaRPr>
                    </a:p>
                  </a:txBody>
                  <a:tcPr marL="49851" marR="49851" marT="0" marB="0">
                    <a:lnL>
                      <a:noFill/>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r>
              <a:tr h="280276">
                <a:tc>
                  <a:txBody>
                    <a:bodyPr/>
                    <a:lstStyle/>
                    <a:p>
                      <a:pPr marL="0" marR="0" algn="ctr">
                        <a:lnSpc>
                          <a:spcPct val="115000"/>
                        </a:lnSpc>
                        <a:spcBef>
                          <a:spcPts val="0"/>
                        </a:spcBef>
                        <a:spcAft>
                          <a:spcPts val="0"/>
                        </a:spcAft>
                      </a:pPr>
                      <a:r>
                        <a:rPr lang="en-US" sz="1300" b="1">
                          <a:solidFill>
                            <a:srgbClr val="000000"/>
                          </a:solidFill>
                          <a:latin typeface="Calibri"/>
                          <a:ea typeface="Times New Roman"/>
                          <a:cs typeface="Calibri"/>
                        </a:rPr>
                        <a:t>EWJ</a:t>
                      </a:r>
                      <a:endParaRPr lang="en-US" sz="1300">
                        <a:latin typeface="Calibri"/>
                        <a:ea typeface="Calibri"/>
                        <a:cs typeface="Times New Roman"/>
                      </a:endParaRPr>
                    </a:p>
                  </a:txBody>
                  <a:tcPr marL="49851" marR="49851" marT="0" marB="0">
                    <a:lnL w="12700" cap="flat" cmpd="sng" algn="ctr">
                      <a:solidFill>
                        <a:srgbClr val="F79646"/>
                      </a:solidFill>
                      <a:prstDash val="solid"/>
                      <a:round/>
                      <a:headEnd type="none" w="med" len="med"/>
                      <a:tailEnd type="none" w="med" len="med"/>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18.18</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21.45</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22.03</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18.79</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20.71</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34.38</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25.74</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22.02</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31.08</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30.19</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27.00</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FF0000"/>
                          </a:solidFill>
                          <a:latin typeface="Calibri"/>
                          <a:ea typeface="Times New Roman"/>
                          <a:cs typeface="Calibri"/>
                        </a:rPr>
                        <a:t>1.85</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FF0000"/>
                          </a:solidFill>
                          <a:latin typeface="Calibri"/>
                          <a:ea typeface="Times New Roman"/>
                          <a:cs typeface="Calibri"/>
                        </a:rPr>
                        <a:t>4.87</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27.72</a:t>
                      </a:r>
                      <a:endParaRPr lang="en-US" sz="1300">
                        <a:latin typeface="Calibri"/>
                        <a:ea typeface="Calibri"/>
                        <a:cs typeface="Times New Roman"/>
                      </a:endParaRPr>
                    </a:p>
                  </a:txBody>
                  <a:tcPr marL="49851" marR="49851" marT="0" marB="0">
                    <a:lnL>
                      <a:noFill/>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r>
              <a:tr h="280276">
                <a:tc>
                  <a:txBody>
                    <a:bodyPr/>
                    <a:lstStyle/>
                    <a:p>
                      <a:pPr marL="0" marR="0" algn="ctr">
                        <a:lnSpc>
                          <a:spcPct val="115000"/>
                        </a:lnSpc>
                        <a:spcBef>
                          <a:spcPts val="0"/>
                        </a:spcBef>
                        <a:spcAft>
                          <a:spcPts val="0"/>
                        </a:spcAft>
                      </a:pPr>
                      <a:r>
                        <a:rPr lang="en-US" sz="1300" b="1">
                          <a:solidFill>
                            <a:srgbClr val="000000"/>
                          </a:solidFill>
                          <a:latin typeface="Calibri"/>
                          <a:ea typeface="Times New Roman"/>
                          <a:cs typeface="Calibri"/>
                        </a:rPr>
                        <a:t>EWH</a:t>
                      </a:r>
                      <a:endParaRPr lang="en-US" sz="1300">
                        <a:latin typeface="Calibri"/>
                        <a:ea typeface="Calibri"/>
                        <a:cs typeface="Times New Roman"/>
                      </a:endParaRPr>
                    </a:p>
                  </a:txBody>
                  <a:tcPr marL="49851" marR="49851" marT="0" marB="0">
                    <a:lnL w="12700" cap="flat" cmpd="sng" algn="ctr">
                      <a:solidFill>
                        <a:srgbClr val="F79646"/>
                      </a:solidFill>
                      <a:prstDash val="solid"/>
                      <a:round/>
                      <a:headEnd type="none" w="med" len="med"/>
                      <a:tailEnd type="none" w="med" len="med"/>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24.66</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dirty="0">
                          <a:solidFill>
                            <a:srgbClr val="000000"/>
                          </a:solidFill>
                          <a:latin typeface="Calibri"/>
                          <a:ea typeface="Times New Roman"/>
                          <a:cs typeface="Calibri"/>
                        </a:rPr>
                        <a:t>27.77</a:t>
                      </a:r>
                      <a:endParaRPr lang="en-US" sz="1300" dirty="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26.92</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25.34</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30.21</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57.49</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22.02</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46.16</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47.09</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39.72</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33.97</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FF0000"/>
                          </a:solidFill>
                          <a:latin typeface="Calibri"/>
                          <a:ea typeface="Times New Roman"/>
                          <a:cs typeface="Calibri"/>
                        </a:rPr>
                        <a:t>1.91</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FF0000"/>
                          </a:solidFill>
                          <a:latin typeface="Calibri"/>
                          <a:ea typeface="Times New Roman"/>
                          <a:cs typeface="Calibri"/>
                        </a:rPr>
                        <a:t>10.14</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33.21</a:t>
                      </a:r>
                      <a:endParaRPr lang="en-US" sz="1300">
                        <a:latin typeface="Calibri"/>
                        <a:ea typeface="Calibri"/>
                        <a:cs typeface="Times New Roman"/>
                      </a:endParaRPr>
                    </a:p>
                  </a:txBody>
                  <a:tcPr marL="49851" marR="49851" marT="0" marB="0">
                    <a:lnL>
                      <a:noFill/>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r>
              <a:tr h="280276">
                <a:tc>
                  <a:txBody>
                    <a:bodyPr/>
                    <a:lstStyle/>
                    <a:p>
                      <a:pPr marL="0" marR="0" algn="ctr">
                        <a:lnSpc>
                          <a:spcPct val="115000"/>
                        </a:lnSpc>
                        <a:spcBef>
                          <a:spcPts val="0"/>
                        </a:spcBef>
                        <a:spcAft>
                          <a:spcPts val="0"/>
                        </a:spcAft>
                      </a:pPr>
                      <a:r>
                        <a:rPr lang="en-US" sz="1300" b="1">
                          <a:solidFill>
                            <a:srgbClr val="000000"/>
                          </a:solidFill>
                          <a:latin typeface="Calibri"/>
                          <a:ea typeface="Times New Roman"/>
                          <a:cs typeface="Calibri"/>
                        </a:rPr>
                        <a:t>EEM</a:t>
                      </a:r>
                      <a:endParaRPr lang="en-US" sz="1300">
                        <a:latin typeface="Calibri"/>
                        <a:ea typeface="Calibri"/>
                        <a:cs typeface="Times New Roman"/>
                      </a:endParaRPr>
                    </a:p>
                  </a:txBody>
                  <a:tcPr marL="49851" marR="49851" marT="0" marB="0">
                    <a:lnL w="12700" cap="flat" cmpd="sng" algn="ctr">
                      <a:solidFill>
                        <a:srgbClr val="F79646"/>
                      </a:solidFill>
                      <a:prstDash val="solid"/>
                      <a:round/>
                      <a:headEnd type="none" w="med" len="med"/>
                      <a:tailEnd type="none" w="med" len="med"/>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32.08</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37.51</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37.58</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33.08</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42.07</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74.39</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31.08</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47.09</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62.64</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52.16</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44.13</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FF0000"/>
                          </a:solidFill>
                          <a:latin typeface="Calibri"/>
                          <a:ea typeface="Times New Roman"/>
                          <a:cs typeface="Calibri"/>
                        </a:rPr>
                        <a:t>1.97</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FF0000"/>
                          </a:solidFill>
                          <a:latin typeface="Calibri"/>
                          <a:ea typeface="Times New Roman"/>
                          <a:cs typeface="Calibri"/>
                        </a:rPr>
                        <a:t>12.35</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44.82</a:t>
                      </a:r>
                      <a:endParaRPr lang="en-US" sz="1300">
                        <a:latin typeface="Calibri"/>
                        <a:ea typeface="Calibri"/>
                        <a:cs typeface="Times New Roman"/>
                      </a:endParaRPr>
                    </a:p>
                  </a:txBody>
                  <a:tcPr marL="49851" marR="49851" marT="0" marB="0">
                    <a:lnL>
                      <a:noFill/>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r>
              <a:tr h="280276">
                <a:tc>
                  <a:txBody>
                    <a:bodyPr/>
                    <a:lstStyle/>
                    <a:p>
                      <a:pPr marL="0" marR="0" algn="ctr">
                        <a:lnSpc>
                          <a:spcPct val="115000"/>
                        </a:lnSpc>
                        <a:spcBef>
                          <a:spcPts val="0"/>
                        </a:spcBef>
                        <a:spcAft>
                          <a:spcPts val="0"/>
                        </a:spcAft>
                      </a:pPr>
                      <a:r>
                        <a:rPr lang="en-US" sz="1300" b="1">
                          <a:solidFill>
                            <a:srgbClr val="000000"/>
                          </a:solidFill>
                          <a:latin typeface="Calibri"/>
                          <a:ea typeface="Times New Roman"/>
                          <a:cs typeface="Calibri"/>
                        </a:rPr>
                        <a:t>EZU</a:t>
                      </a:r>
                      <a:endParaRPr lang="en-US" sz="1300">
                        <a:latin typeface="Calibri"/>
                        <a:ea typeface="Calibri"/>
                        <a:cs typeface="Times New Roman"/>
                      </a:endParaRPr>
                    </a:p>
                  </a:txBody>
                  <a:tcPr marL="49851" marR="49851" marT="0" marB="0">
                    <a:lnL w="12700" cap="flat" cmpd="sng" algn="ctr">
                      <a:solidFill>
                        <a:srgbClr val="F79646"/>
                      </a:solidFill>
                      <a:prstDash val="solid"/>
                      <a:round/>
                      <a:headEnd type="none" w="med" len="med"/>
                      <a:tailEnd type="none" w="med" len="med"/>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31.98</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35.41</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36.44</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32.74</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34.08</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57.82</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30.19</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39.72</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52.16</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55.60</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44.57</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FF0000"/>
                          </a:solidFill>
                          <a:latin typeface="Calibri"/>
                          <a:ea typeface="Times New Roman"/>
                          <a:cs typeface="Calibri"/>
                        </a:rPr>
                        <a:t>2.74</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FF0000"/>
                          </a:solidFill>
                          <a:latin typeface="Calibri"/>
                          <a:ea typeface="Times New Roman"/>
                          <a:cs typeface="Calibri"/>
                        </a:rPr>
                        <a:t>5.72</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47.02</a:t>
                      </a:r>
                      <a:endParaRPr lang="en-US" sz="1300">
                        <a:latin typeface="Calibri"/>
                        <a:ea typeface="Calibri"/>
                        <a:cs typeface="Times New Roman"/>
                      </a:endParaRPr>
                    </a:p>
                  </a:txBody>
                  <a:tcPr marL="49851" marR="49851" marT="0" marB="0">
                    <a:lnL>
                      <a:noFill/>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r>
              <a:tr h="280276">
                <a:tc>
                  <a:txBody>
                    <a:bodyPr/>
                    <a:lstStyle/>
                    <a:p>
                      <a:pPr marL="0" marR="0" algn="ctr">
                        <a:lnSpc>
                          <a:spcPct val="115000"/>
                        </a:lnSpc>
                        <a:spcBef>
                          <a:spcPts val="0"/>
                        </a:spcBef>
                        <a:spcAft>
                          <a:spcPts val="0"/>
                        </a:spcAft>
                      </a:pPr>
                      <a:r>
                        <a:rPr lang="en-US" sz="1300" b="1">
                          <a:solidFill>
                            <a:srgbClr val="000000"/>
                          </a:solidFill>
                          <a:latin typeface="Calibri"/>
                          <a:ea typeface="Times New Roman"/>
                          <a:cs typeface="Calibri"/>
                        </a:rPr>
                        <a:t>EFA</a:t>
                      </a:r>
                      <a:endParaRPr lang="en-US" sz="1300">
                        <a:latin typeface="Calibri"/>
                        <a:ea typeface="Calibri"/>
                        <a:cs typeface="Times New Roman"/>
                      </a:endParaRPr>
                    </a:p>
                  </a:txBody>
                  <a:tcPr marL="49851" marR="49851" marT="0" marB="0">
                    <a:lnL w="12700" cap="flat" cmpd="sng" algn="ctr">
                      <a:solidFill>
                        <a:srgbClr val="F79646"/>
                      </a:solidFill>
                      <a:prstDash val="solid"/>
                      <a:round/>
                      <a:headEnd type="none" w="med" len="med"/>
                      <a:tailEnd type="none" w="med" len="med"/>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26.44</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29.54</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30.09</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27.10</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29.75</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49.85</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27.00</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33.97</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44.13</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44.57</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37.21</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FF0000"/>
                          </a:solidFill>
                          <a:latin typeface="Calibri"/>
                          <a:ea typeface="Times New Roman"/>
                          <a:cs typeface="Calibri"/>
                        </a:rPr>
                        <a:t>2.04</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FF0000"/>
                          </a:solidFill>
                          <a:latin typeface="Calibri"/>
                          <a:ea typeface="Times New Roman"/>
                          <a:cs typeface="Calibri"/>
                        </a:rPr>
                        <a:t>5.90</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38.38</a:t>
                      </a:r>
                      <a:endParaRPr lang="en-US" sz="1300">
                        <a:latin typeface="Calibri"/>
                        <a:ea typeface="Calibri"/>
                        <a:cs typeface="Times New Roman"/>
                      </a:endParaRPr>
                    </a:p>
                  </a:txBody>
                  <a:tcPr marL="49851" marR="49851" marT="0" marB="0">
                    <a:lnL>
                      <a:noFill/>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r>
              <a:tr h="140138">
                <a:tc>
                  <a:txBody>
                    <a:bodyPr/>
                    <a:lstStyle/>
                    <a:p>
                      <a:pPr marL="0" marR="0" algn="ctr">
                        <a:lnSpc>
                          <a:spcPct val="115000"/>
                        </a:lnSpc>
                        <a:spcBef>
                          <a:spcPts val="0"/>
                        </a:spcBef>
                        <a:spcAft>
                          <a:spcPts val="0"/>
                        </a:spcAft>
                      </a:pPr>
                      <a:r>
                        <a:rPr lang="en-US" sz="1300" b="1">
                          <a:solidFill>
                            <a:srgbClr val="000000"/>
                          </a:solidFill>
                          <a:latin typeface="Calibri"/>
                          <a:ea typeface="Times New Roman"/>
                          <a:cs typeface="Calibri"/>
                        </a:rPr>
                        <a:t>AGG</a:t>
                      </a:r>
                      <a:endParaRPr lang="en-US" sz="1300">
                        <a:latin typeface="Calibri"/>
                        <a:ea typeface="Calibri"/>
                        <a:cs typeface="Times New Roman"/>
                      </a:endParaRPr>
                    </a:p>
                  </a:txBody>
                  <a:tcPr marL="49851" marR="49851" marT="0" marB="0">
                    <a:lnL w="12700" cap="flat" cmpd="sng" algn="ctr">
                      <a:solidFill>
                        <a:srgbClr val="F79646"/>
                      </a:solidFill>
                      <a:prstDash val="solid"/>
                      <a:round/>
                      <a:headEnd type="none" w="med" len="med"/>
                      <a:tailEnd type="none" w="med" len="med"/>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0.85</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0.81</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0.54</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0.86</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-0.53</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1.31</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1.85</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1.91</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1.97</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2.74</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2.04</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FF0000"/>
                          </a:solidFill>
                          <a:latin typeface="Calibri"/>
                          <a:ea typeface="Times New Roman"/>
                          <a:cs typeface="Calibri"/>
                        </a:rPr>
                        <a:t>1.64</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FF0000"/>
                          </a:solidFill>
                          <a:latin typeface="Calibri"/>
                          <a:ea typeface="Times New Roman"/>
                          <a:cs typeface="Calibri"/>
                        </a:rPr>
                        <a:t>2.21</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2.76</a:t>
                      </a:r>
                      <a:endParaRPr lang="en-US" sz="1300">
                        <a:latin typeface="Calibri"/>
                        <a:ea typeface="Calibri"/>
                        <a:cs typeface="Times New Roman"/>
                      </a:endParaRPr>
                    </a:p>
                  </a:txBody>
                  <a:tcPr marL="49851" marR="49851" marT="0" marB="0">
                    <a:lnL>
                      <a:noFill/>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r>
              <a:tr h="280276">
                <a:tc>
                  <a:txBody>
                    <a:bodyPr/>
                    <a:lstStyle/>
                    <a:p>
                      <a:pPr marL="0" marR="0" algn="ctr">
                        <a:lnSpc>
                          <a:spcPct val="115000"/>
                        </a:lnSpc>
                        <a:spcBef>
                          <a:spcPts val="0"/>
                        </a:spcBef>
                        <a:spcAft>
                          <a:spcPts val="0"/>
                        </a:spcAft>
                      </a:pPr>
                      <a:r>
                        <a:rPr lang="en-US" sz="1300" b="1">
                          <a:solidFill>
                            <a:srgbClr val="000000"/>
                          </a:solidFill>
                          <a:latin typeface="Calibri"/>
                          <a:ea typeface="Times New Roman"/>
                          <a:cs typeface="Calibri"/>
                        </a:rPr>
                        <a:t>IAU</a:t>
                      </a:r>
                      <a:endParaRPr lang="en-US" sz="1300">
                        <a:latin typeface="Calibri"/>
                        <a:ea typeface="Calibri"/>
                        <a:cs typeface="Times New Roman"/>
                      </a:endParaRPr>
                    </a:p>
                  </a:txBody>
                  <a:tcPr marL="49851" marR="49851" marT="0" marB="0">
                    <a:lnL w="12700" cap="flat" cmpd="sng" algn="ctr">
                      <a:solidFill>
                        <a:srgbClr val="F79646"/>
                      </a:solidFill>
                      <a:prstDash val="solid"/>
                      <a:round/>
                      <a:headEnd type="none" w="med" len="med"/>
                      <a:tailEnd type="none" w="med" len="med"/>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1.56</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2.09</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-0.30</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1.53</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10.65</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20.08</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4.87</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10.14</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12.35</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5.72</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5.90</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FF0000"/>
                          </a:solidFill>
                          <a:latin typeface="Calibri"/>
                          <a:ea typeface="Times New Roman"/>
                          <a:cs typeface="Calibri"/>
                        </a:rPr>
                        <a:t>2.21</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FF0000"/>
                          </a:solidFill>
                          <a:latin typeface="Calibri"/>
                          <a:ea typeface="Times New Roman"/>
                          <a:cs typeface="Calibri"/>
                        </a:rPr>
                        <a:t>28.52</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2.95</a:t>
                      </a:r>
                      <a:endParaRPr lang="en-US" sz="1300">
                        <a:latin typeface="Calibri"/>
                        <a:ea typeface="Calibri"/>
                        <a:cs typeface="Times New Roman"/>
                      </a:endParaRPr>
                    </a:p>
                  </a:txBody>
                  <a:tcPr marL="49851" marR="49851" marT="0" marB="0">
                    <a:lnL>
                      <a:noFill/>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r>
              <a:tr h="280276">
                <a:tc>
                  <a:txBody>
                    <a:bodyPr/>
                    <a:lstStyle/>
                    <a:p>
                      <a:pPr marL="0" marR="0" algn="ctr">
                        <a:lnSpc>
                          <a:spcPct val="115000"/>
                        </a:lnSpc>
                        <a:spcBef>
                          <a:spcPts val="0"/>
                        </a:spcBef>
                        <a:spcAft>
                          <a:spcPts val="0"/>
                        </a:spcAft>
                      </a:pPr>
                      <a:r>
                        <a:rPr lang="en-US" sz="1300" b="1">
                          <a:solidFill>
                            <a:srgbClr val="000000"/>
                          </a:solidFill>
                          <a:latin typeface="Calibri"/>
                          <a:ea typeface="Times New Roman"/>
                          <a:cs typeface="Calibri"/>
                        </a:rPr>
                        <a:t>IYR</a:t>
                      </a:r>
                      <a:endParaRPr lang="en-US" sz="1300">
                        <a:latin typeface="Calibri"/>
                        <a:ea typeface="Calibri"/>
                        <a:cs typeface="Times New Roman"/>
                      </a:endParaRPr>
                    </a:p>
                  </a:txBody>
                  <a:tcPr marL="49851" marR="49851" marT="0" marB="0">
                    <a:lnL w="12700" cap="flat" cmpd="sng" algn="ctr">
                      <a:solidFill>
                        <a:srgbClr val="F79646"/>
                      </a:solidFill>
                      <a:prstDash val="solid"/>
                      <a:round/>
                      <a:headEnd type="none" w="med" len="med"/>
                      <a:tailEnd type="none" w="med" len="med"/>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32.50</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39.90</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43.98</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33.94</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25.66</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45.10</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27.72</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33.21</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44.82</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47.02</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000000"/>
                          </a:solidFill>
                          <a:latin typeface="Calibri"/>
                          <a:ea typeface="Times New Roman"/>
                          <a:cs typeface="Calibri"/>
                        </a:rPr>
                        <a:t>38.38</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FF0000"/>
                          </a:solidFill>
                          <a:latin typeface="Calibri"/>
                          <a:ea typeface="Times New Roman"/>
                          <a:cs typeface="Calibri"/>
                        </a:rPr>
                        <a:t>2.76</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solidFill>
                            <a:srgbClr val="FF0000"/>
                          </a:solidFill>
                          <a:latin typeface="Calibri"/>
                          <a:ea typeface="Times New Roman"/>
                          <a:cs typeface="Calibri"/>
                        </a:rPr>
                        <a:t>2.95</a:t>
                      </a:r>
                      <a:endParaRPr lang="en-US" sz="1300">
                        <a:latin typeface="Calibri"/>
                        <a:ea typeface="Calibri"/>
                        <a:cs typeface="Times New Roman"/>
                      </a:endParaRPr>
                    </a:p>
                  </a:txBody>
                  <a:tcPr marL="49851" marR="49851" marT="0"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dirty="0">
                          <a:solidFill>
                            <a:srgbClr val="000000"/>
                          </a:solidFill>
                          <a:latin typeface="Calibri"/>
                          <a:ea typeface="Times New Roman"/>
                          <a:cs typeface="Calibri"/>
                        </a:rPr>
                        <a:t>71.46</a:t>
                      </a:r>
                      <a:endParaRPr lang="en-US" sz="1300" dirty="0">
                        <a:latin typeface="Calibri"/>
                        <a:ea typeface="Calibri"/>
                        <a:cs typeface="Times New Roman"/>
                      </a:endParaRPr>
                    </a:p>
                  </a:txBody>
                  <a:tcPr marL="49851" marR="49851" marT="0" marB="0">
                    <a:lnL>
                      <a:noFill/>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r>
            </a:tbl>
          </a:graphicData>
        </a:graphic>
      </p:graphicFrame>
    </p:spTree>
  </p:cSld>
  <p:clrMapOvr>
    <a:masterClrMapping/>
  </p:clrMapOvr>
  <p:transition>
    <p:wheel/>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1700" dirty="0" smtClean="0"/>
              <a:t>Assets Allocation Table for Monthly Returns</a:t>
            </a:r>
            <a:br>
              <a:rPr lang="en-US" sz="1700" dirty="0" smtClean="0"/>
            </a:br>
            <a:endParaRPr lang="en-US" sz="1700" dirty="0"/>
          </a:p>
        </p:txBody>
      </p:sp>
      <p:graphicFrame>
        <p:nvGraphicFramePr>
          <p:cNvPr id="4" name="Table 3"/>
          <p:cNvGraphicFramePr>
            <a:graphicFrameLocks noGrp="1"/>
          </p:cNvGraphicFramePr>
          <p:nvPr/>
        </p:nvGraphicFramePr>
        <p:xfrm>
          <a:off x="380999" y="1143007"/>
          <a:ext cx="8458199" cy="5012436"/>
        </p:xfrm>
        <a:graphic>
          <a:graphicData uri="http://schemas.openxmlformats.org/drawingml/2006/table">
            <a:tbl>
              <a:tblPr/>
              <a:tblGrid>
                <a:gridCol w="488539"/>
                <a:gridCol w="497585"/>
                <a:gridCol w="829309"/>
                <a:gridCol w="991402"/>
                <a:gridCol w="784073"/>
                <a:gridCol w="799153"/>
                <a:gridCol w="805184"/>
                <a:gridCol w="805184"/>
                <a:gridCol w="814230"/>
                <a:gridCol w="799153"/>
                <a:gridCol w="844387"/>
              </a:tblGrid>
              <a:tr h="206212">
                <a:tc>
                  <a:txBody>
                    <a:bodyPr/>
                    <a:lstStyle/>
                    <a:p>
                      <a:pPr>
                        <a:lnSpc>
                          <a:spcPct val="115000"/>
                        </a:lnSpc>
                      </a:pPr>
                      <a:endParaRPr lang="en-US" sz="1300" dirty="0">
                        <a:latin typeface="Calibri"/>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9D9"/>
                    </a:solidFill>
                  </a:tcPr>
                </a:tc>
                <a:tc>
                  <a:txBody>
                    <a:bodyPr/>
                    <a:lstStyle/>
                    <a:p>
                      <a:pPr marL="0" marR="0">
                        <a:lnSpc>
                          <a:spcPct val="115000"/>
                        </a:lnSpc>
                        <a:spcBef>
                          <a:spcPts val="0"/>
                        </a:spcBef>
                        <a:spcAft>
                          <a:spcPts val="1000"/>
                        </a:spcAft>
                      </a:pPr>
                      <a:r>
                        <a:rPr lang="en-US" sz="1300">
                          <a:solidFill>
                            <a:srgbClr val="000000"/>
                          </a:solidFill>
                          <a:latin typeface="Calibri"/>
                          <a:ea typeface="Calibri"/>
                          <a:cs typeface="Calibri"/>
                        </a:rPr>
                        <a:t> </a:t>
                      </a:r>
                      <a:endParaRPr lang="en-US" sz="1300">
                        <a:latin typeface="Calibri"/>
                        <a:ea typeface="Calibri"/>
                        <a:cs typeface="Times New Roman"/>
                      </a:endParaRPr>
                    </a:p>
                  </a:txBody>
                  <a:tcPr marL="0" marR="0" marT="0" marB="0" anchor="b">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9D9"/>
                    </a:solidFill>
                  </a:tcPr>
                </a:tc>
                <a:tc>
                  <a:txBody>
                    <a:bodyPr/>
                    <a:lstStyle/>
                    <a:p>
                      <a:pPr marL="0" marR="0">
                        <a:lnSpc>
                          <a:spcPct val="115000"/>
                        </a:lnSpc>
                        <a:spcBef>
                          <a:spcPts val="0"/>
                        </a:spcBef>
                        <a:spcAft>
                          <a:spcPts val="1000"/>
                        </a:spcAft>
                      </a:pPr>
                      <a:r>
                        <a:rPr lang="en-US" sz="1300">
                          <a:solidFill>
                            <a:srgbClr val="000000"/>
                          </a:solidFill>
                          <a:latin typeface="Calibri"/>
                          <a:ea typeface="Calibri"/>
                          <a:cs typeface="Calibri"/>
                        </a:rPr>
                        <a:t> </a:t>
                      </a:r>
                      <a:endParaRPr lang="en-US" sz="1300">
                        <a:latin typeface="Calibri"/>
                        <a:ea typeface="Calibri"/>
                        <a:cs typeface="Times New Roman"/>
                      </a:endParaRPr>
                    </a:p>
                  </a:txBody>
                  <a:tcPr marL="0" marR="0" marT="0" marB="0" anchor="b">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nSpc>
                          <a:spcPct val="115000"/>
                        </a:lnSpc>
                        <a:spcBef>
                          <a:spcPts val="0"/>
                        </a:spcBef>
                        <a:spcAft>
                          <a:spcPts val="1000"/>
                        </a:spcAft>
                      </a:pPr>
                      <a:r>
                        <a:rPr lang="en-US" sz="1300">
                          <a:solidFill>
                            <a:srgbClr val="000000"/>
                          </a:solidFill>
                          <a:latin typeface="Calibri"/>
                          <a:ea typeface="Calibri"/>
                          <a:cs typeface="Calibri"/>
                        </a:rPr>
                        <a:t>Budget=10000</a:t>
                      </a:r>
                      <a:endParaRPr lang="en-US" sz="1300">
                        <a:latin typeface="Calibri"/>
                        <a:ea typeface="Calibri"/>
                        <a:cs typeface="Times New Roman"/>
                      </a:endParaRPr>
                    </a:p>
                  </a:txBody>
                  <a:tcPr marL="0" marR="0" marT="0" marB="0" anchor="b">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nSpc>
                          <a:spcPct val="115000"/>
                        </a:lnSpc>
                        <a:spcBef>
                          <a:spcPts val="0"/>
                        </a:spcBef>
                        <a:spcAft>
                          <a:spcPts val="1000"/>
                        </a:spcAft>
                      </a:pPr>
                      <a:r>
                        <a:rPr lang="en-US" sz="1300">
                          <a:solidFill>
                            <a:srgbClr val="000000"/>
                          </a:solidFill>
                          <a:latin typeface="Calibri"/>
                          <a:ea typeface="Calibri"/>
                          <a:cs typeface="Calibri"/>
                        </a:rPr>
                        <a:t> </a:t>
                      </a:r>
                      <a:endParaRPr lang="en-US" sz="1300">
                        <a:latin typeface="Calibri"/>
                        <a:ea typeface="Calibri"/>
                        <a:cs typeface="Times New Roman"/>
                      </a:endParaRPr>
                    </a:p>
                  </a:txBody>
                  <a:tcPr marL="0" marR="0" marT="0" marB="0" anchor="b">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nSpc>
                          <a:spcPct val="115000"/>
                        </a:lnSpc>
                        <a:spcBef>
                          <a:spcPts val="0"/>
                        </a:spcBef>
                        <a:spcAft>
                          <a:spcPts val="1000"/>
                        </a:spcAft>
                      </a:pPr>
                      <a:r>
                        <a:rPr lang="en-US" sz="1300">
                          <a:solidFill>
                            <a:srgbClr val="000000"/>
                          </a:solidFill>
                          <a:latin typeface="Calibri"/>
                          <a:ea typeface="Calibri"/>
                          <a:cs typeface="Calibri"/>
                        </a:rPr>
                        <a:t> </a:t>
                      </a:r>
                      <a:endParaRPr lang="en-US" sz="1300">
                        <a:latin typeface="Calibri"/>
                        <a:ea typeface="Calibri"/>
                        <a:cs typeface="Times New Roman"/>
                      </a:endParaRPr>
                    </a:p>
                  </a:txBody>
                  <a:tcPr marL="0" marR="0" marT="0" marB="0" anchor="b">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nSpc>
                          <a:spcPct val="115000"/>
                        </a:lnSpc>
                        <a:spcBef>
                          <a:spcPts val="0"/>
                        </a:spcBef>
                        <a:spcAft>
                          <a:spcPts val="1000"/>
                        </a:spcAft>
                      </a:pPr>
                      <a:r>
                        <a:rPr lang="en-US" sz="1300">
                          <a:solidFill>
                            <a:srgbClr val="000000"/>
                          </a:solidFill>
                          <a:latin typeface="Calibri"/>
                          <a:ea typeface="Calibri"/>
                          <a:cs typeface="Calibri"/>
                        </a:rPr>
                        <a:t> </a:t>
                      </a:r>
                      <a:endParaRPr lang="en-US" sz="1300">
                        <a:latin typeface="Calibri"/>
                        <a:ea typeface="Calibri"/>
                        <a:cs typeface="Times New Roman"/>
                      </a:endParaRPr>
                    </a:p>
                  </a:txBody>
                  <a:tcPr marL="0" marR="0" marT="0" marB="0" anchor="b">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nSpc>
                          <a:spcPct val="115000"/>
                        </a:lnSpc>
                        <a:spcBef>
                          <a:spcPts val="0"/>
                        </a:spcBef>
                        <a:spcAft>
                          <a:spcPts val="1000"/>
                        </a:spcAft>
                      </a:pPr>
                      <a:r>
                        <a:rPr lang="en-US" sz="1300">
                          <a:solidFill>
                            <a:srgbClr val="000000"/>
                          </a:solidFill>
                          <a:latin typeface="Calibri"/>
                          <a:ea typeface="Calibri"/>
                          <a:cs typeface="Calibri"/>
                        </a:rPr>
                        <a:t> </a:t>
                      </a:r>
                      <a:endParaRPr lang="en-US" sz="1300">
                        <a:latin typeface="Calibri"/>
                        <a:ea typeface="Calibri"/>
                        <a:cs typeface="Times New Roman"/>
                      </a:endParaRPr>
                    </a:p>
                  </a:txBody>
                  <a:tcPr marL="0" marR="0" marT="0" marB="0" anchor="b">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nSpc>
                          <a:spcPct val="115000"/>
                        </a:lnSpc>
                        <a:spcBef>
                          <a:spcPts val="0"/>
                        </a:spcBef>
                        <a:spcAft>
                          <a:spcPts val="1000"/>
                        </a:spcAft>
                      </a:pPr>
                      <a:r>
                        <a:rPr lang="en-US" sz="1300">
                          <a:solidFill>
                            <a:srgbClr val="000000"/>
                          </a:solidFill>
                          <a:latin typeface="Calibri"/>
                          <a:ea typeface="Calibri"/>
                          <a:cs typeface="Calibri"/>
                        </a:rPr>
                        <a:t> </a:t>
                      </a:r>
                      <a:endParaRPr lang="en-US" sz="1300">
                        <a:latin typeface="Calibri"/>
                        <a:ea typeface="Calibri"/>
                        <a:cs typeface="Times New Roman"/>
                      </a:endParaRPr>
                    </a:p>
                  </a:txBody>
                  <a:tcPr marL="0" marR="0" marT="0" marB="0" anchor="b">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nSpc>
                          <a:spcPct val="115000"/>
                        </a:lnSpc>
                        <a:spcBef>
                          <a:spcPts val="0"/>
                        </a:spcBef>
                        <a:spcAft>
                          <a:spcPts val="1000"/>
                        </a:spcAft>
                      </a:pPr>
                      <a:r>
                        <a:rPr lang="en-US" sz="1300">
                          <a:solidFill>
                            <a:srgbClr val="000000"/>
                          </a:solidFill>
                          <a:latin typeface="Calibri"/>
                          <a:ea typeface="Calibri"/>
                          <a:cs typeface="Calibri"/>
                        </a:rPr>
                        <a:t> </a:t>
                      </a:r>
                      <a:endParaRPr lang="en-US" sz="1300">
                        <a:latin typeface="Calibri"/>
                        <a:ea typeface="Calibri"/>
                        <a:cs typeface="Times New Roman"/>
                      </a:endParaRPr>
                    </a:p>
                  </a:txBody>
                  <a:tcPr marL="0" marR="0" marT="0" marB="0" anchor="b">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nSpc>
                          <a:spcPct val="115000"/>
                        </a:lnSpc>
                        <a:spcBef>
                          <a:spcPts val="0"/>
                        </a:spcBef>
                        <a:spcAft>
                          <a:spcPts val="1000"/>
                        </a:spcAft>
                      </a:pPr>
                      <a:r>
                        <a:rPr lang="en-US" sz="1300">
                          <a:solidFill>
                            <a:srgbClr val="000000"/>
                          </a:solidFill>
                          <a:latin typeface="Calibri"/>
                          <a:ea typeface="Calibri"/>
                          <a:cs typeface="Calibri"/>
                        </a:rPr>
                        <a:t> </a:t>
                      </a:r>
                      <a:endParaRPr lang="en-US" sz="1300">
                        <a:latin typeface="Calibri"/>
                        <a:ea typeface="Calibri"/>
                        <a:cs typeface="Times New Roman"/>
                      </a:endParaRPr>
                    </a:p>
                  </a:txBody>
                  <a:tcPr marL="0" marR="0" marT="0" marB="0" anchor="b">
                    <a:lnL w="12700" cap="flat" cmpd="sng" algn="ctr">
                      <a:solidFill>
                        <a:srgbClr val="F79646"/>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r>
              <a:tr h="198748">
                <a:tc>
                  <a:txBody>
                    <a:bodyPr/>
                    <a:lstStyle/>
                    <a:p>
                      <a:pPr marL="0" marR="0">
                        <a:lnSpc>
                          <a:spcPct val="115000"/>
                        </a:lnSpc>
                        <a:spcBef>
                          <a:spcPts val="0"/>
                        </a:spcBef>
                        <a:spcAft>
                          <a:spcPts val="1000"/>
                        </a:spcAft>
                      </a:pPr>
                      <a:r>
                        <a:rPr lang="en-US" sz="1300">
                          <a:solidFill>
                            <a:srgbClr val="000000"/>
                          </a:solidFill>
                          <a:latin typeface="Calibri"/>
                          <a:ea typeface="Calibri"/>
                          <a:cs typeface="Calibri"/>
                        </a:rPr>
                        <a:t> </a:t>
                      </a:r>
                      <a:endParaRPr lang="en-US" sz="13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300">
                          <a:solidFill>
                            <a:srgbClr val="000000"/>
                          </a:solidFill>
                          <a:latin typeface="Calibri"/>
                          <a:ea typeface="Calibri"/>
                          <a:cs typeface="Calibri"/>
                        </a:rPr>
                        <a:t> </a:t>
                      </a:r>
                      <a:endParaRPr lang="en-US" sz="1300">
                        <a:latin typeface="Calibri"/>
                        <a:ea typeface="Calibri"/>
                        <a:cs typeface="Times New Roman"/>
                      </a:endParaRPr>
                    </a:p>
                  </a:txBody>
                  <a:tcPr marL="0" marR="0" marT="0" marB="0" anchor="b">
                    <a:lnL w="12700" cap="flat" cmpd="sng" algn="ctr">
                      <a:solidFill>
                        <a:srgbClr val="F79646"/>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300">
                          <a:solidFill>
                            <a:srgbClr val="00B050"/>
                          </a:solidFill>
                          <a:latin typeface="Calibri"/>
                          <a:ea typeface="Calibri"/>
                          <a:cs typeface="Calibri"/>
                        </a:rPr>
                        <a:t> </a:t>
                      </a:r>
                      <a:endParaRPr lang="en-US" sz="13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300">
                          <a:solidFill>
                            <a:srgbClr val="00B050"/>
                          </a:solidFill>
                          <a:latin typeface="Calibri"/>
                          <a:ea typeface="Calibri"/>
                          <a:cs typeface="Calibri"/>
                        </a:rPr>
                        <a:t> </a:t>
                      </a:r>
                      <a:endParaRPr lang="en-US" sz="1300">
                        <a:latin typeface="Calibri"/>
                        <a:ea typeface="Calibri"/>
                        <a:cs typeface="Times New Roman"/>
                      </a:endParaRPr>
                    </a:p>
                  </a:txBody>
                  <a:tcPr marL="0" marR="0" marT="0" marB="0" anchor="b">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300">
                          <a:solidFill>
                            <a:srgbClr val="00B050"/>
                          </a:solidFill>
                          <a:latin typeface="Calibri"/>
                          <a:ea typeface="Calibri"/>
                          <a:cs typeface="Calibri"/>
                        </a:rPr>
                        <a:t> </a:t>
                      </a:r>
                      <a:endParaRPr lang="en-US" sz="1300">
                        <a:latin typeface="Calibri"/>
                        <a:ea typeface="Calibri"/>
                        <a:cs typeface="Times New Roman"/>
                      </a:endParaRPr>
                    </a:p>
                  </a:txBody>
                  <a:tcPr marL="0" marR="0" marT="0" marB="0" anchor="b">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300">
                          <a:solidFill>
                            <a:srgbClr val="00B050"/>
                          </a:solidFill>
                          <a:latin typeface="Calibri"/>
                          <a:ea typeface="Calibri"/>
                          <a:cs typeface="Calibri"/>
                        </a:rPr>
                        <a:t> </a:t>
                      </a:r>
                      <a:endParaRPr lang="en-US" sz="1300">
                        <a:latin typeface="Calibri"/>
                        <a:ea typeface="Calibri"/>
                        <a:cs typeface="Times New Roman"/>
                      </a:endParaRPr>
                    </a:p>
                  </a:txBody>
                  <a:tcPr marL="0" marR="0" marT="0" marB="0" anchor="b">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300">
                          <a:solidFill>
                            <a:srgbClr val="00B050"/>
                          </a:solidFill>
                          <a:latin typeface="Calibri"/>
                          <a:ea typeface="Calibri"/>
                          <a:cs typeface="Calibri"/>
                        </a:rPr>
                        <a:t>Growth%</a:t>
                      </a:r>
                      <a:endParaRPr lang="en-US" sz="1300">
                        <a:latin typeface="Calibri"/>
                        <a:ea typeface="Calibri"/>
                        <a:cs typeface="Times New Roman"/>
                      </a:endParaRPr>
                    </a:p>
                  </a:txBody>
                  <a:tcPr marL="0" marR="0" marT="0" marB="0" anchor="b">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300">
                          <a:solidFill>
                            <a:srgbClr val="00B050"/>
                          </a:solidFill>
                          <a:latin typeface="Calibri"/>
                          <a:ea typeface="Calibri"/>
                          <a:cs typeface="Calibri"/>
                        </a:rPr>
                        <a:t> </a:t>
                      </a:r>
                      <a:endParaRPr lang="en-US" sz="1300">
                        <a:latin typeface="Calibri"/>
                        <a:ea typeface="Calibri"/>
                        <a:cs typeface="Times New Roman"/>
                      </a:endParaRPr>
                    </a:p>
                  </a:txBody>
                  <a:tcPr marL="0" marR="0" marT="0" marB="0" anchor="b">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300">
                          <a:solidFill>
                            <a:srgbClr val="00B050"/>
                          </a:solidFill>
                          <a:latin typeface="Calibri"/>
                          <a:ea typeface="Calibri"/>
                          <a:cs typeface="Calibri"/>
                        </a:rPr>
                        <a:t> </a:t>
                      </a:r>
                      <a:endParaRPr lang="en-US" sz="1300">
                        <a:latin typeface="Calibri"/>
                        <a:ea typeface="Calibri"/>
                        <a:cs typeface="Times New Roman"/>
                      </a:endParaRPr>
                    </a:p>
                  </a:txBody>
                  <a:tcPr marL="0" marR="0" marT="0" marB="0" anchor="b">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300">
                          <a:solidFill>
                            <a:srgbClr val="00B050"/>
                          </a:solidFill>
                          <a:latin typeface="Calibri"/>
                          <a:ea typeface="Calibri"/>
                          <a:cs typeface="Calibri"/>
                        </a:rPr>
                        <a:t> </a:t>
                      </a:r>
                      <a:endParaRPr lang="en-US" sz="1300">
                        <a:latin typeface="Calibri"/>
                        <a:ea typeface="Calibri"/>
                        <a:cs typeface="Times New Roman"/>
                      </a:endParaRPr>
                    </a:p>
                  </a:txBody>
                  <a:tcPr marL="0" marR="0" marT="0" marB="0" anchor="b">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300">
                          <a:solidFill>
                            <a:srgbClr val="00B050"/>
                          </a:solidFill>
                          <a:latin typeface="Calibri"/>
                          <a:ea typeface="Calibri"/>
                          <a:cs typeface="Calibri"/>
                        </a:rPr>
                        <a:t> </a:t>
                      </a:r>
                      <a:endParaRPr lang="en-US" sz="1300">
                        <a:latin typeface="Calibri"/>
                        <a:ea typeface="Calibri"/>
                        <a:cs typeface="Times New Roman"/>
                      </a:endParaRPr>
                    </a:p>
                  </a:txBody>
                  <a:tcPr marL="0" marR="0" marT="0" marB="0" anchor="b">
                    <a:lnL w="12700" cap="flat" cmpd="sng" algn="ctr">
                      <a:solidFill>
                        <a:srgbClr val="F79646"/>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r>
              <a:tr h="198748">
                <a:tc>
                  <a:txBody>
                    <a:bodyPr/>
                    <a:lstStyle/>
                    <a:p>
                      <a:pPr marL="0" marR="0">
                        <a:lnSpc>
                          <a:spcPct val="115000"/>
                        </a:lnSpc>
                        <a:spcBef>
                          <a:spcPts val="0"/>
                        </a:spcBef>
                        <a:spcAft>
                          <a:spcPts val="1000"/>
                        </a:spcAft>
                      </a:pPr>
                      <a:r>
                        <a:rPr lang="en-US" sz="1300">
                          <a:solidFill>
                            <a:srgbClr val="000000"/>
                          </a:solidFill>
                          <a:latin typeface="Calibri"/>
                          <a:ea typeface="Calibri"/>
                          <a:cs typeface="Calibri"/>
                        </a:rPr>
                        <a:t> </a:t>
                      </a:r>
                      <a:endParaRPr lang="en-US" sz="13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9D9"/>
                    </a:solidFill>
                  </a:tcPr>
                </a:tc>
                <a:tc>
                  <a:txBody>
                    <a:bodyPr/>
                    <a:lstStyle/>
                    <a:p>
                      <a:pPr marL="0" marR="0">
                        <a:lnSpc>
                          <a:spcPct val="115000"/>
                        </a:lnSpc>
                        <a:spcBef>
                          <a:spcPts val="0"/>
                        </a:spcBef>
                        <a:spcAft>
                          <a:spcPts val="1000"/>
                        </a:spcAft>
                      </a:pPr>
                      <a:r>
                        <a:rPr lang="en-US" sz="1300">
                          <a:solidFill>
                            <a:srgbClr val="000000"/>
                          </a:solidFill>
                          <a:latin typeface="Calibri"/>
                          <a:ea typeface="Calibri"/>
                          <a:cs typeface="Calibri"/>
                        </a:rPr>
                        <a:t> </a:t>
                      </a:r>
                      <a:endParaRPr lang="en-US" sz="1300">
                        <a:latin typeface="Calibri"/>
                        <a:ea typeface="Calibri"/>
                        <a:cs typeface="Times New Roman"/>
                      </a:endParaRPr>
                    </a:p>
                  </a:txBody>
                  <a:tcPr marL="0" marR="0" marT="0" marB="0" anchor="b">
                    <a:lnL w="12700" cap="flat" cmpd="sng" algn="ctr">
                      <a:solidFill>
                        <a:srgbClr val="F79646"/>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9D9"/>
                    </a:solidFill>
                  </a:tcPr>
                </a:tc>
                <a:tc>
                  <a:txBody>
                    <a:bodyPr/>
                    <a:lstStyle/>
                    <a:p>
                      <a:pPr marL="0" marR="0" algn="ctr">
                        <a:lnSpc>
                          <a:spcPct val="115000"/>
                        </a:lnSpc>
                        <a:spcBef>
                          <a:spcPts val="0"/>
                        </a:spcBef>
                        <a:spcAft>
                          <a:spcPts val="1000"/>
                        </a:spcAft>
                      </a:pPr>
                      <a:r>
                        <a:rPr lang="en-US" sz="1300">
                          <a:solidFill>
                            <a:srgbClr val="00B050"/>
                          </a:solidFill>
                          <a:latin typeface="Calibri"/>
                          <a:ea typeface="Calibri"/>
                          <a:cs typeface="Calibri"/>
                        </a:rPr>
                        <a:t>0.4</a:t>
                      </a:r>
                      <a:endParaRPr lang="en-US" sz="13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9D9"/>
                    </a:solidFill>
                  </a:tcPr>
                </a:tc>
                <a:tc>
                  <a:txBody>
                    <a:bodyPr/>
                    <a:lstStyle/>
                    <a:p>
                      <a:pPr marL="0" marR="0" algn="ctr">
                        <a:lnSpc>
                          <a:spcPct val="115000"/>
                        </a:lnSpc>
                        <a:spcBef>
                          <a:spcPts val="0"/>
                        </a:spcBef>
                        <a:spcAft>
                          <a:spcPts val="1000"/>
                        </a:spcAft>
                      </a:pPr>
                      <a:r>
                        <a:rPr lang="en-US" sz="1300">
                          <a:solidFill>
                            <a:srgbClr val="00B050"/>
                          </a:solidFill>
                          <a:latin typeface="Calibri"/>
                          <a:ea typeface="Calibri"/>
                          <a:cs typeface="Calibri"/>
                        </a:rPr>
                        <a:t>0.5</a:t>
                      </a:r>
                      <a:endParaRPr lang="en-US" sz="1300">
                        <a:latin typeface="Calibri"/>
                        <a:ea typeface="Calibri"/>
                        <a:cs typeface="Times New Roman"/>
                      </a:endParaRPr>
                    </a:p>
                  </a:txBody>
                  <a:tcPr marL="0" marR="0" marT="0" marB="0" anchor="b">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9D9"/>
                    </a:solidFill>
                  </a:tcPr>
                </a:tc>
                <a:tc>
                  <a:txBody>
                    <a:bodyPr/>
                    <a:lstStyle/>
                    <a:p>
                      <a:pPr marL="0" marR="0" algn="ctr">
                        <a:lnSpc>
                          <a:spcPct val="115000"/>
                        </a:lnSpc>
                        <a:spcBef>
                          <a:spcPts val="0"/>
                        </a:spcBef>
                        <a:spcAft>
                          <a:spcPts val="1000"/>
                        </a:spcAft>
                      </a:pPr>
                      <a:r>
                        <a:rPr lang="en-US" sz="1300">
                          <a:solidFill>
                            <a:srgbClr val="00B050"/>
                          </a:solidFill>
                          <a:latin typeface="Calibri"/>
                          <a:ea typeface="Calibri"/>
                          <a:cs typeface="Calibri"/>
                        </a:rPr>
                        <a:t>0.6</a:t>
                      </a:r>
                      <a:endParaRPr lang="en-US" sz="1300">
                        <a:latin typeface="Calibri"/>
                        <a:ea typeface="Calibri"/>
                        <a:cs typeface="Times New Roman"/>
                      </a:endParaRPr>
                    </a:p>
                  </a:txBody>
                  <a:tcPr marL="0" marR="0" marT="0" marB="0" anchor="b">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9D9"/>
                    </a:solidFill>
                  </a:tcPr>
                </a:tc>
                <a:tc>
                  <a:txBody>
                    <a:bodyPr/>
                    <a:lstStyle/>
                    <a:p>
                      <a:pPr marL="0" marR="0" algn="ctr">
                        <a:lnSpc>
                          <a:spcPct val="115000"/>
                        </a:lnSpc>
                        <a:spcBef>
                          <a:spcPts val="0"/>
                        </a:spcBef>
                        <a:spcAft>
                          <a:spcPts val="1000"/>
                        </a:spcAft>
                      </a:pPr>
                      <a:r>
                        <a:rPr lang="en-US" sz="1300">
                          <a:solidFill>
                            <a:srgbClr val="00B050"/>
                          </a:solidFill>
                          <a:latin typeface="Calibri"/>
                          <a:ea typeface="Calibri"/>
                          <a:cs typeface="Calibri"/>
                        </a:rPr>
                        <a:t>0.7</a:t>
                      </a:r>
                      <a:endParaRPr lang="en-US" sz="1300">
                        <a:latin typeface="Calibri"/>
                        <a:ea typeface="Calibri"/>
                        <a:cs typeface="Times New Roman"/>
                      </a:endParaRPr>
                    </a:p>
                  </a:txBody>
                  <a:tcPr marL="0" marR="0" marT="0" marB="0" anchor="b">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9D9"/>
                    </a:solidFill>
                  </a:tcPr>
                </a:tc>
                <a:tc>
                  <a:txBody>
                    <a:bodyPr/>
                    <a:lstStyle/>
                    <a:p>
                      <a:pPr marL="0" marR="0" algn="ctr">
                        <a:lnSpc>
                          <a:spcPct val="115000"/>
                        </a:lnSpc>
                        <a:spcBef>
                          <a:spcPts val="0"/>
                        </a:spcBef>
                        <a:spcAft>
                          <a:spcPts val="1000"/>
                        </a:spcAft>
                      </a:pPr>
                      <a:r>
                        <a:rPr lang="en-US" sz="1300">
                          <a:solidFill>
                            <a:srgbClr val="00B050"/>
                          </a:solidFill>
                          <a:latin typeface="Calibri"/>
                          <a:ea typeface="Calibri"/>
                          <a:cs typeface="Calibri"/>
                        </a:rPr>
                        <a:t>0.8</a:t>
                      </a:r>
                      <a:endParaRPr lang="en-US" sz="1300">
                        <a:latin typeface="Calibri"/>
                        <a:ea typeface="Calibri"/>
                        <a:cs typeface="Times New Roman"/>
                      </a:endParaRPr>
                    </a:p>
                  </a:txBody>
                  <a:tcPr marL="0" marR="0" marT="0" marB="0" anchor="b">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9D9"/>
                    </a:solidFill>
                  </a:tcPr>
                </a:tc>
                <a:tc>
                  <a:txBody>
                    <a:bodyPr/>
                    <a:lstStyle/>
                    <a:p>
                      <a:pPr marL="0" marR="0" algn="ctr">
                        <a:lnSpc>
                          <a:spcPct val="115000"/>
                        </a:lnSpc>
                        <a:spcBef>
                          <a:spcPts val="0"/>
                        </a:spcBef>
                        <a:spcAft>
                          <a:spcPts val="1000"/>
                        </a:spcAft>
                      </a:pPr>
                      <a:r>
                        <a:rPr lang="en-US" sz="1300">
                          <a:solidFill>
                            <a:srgbClr val="00B050"/>
                          </a:solidFill>
                          <a:latin typeface="Calibri"/>
                          <a:ea typeface="Calibri"/>
                          <a:cs typeface="Calibri"/>
                        </a:rPr>
                        <a:t>0.9</a:t>
                      </a:r>
                      <a:endParaRPr lang="en-US" sz="1300">
                        <a:latin typeface="Calibri"/>
                        <a:ea typeface="Calibri"/>
                        <a:cs typeface="Times New Roman"/>
                      </a:endParaRPr>
                    </a:p>
                  </a:txBody>
                  <a:tcPr marL="0" marR="0" marT="0" marB="0" anchor="b">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9D9"/>
                    </a:solidFill>
                  </a:tcPr>
                </a:tc>
                <a:tc>
                  <a:txBody>
                    <a:bodyPr/>
                    <a:lstStyle/>
                    <a:p>
                      <a:pPr marL="0" marR="0" algn="ctr">
                        <a:lnSpc>
                          <a:spcPct val="115000"/>
                        </a:lnSpc>
                        <a:spcBef>
                          <a:spcPts val="0"/>
                        </a:spcBef>
                        <a:spcAft>
                          <a:spcPts val="1000"/>
                        </a:spcAft>
                      </a:pPr>
                      <a:r>
                        <a:rPr lang="en-US" sz="1300">
                          <a:solidFill>
                            <a:srgbClr val="00B050"/>
                          </a:solidFill>
                          <a:latin typeface="Calibri"/>
                          <a:ea typeface="Calibri"/>
                          <a:cs typeface="Calibri"/>
                        </a:rPr>
                        <a:t>1</a:t>
                      </a:r>
                      <a:endParaRPr lang="en-US" sz="1300">
                        <a:latin typeface="Calibri"/>
                        <a:ea typeface="Calibri"/>
                        <a:cs typeface="Times New Roman"/>
                      </a:endParaRPr>
                    </a:p>
                  </a:txBody>
                  <a:tcPr marL="0" marR="0" marT="0" marB="0" anchor="b">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9D9"/>
                    </a:solidFill>
                  </a:tcPr>
                </a:tc>
                <a:tc>
                  <a:txBody>
                    <a:bodyPr/>
                    <a:lstStyle/>
                    <a:p>
                      <a:pPr marL="0" marR="0" algn="ctr">
                        <a:lnSpc>
                          <a:spcPct val="115000"/>
                        </a:lnSpc>
                        <a:spcBef>
                          <a:spcPts val="0"/>
                        </a:spcBef>
                        <a:spcAft>
                          <a:spcPts val="1000"/>
                        </a:spcAft>
                      </a:pPr>
                      <a:r>
                        <a:rPr lang="en-US" sz="1300">
                          <a:solidFill>
                            <a:srgbClr val="00B050"/>
                          </a:solidFill>
                          <a:latin typeface="Calibri"/>
                          <a:ea typeface="Calibri"/>
                          <a:cs typeface="Calibri"/>
                        </a:rPr>
                        <a:t>1.5</a:t>
                      </a:r>
                      <a:endParaRPr lang="en-US" sz="1300">
                        <a:latin typeface="Calibri"/>
                        <a:ea typeface="Calibri"/>
                        <a:cs typeface="Times New Roman"/>
                      </a:endParaRPr>
                    </a:p>
                  </a:txBody>
                  <a:tcPr marL="0" marR="0" marT="0" marB="0" anchor="b">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9D9"/>
                    </a:solidFill>
                  </a:tcPr>
                </a:tc>
                <a:tc>
                  <a:txBody>
                    <a:bodyPr/>
                    <a:lstStyle/>
                    <a:p>
                      <a:pPr marL="0" marR="0" algn="ctr">
                        <a:lnSpc>
                          <a:spcPct val="115000"/>
                        </a:lnSpc>
                        <a:spcBef>
                          <a:spcPts val="0"/>
                        </a:spcBef>
                        <a:spcAft>
                          <a:spcPts val="1000"/>
                        </a:spcAft>
                      </a:pPr>
                      <a:r>
                        <a:rPr lang="en-US" sz="1300">
                          <a:solidFill>
                            <a:srgbClr val="00B050"/>
                          </a:solidFill>
                          <a:latin typeface="Calibri"/>
                          <a:ea typeface="Calibri"/>
                          <a:cs typeface="Calibri"/>
                        </a:rPr>
                        <a:t>1.7</a:t>
                      </a:r>
                      <a:endParaRPr lang="en-US" sz="1300">
                        <a:latin typeface="Calibri"/>
                        <a:ea typeface="Calibri"/>
                        <a:cs typeface="Times New Roman"/>
                      </a:endParaRPr>
                    </a:p>
                  </a:txBody>
                  <a:tcPr marL="0" marR="0" marT="0" marB="0" anchor="b">
                    <a:lnL w="12700" cap="flat" cmpd="sng" algn="ctr">
                      <a:solidFill>
                        <a:srgbClr val="F79646"/>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9D9"/>
                    </a:solidFill>
                  </a:tcPr>
                </a:tc>
              </a:tr>
              <a:tr h="198748">
                <a:tc>
                  <a:txBody>
                    <a:bodyPr/>
                    <a:lstStyle/>
                    <a:p>
                      <a:pPr marL="0" marR="0">
                        <a:lnSpc>
                          <a:spcPct val="115000"/>
                        </a:lnSpc>
                        <a:spcBef>
                          <a:spcPts val="0"/>
                        </a:spcBef>
                        <a:spcAft>
                          <a:spcPts val="1000"/>
                        </a:spcAft>
                      </a:pPr>
                      <a:r>
                        <a:rPr lang="en-US" sz="1300">
                          <a:solidFill>
                            <a:srgbClr val="000000"/>
                          </a:solidFill>
                          <a:latin typeface="Calibri"/>
                          <a:ea typeface="Calibri"/>
                          <a:cs typeface="Calibri"/>
                        </a:rPr>
                        <a:t> </a:t>
                      </a:r>
                      <a:endParaRPr lang="en-US" sz="13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300">
                          <a:solidFill>
                            <a:srgbClr val="000000"/>
                          </a:solidFill>
                          <a:latin typeface="Calibri"/>
                          <a:ea typeface="Calibri"/>
                          <a:cs typeface="Calibri"/>
                        </a:rPr>
                        <a:t> </a:t>
                      </a:r>
                      <a:endParaRPr lang="en-US" sz="1300">
                        <a:latin typeface="Calibri"/>
                        <a:ea typeface="Calibri"/>
                        <a:cs typeface="Times New Roman"/>
                      </a:endParaRPr>
                    </a:p>
                  </a:txBody>
                  <a:tcPr marL="0" marR="0" marT="0" marB="0" anchor="b">
                    <a:lnL w="12700" cap="flat" cmpd="sng" algn="ctr">
                      <a:solidFill>
                        <a:srgbClr val="F79646"/>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300">
                          <a:solidFill>
                            <a:srgbClr val="00B050"/>
                          </a:solidFill>
                          <a:latin typeface="Calibri"/>
                          <a:ea typeface="Calibri"/>
                          <a:cs typeface="Calibri"/>
                        </a:rPr>
                        <a:t> </a:t>
                      </a:r>
                      <a:endParaRPr lang="en-US" sz="13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300">
                          <a:solidFill>
                            <a:srgbClr val="00B050"/>
                          </a:solidFill>
                          <a:latin typeface="Calibri"/>
                          <a:ea typeface="Calibri"/>
                          <a:cs typeface="Calibri"/>
                        </a:rPr>
                        <a:t> </a:t>
                      </a:r>
                      <a:endParaRPr lang="en-US" sz="1300">
                        <a:latin typeface="Calibri"/>
                        <a:ea typeface="Calibri"/>
                        <a:cs typeface="Times New Roman"/>
                      </a:endParaRPr>
                    </a:p>
                  </a:txBody>
                  <a:tcPr marL="0" marR="0" marT="0" marB="0" anchor="b">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300">
                          <a:solidFill>
                            <a:srgbClr val="00B050"/>
                          </a:solidFill>
                          <a:latin typeface="Calibri"/>
                          <a:ea typeface="Calibri"/>
                          <a:cs typeface="Calibri"/>
                        </a:rPr>
                        <a:t> </a:t>
                      </a:r>
                      <a:endParaRPr lang="en-US" sz="1300">
                        <a:latin typeface="Calibri"/>
                        <a:ea typeface="Calibri"/>
                        <a:cs typeface="Times New Roman"/>
                      </a:endParaRPr>
                    </a:p>
                  </a:txBody>
                  <a:tcPr marL="0" marR="0" marT="0" marB="0" anchor="b">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300">
                          <a:solidFill>
                            <a:srgbClr val="00B050"/>
                          </a:solidFill>
                          <a:latin typeface="Calibri"/>
                          <a:ea typeface="Calibri"/>
                          <a:cs typeface="Calibri"/>
                        </a:rPr>
                        <a:t> </a:t>
                      </a:r>
                      <a:endParaRPr lang="en-US" sz="1300">
                        <a:latin typeface="Calibri"/>
                        <a:ea typeface="Calibri"/>
                        <a:cs typeface="Times New Roman"/>
                      </a:endParaRPr>
                    </a:p>
                  </a:txBody>
                  <a:tcPr marL="0" marR="0" marT="0" marB="0" anchor="b">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300">
                          <a:solidFill>
                            <a:srgbClr val="00B050"/>
                          </a:solidFill>
                          <a:latin typeface="Calibri"/>
                          <a:ea typeface="Calibri"/>
                          <a:cs typeface="Calibri"/>
                        </a:rPr>
                        <a:t>Portfolios</a:t>
                      </a:r>
                      <a:endParaRPr lang="en-US" sz="1300">
                        <a:latin typeface="Calibri"/>
                        <a:ea typeface="Calibri"/>
                        <a:cs typeface="Times New Roman"/>
                      </a:endParaRPr>
                    </a:p>
                  </a:txBody>
                  <a:tcPr marL="0" marR="0" marT="0" marB="0" anchor="b">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300">
                          <a:solidFill>
                            <a:srgbClr val="00B050"/>
                          </a:solidFill>
                          <a:latin typeface="Calibri"/>
                          <a:ea typeface="Calibri"/>
                          <a:cs typeface="Calibri"/>
                        </a:rPr>
                        <a:t> </a:t>
                      </a:r>
                      <a:endParaRPr lang="en-US" sz="1300">
                        <a:latin typeface="Calibri"/>
                        <a:ea typeface="Calibri"/>
                        <a:cs typeface="Times New Roman"/>
                      </a:endParaRPr>
                    </a:p>
                  </a:txBody>
                  <a:tcPr marL="0" marR="0" marT="0" marB="0" anchor="b">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300">
                          <a:solidFill>
                            <a:srgbClr val="00B050"/>
                          </a:solidFill>
                          <a:latin typeface="Calibri"/>
                          <a:ea typeface="Calibri"/>
                          <a:cs typeface="Calibri"/>
                        </a:rPr>
                        <a:t> </a:t>
                      </a:r>
                      <a:endParaRPr lang="en-US" sz="1300">
                        <a:latin typeface="Calibri"/>
                        <a:ea typeface="Calibri"/>
                        <a:cs typeface="Times New Roman"/>
                      </a:endParaRPr>
                    </a:p>
                  </a:txBody>
                  <a:tcPr marL="0" marR="0" marT="0" marB="0" anchor="b">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300">
                          <a:solidFill>
                            <a:srgbClr val="00B050"/>
                          </a:solidFill>
                          <a:latin typeface="Calibri"/>
                          <a:ea typeface="Calibri"/>
                          <a:cs typeface="Calibri"/>
                        </a:rPr>
                        <a:t> </a:t>
                      </a:r>
                      <a:endParaRPr lang="en-US" sz="1300">
                        <a:latin typeface="Calibri"/>
                        <a:ea typeface="Calibri"/>
                        <a:cs typeface="Times New Roman"/>
                      </a:endParaRPr>
                    </a:p>
                  </a:txBody>
                  <a:tcPr marL="0" marR="0" marT="0" marB="0" anchor="b">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300">
                          <a:solidFill>
                            <a:srgbClr val="00B050"/>
                          </a:solidFill>
                          <a:latin typeface="Calibri"/>
                          <a:ea typeface="Calibri"/>
                          <a:cs typeface="Calibri"/>
                        </a:rPr>
                        <a:t> </a:t>
                      </a:r>
                      <a:endParaRPr lang="en-US" sz="1300">
                        <a:latin typeface="Calibri"/>
                        <a:ea typeface="Calibri"/>
                        <a:cs typeface="Times New Roman"/>
                      </a:endParaRPr>
                    </a:p>
                  </a:txBody>
                  <a:tcPr marL="0" marR="0" marT="0" marB="0" anchor="b">
                    <a:lnL w="12700" cap="flat" cmpd="sng" algn="ctr">
                      <a:solidFill>
                        <a:srgbClr val="F79646"/>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r>
              <a:tr h="206212">
                <a:tc>
                  <a:txBody>
                    <a:bodyPr/>
                    <a:lstStyle/>
                    <a:p>
                      <a:pPr marL="0" marR="0" algn="ctr">
                        <a:lnSpc>
                          <a:spcPct val="115000"/>
                        </a:lnSpc>
                        <a:spcBef>
                          <a:spcPts val="0"/>
                        </a:spcBef>
                        <a:spcAft>
                          <a:spcPts val="1000"/>
                        </a:spcAft>
                      </a:pPr>
                      <a:r>
                        <a:rPr lang="en-US" sz="1300">
                          <a:solidFill>
                            <a:srgbClr val="FF0000"/>
                          </a:solidFill>
                          <a:latin typeface="Calibri"/>
                          <a:ea typeface="Calibri"/>
                          <a:cs typeface="Calibri"/>
                        </a:rPr>
                        <a:t>ETF's</a:t>
                      </a:r>
                      <a:endParaRPr lang="en-US" sz="13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9D9"/>
                    </a:solidFill>
                  </a:tcPr>
                </a:tc>
                <a:tc>
                  <a:txBody>
                    <a:bodyPr/>
                    <a:lstStyle/>
                    <a:p>
                      <a:pPr marL="0" marR="0" algn="ctr">
                        <a:lnSpc>
                          <a:spcPct val="115000"/>
                        </a:lnSpc>
                        <a:spcBef>
                          <a:spcPts val="0"/>
                        </a:spcBef>
                        <a:spcAft>
                          <a:spcPts val="1000"/>
                        </a:spcAft>
                      </a:pPr>
                      <a:r>
                        <a:rPr lang="en-US" sz="1300">
                          <a:solidFill>
                            <a:srgbClr val="000000"/>
                          </a:solidFill>
                          <a:latin typeface="Calibri"/>
                          <a:ea typeface="Calibri"/>
                          <a:cs typeface="Calibri"/>
                        </a:rPr>
                        <a:t> r %</a:t>
                      </a:r>
                      <a:endParaRPr lang="en-US" sz="1300">
                        <a:latin typeface="Calibri"/>
                        <a:ea typeface="Calibri"/>
                        <a:cs typeface="Times New Roman"/>
                      </a:endParaRPr>
                    </a:p>
                  </a:txBody>
                  <a:tcPr marL="0" marR="0" marT="0" marB="0" anchor="b">
                    <a:lnL w="12700" cap="flat" cmpd="sng" algn="ctr">
                      <a:solidFill>
                        <a:srgbClr val="F79646"/>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9D9"/>
                    </a:solidFill>
                  </a:tcPr>
                </a:tc>
                <a:tc>
                  <a:txBody>
                    <a:bodyPr/>
                    <a:lstStyle/>
                    <a:p>
                      <a:pPr marL="0" marR="0" algn="ctr">
                        <a:lnSpc>
                          <a:spcPct val="115000"/>
                        </a:lnSpc>
                        <a:spcBef>
                          <a:spcPts val="0"/>
                        </a:spcBef>
                        <a:spcAft>
                          <a:spcPts val="1000"/>
                        </a:spcAft>
                      </a:pPr>
                      <a:r>
                        <a:rPr lang="en-US" sz="1300">
                          <a:solidFill>
                            <a:srgbClr val="00B050"/>
                          </a:solidFill>
                          <a:latin typeface="Calibri"/>
                          <a:ea typeface="Calibri"/>
                          <a:cs typeface="Calibri"/>
                        </a:rPr>
                        <a:t>1</a:t>
                      </a:r>
                      <a:endParaRPr lang="en-US" sz="13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lnSpc>
                          <a:spcPct val="115000"/>
                        </a:lnSpc>
                        <a:spcBef>
                          <a:spcPts val="0"/>
                        </a:spcBef>
                        <a:spcAft>
                          <a:spcPts val="1000"/>
                        </a:spcAft>
                      </a:pPr>
                      <a:r>
                        <a:rPr lang="en-US" sz="1300" dirty="0" smtClean="0">
                          <a:solidFill>
                            <a:srgbClr val="00B050"/>
                          </a:solidFill>
                          <a:latin typeface="Calibri"/>
                          <a:ea typeface="Calibri"/>
                          <a:cs typeface="Times New Roman"/>
                        </a:rPr>
                        <a:t>2</a:t>
                      </a:r>
                      <a:endParaRPr lang="en-US" sz="1300" dirty="0">
                        <a:latin typeface="Calibri"/>
                        <a:ea typeface="Calibri"/>
                        <a:cs typeface="Times New Roman"/>
                      </a:endParaRPr>
                    </a:p>
                  </a:txBody>
                  <a:tcPr marL="0" marR="0" marT="0" marB="0" anchor="b">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lnSpc>
                          <a:spcPct val="115000"/>
                        </a:lnSpc>
                        <a:spcBef>
                          <a:spcPts val="0"/>
                        </a:spcBef>
                        <a:spcAft>
                          <a:spcPts val="1000"/>
                        </a:spcAft>
                      </a:pPr>
                      <a:r>
                        <a:rPr lang="en-US" sz="1300" dirty="0" smtClean="0">
                          <a:solidFill>
                            <a:srgbClr val="00B050"/>
                          </a:solidFill>
                          <a:latin typeface="Calibri"/>
                          <a:ea typeface="Calibri"/>
                          <a:cs typeface="Times New Roman"/>
                        </a:rPr>
                        <a:t>3</a:t>
                      </a:r>
                      <a:endParaRPr lang="en-US" sz="1300" dirty="0">
                        <a:latin typeface="Calibri"/>
                        <a:ea typeface="Calibri"/>
                        <a:cs typeface="Times New Roman"/>
                      </a:endParaRPr>
                    </a:p>
                  </a:txBody>
                  <a:tcPr marL="0" marR="0" marT="0" marB="0" anchor="b">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lnSpc>
                          <a:spcPct val="115000"/>
                        </a:lnSpc>
                        <a:spcBef>
                          <a:spcPts val="0"/>
                        </a:spcBef>
                        <a:spcAft>
                          <a:spcPts val="1000"/>
                        </a:spcAft>
                      </a:pPr>
                      <a:r>
                        <a:rPr lang="en-US" sz="1300" dirty="0" smtClean="0">
                          <a:latin typeface="Calibri"/>
                          <a:ea typeface="Calibri"/>
                          <a:cs typeface="Times New Roman"/>
                        </a:rPr>
                        <a:t>4</a:t>
                      </a:r>
                      <a:endParaRPr lang="en-US" sz="1300" dirty="0">
                        <a:latin typeface="Calibri"/>
                        <a:ea typeface="Calibri"/>
                        <a:cs typeface="Times New Roman"/>
                      </a:endParaRPr>
                    </a:p>
                  </a:txBody>
                  <a:tcPr marL="0" marR="0" marT="0" marB="0" anchor="b">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lnSpc>
                          <a:spcPct val="115000"/>
                        </a:lnSpc>
                        <a:spcBef>
                          <a:spcPts val="0"/>
                        </a:spcBef>
                        <a:spcAft>
                          <a:spcPts val="1000"/>
                        </a:spcAft>
                      </a:pPr>
                      <a:r>
                        <a:rPr lang="en-US" sz="1300" dirty="0" smtClean="0">
                          <a:solidFill>
                            <a:srgbClr val="00B050"/>
                          </a:solidFill>
                          <a:latin typeface="Calibri"/>
                          <a:ea typeface="Calibri"/>
                          <a:cs typeface="Times New Roman"/>
                        </a:rPr>
                        <a:t>5</a:t>
                      </a:r>
                      <a:endParaRPr lang="en-US" sz="1300" dirty="0">
                        <a:latin typeface="Calibri"/>
                        <a:ea typeface="Calibri"/>
                        <a:cs typeface="Times New Roman"/>
                      </a:endParaRPr>
                    </a:p>
                  </a:txBody>
                  <a:tcPr marL="0" marR="0" marT="0" marB="0" anchor="b">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lnSpc>
                          <a:spcPct val="115000"/>
                        </a:lnSpc>
                        <a:spcBef>
                          <a:spcPts val="0"/>
                        </a:spcBef>
                        <a:spcAft>
                          <a:spcPts val="1000"/>
                        </a:spcAft>
                      </a:pPr>
                      <a:r>
                        <a:rPr lang="en-US" sz="1300" dirty="0" smtClean="0">
                          <a:solidFill>
                            <a:srgbClr val="00B050"/>
                          </a:solidFill>
                          <a:latin typeface="Calibri"/>
                          <a:ea typeface="Calibri"/>
                          <a:cs typeface="Times New Roman"/>
                        </a:rPr>
                        <a:t>6</a:t>
                      </a:r>
                      <a:endParaRPr lang="en-US" sz="1300" dirty="0">
                        <a:latin typeface="Calibri"/>
                        <a:ea typeface="Calibri"/>
                        <a:cs typeface="Times New Roman"/>
                      </a:endParaRPr>
                    </a:p>
                  </a:txBody>
                  <a:tcPr marL="0" marR="0" marT="0" marB="0" anchor="b">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lnSpc>
                          <a:spcPct val="115000"/>
                        </a:lnSpc>
                        <a:spcBef>
                          <a:spcPts val="0"/>
                        </a:spcBef>
                        <a:spcAft>
                          <a:spcPts val="1000"/>
                        </a:spcAft>
                      </a:pPr>
                      <a:r>
                        <a:rPr lang="en-US" sz="1300" dirty="0" smtClean="0">
                          <a:solidFill>
                            <a:srgbClr val="00B050"/>
                          </a:solidFill>
                          <a:latin typeface="Calibri"/>
                          <a:ea typeface="Calibri"/>
                          <a:cs typeface="Times New Roman"/>
                        </a:rPr>
                        <a:t>7</a:t>
                      </a:r>
                      <a:endParaRPr lang="en-US" sz="1300" dirty="0">
                        <a:latin typeface="Calibri"/>
                        <a:ea typeface="Calibri"/>
                        <a:cs typeface="Times New Roman"/>
                      </a:endParaRPr>
                    </a:p>
                  </a:txBody>
                  <a:tcPr marL="0" marR="0" marT="0" marB="0" anchor="b">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lnSpc>
                          <a:spcPct val="115000"/>
                        </a:lnSpc>
                        <a:spcBef>
                          <a:spcPts val="0"/>
                        </a:spcBef>
                        <a:spcAft>
                          <a:spcPts val="1000"/>
                        </a:spcAft>
                      </a:pPr>
                      <a:r>
                        <a:rPr lang="en-US" sz="1300" dirty="0" smtClean="0">
                          <a:solidFill>
                            <a:srgbClr val="00B050"/>
                          </a:solidFill>
                          <a:latin typeface="Calibri"/>
                          <a:ea typeface="Calibri"/>
                          <a:cs typeface="Times New Roman"/>
                        </a:rPr>
                        <a:t>8</a:t>
                      </a:r>
                      <a:endParaRPr lang="en-US" sz="1300" dirty="0">
                        <a:latin typeface="Calibri"/>
                        <a:ea typeface="Calibri"/>
                        <a:cs typeface="Times New Roman"/>
                      </a:endParaRPr>
                    </a:p>
                  </a:txBody>
                  <a:tcPr marL="0" marR="0" marT="0" marB="0" anchor="b">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lnSpc>
                          <a:spcPct val="115000"/>
                        </a:lnSpc>
                        <a:spcBef>
                          <a:spcPts val="0"/>
                        </a:spcBef>
                        <a:spcAft>
                          <a:spcPts val="1000"/>
                        </a:spcAft>
                      </a:pPr>
                      <a:r>
                        <a:rPr lang="en-US" sz="1300" dirty="0" smtClean="0">
                          <a:solidFill>
                            <a:srgbClr val="00B050"/>
                          </a:solidFill>
                          <a:latin typeface="Calibri"/>
                          <a:ea typeface="Calibri"/>
                          <a:cs typeface="Times New Roman"/>
                        </a:rPr>
                        <a:t>9</a:t>
                      </a:r>
                      <a:endParaRPr lang="en-US" sz="1300" dirty="0">
                        <a:latin typeface="Calibri"/>
                        <a:ea typeface="Calibri"/>
                        <a:cs typeface="Times New Roman"/>
                      </a:endParaRPr>
                    </a:p>
                  </a:txBody>
                  <a:tcPr marL="0" marR="0" marT="0" marB="0" anchor="b">
                    <a:lnL w="12700" cap="flat" cmpd="sng" algn="ctr">
                      <a:solidFill>
                        <a:srgbClr val="F79646"/>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r>
              <a:tr h="198748">
                <a:tc>
                  <a:txBody>
                    <a:bodyPr/>
                    <a:lstStyle/>
                    <a:p>
                      <a:pPr marL="0" marR="0" algn="ctr">
                        <a:lnSpc>
                          <a:spcPct val="115000"/>
                        </a:lnSpc>
                        <a:spcBef>
                          <a:spcPts val="0"/>
                        </a:spcBef>
                        <a:spcAft>
                          <a:spcPts val="1000"/>
                        </a:spcAft>
                      </a:pPr>
                      <a:r>
                        <a:rPr lang="en-US" sz="1300">
                          <a:solidFill>
                            <a:srgbClr val="FF0000"/>
                          </a:solidFill>
                          <a:latin typeface="Calibri"/>
                          <a:ea typeface="Calibri"/>
                          <a:cs typeface="Calibri"/>
                        </a:rPr>
                        <a:t>SPY</a:t>
                      </a:r>
                      <a:endParaRPr lang="en-US" sz="13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300">
                          <a:solidFill>
                            <a:srgbClr val="000000"/>
                          </a:solidFill>
                          <a:latin typeface="Calibri"/>
                          <a:ea typeface="Calibri"/>
                          <a:cs typeface="Calibri"/>
                        </a:rPr>
                        <a:t>0.37</a:t>
                      </a:r>
                      <a:endParaRPr lang="en-US" sz="1300">
                        <a:latin typeface="Calibri"/>
                        <a:ea typeface="Calibri"/>
                        <a:cs typeface="Times New Roman"/>
                      </a:endParaRPr>
                    </a:p>
                  </a:txBody>
                  <a:tcPr marL="0" marR="0" marT="0" marB="0" anchor="b">
                    <a:lnL w="12700" cap="flat" cmpd="sng" algn="ctr">
                      <a:solidFill>
                        <a:srgbClr val="F79646"/>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r>
              <a:tr h="198748">
                <a:tc>
                  <a:txBody>
                    <a:bodyPr/>
                    <a:lstStyle/>
                    <a:p>
                      <a:pPr marL="0" marR="0" algn="ctr">
                        <a:lnSpc>
                          <a:spcPct val="115000"/>
                        </a:lnSpc>
                        <a:spcBef>
                          <a:spcPts val="0"/>
                        </a:spcBef>
                        <a:spcAft>
                          <a:spcPts val="1000"/>
                        </a:spcAft>
                      </a:pPr>
                      <a:r>
                        <a:rPr lang="en-US" sz="1300">
                          <a:solidFill>
                            <a:srgbClr val="FF0000"/>
                          </a:solidFill>
                          <a:latin typeface="Calibri"/>
                          <a:ea typeface="Calibri"/>
                          <a:cs typeface="Calibri"/>
                        </a:rPr>
                        <a:t>IJH</a:t>
                      </a:r>
                      <a:endParaRPr lang="en-US" sz="13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9D9"/>
                    </a:solidFill>
                  </a:tcPr>
                </a:tc>
                <a:tc>
                  <a:txBody>
                    <a:bodyPr/>
                    <a:lstStyle/>
                    <a:p>
                      <a:pPr marL="0" marR="0" algn="ctr">
                        <a:lnSpc>
                          <a:spcPct val="115000"/>
                        </a:lnSpc>
                        <a:spcBef>
                          <a:spcPts val="0"/>
                        </a:spcBef>
                        <a:spcAft>
                          <a:spcPts val="1000"/>
                        </a:spcAft>
                      </a:pPr>
                      <a:r>
                        <a:rPr lang="en-US" sz="1300">
                          <a:solidFill>
                            <a:srgbClr val="000000"/>
                          </a:solidFill>
                          <a:latin typeface="Calibri"/>
                          <a:ea typeface="Calibri"/>
                          <a:cs typeface="Calibri"/>
                        </a:rPr>
                        <a:t>0.73</a:t>
                      </a:r>
                      <a:endParaRPr lang="en-US" sz="1300">
                        <a:latin typeface="Calibri"/>
                        <a:ea typeface="Calibri"/>
                        <a:cs typeface="Times New Roman"/>
                      </a:endParaRPr>
                    </a:p>
                  </a:txBody>
                  <a:tcPr marL="0" marR="0" marT="0" marB="0" anchor="b">
                    <a:lnL w="12700" cap="flat" cmpd="sng" algn="ctr">
                      <a:solidFill>
                        <a:srgbClr val="F79646"/>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9D9"/>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r>
              <a:tr h="198748">
                <a:tc>
                  <a:txBody>
                    <a:bodyPr/>
                    <a:lstStyle/>
                    <a:p>
                      <a:pPr marL="0" marR="0" algn="ctr">
                        <a:lnSpc>
                          <a:spcPct val="115000"/>
                        </a:lnSpc>
                        <a:spcBef>
                          <a:spcPts val="0"/>
                        </a:spcBef>
                        <a:spcAft>
                          <a:spcPts val="1000"/>
                        </a:spcAft>
                      </a:pPr>
                      <a:r>
                        <a:rPr lang="en-US" sz="1300">
                          <a:solidFill>
                            <a:srgbClr val="FF0000"/>
                          </a:solidFill>
                          <a:latin typeface="Calibri"/>
                          <a:ea typeface="Calibri"/>
                          <a:cs typeface="Calibri"/>
                        </a:rPr>
                        <a:t>IJR</a:t>
                      </a:r>
                      <a:endParaRPr lang="en-US" sz="13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300">
                          <a:solidFill>
                            <a:srgbClr val="000000"/>
                          </a:solidFill>
                          <a:latin typeface="Calibri"/>
                          <a:ea typeface="Calibri"/>
                          <a:cs typeface="Calibri"/>
                        </a:rPr>
                        <a:t>0.63</a:t>
                      </a:r>
                      <a:endParaRPr lang="en-US" sz="1300">
                        <a:latin typeface="Calibri"/>
                        <a:ea typeface="Calibri"/>
                        <a:cs typeface="Times New Roman"/>
                      </a:endParaRPr>
                    </a:p>
                  </a:txBody>
                  <a:tcPr marL="0" marR="0" marT="0" marB="0" anchor="b">
                    <a:lnL w="12700" cap="flat" cmpd="sng" algn="ctr">
                      <a:solidFill>
                        <a:srgbClr val="F79646"/>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r>
              <a:tr h="198748">
                <a:tc>
                  <a:txBody>
                    <a:bodyPr/>
                    <a:lstStyle/>
                    <a:p>
                      <a:pPr marL="0" marR="0" algn="ctr">
                        <a:lnSpc>
                          <a:spcPct val="115000"/>
                        </a:lnSpc>
                        <a:spcBef>
                          <a:spcPts val="0"/>
                        </a:spcBef>
                        <a:spcAft>
                          <a:spcPts val="1000"/>
                        </a:spcAft>
                      </a:pPr>
                      <a:r>
                        <a:rPr lang="en-US" sz="1300">
                          <a:solidFill>
                            <a:srgbClr val="FF0000"/>
                          </a:solidFill>
                          <a:latin typeface="Calibri"/>
                          <a:ea typeface="Calibri"/>
                          <a:cs typeface="Calibri"/>
                        </a:rPr>
                        <a:t>IYY</a:t>
                      </a:r>
                      <a:endParaRPr lang="en-US" sz="13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9D9"/>
                    </a:solidFill>
                  </a:tcPr>
                </a:tc>
                <a:tc>
                  <a:txBody>
                    <a:bodyPr/>
                    <a:lstStyle/>
                    <a:p>
                      <a:pPr marL="0" marR="0" algn="ctr">
                        <a:lnSpc>
                          <a:spcPct val="115000"/>
                        </a:lnSpc>
                        <a:spcBef>
                          <a:spcPts val="0"/>
                        </a:spcBef>
                        <a:spcAft>
                          <a:spcPts val="1000"/>
                        </a:spcAft>
                      </a:pPr>
                      <a:r>
                        <a:rPr lang="en-US" sz="1300">
                          <a:solidFill>
                            <a:srgbClr val="000000"/>
                          </a:solidFill>
                          <a:latin typeface="Calibri"/>
                          <a:ea typeface="Calibri"/>
                          <a:cs typeface="Calibri"/>
                        </a:rPr>
                        <a:t>0.42</a:t>
                      </a:r>
                      <a:endParaRPr lang="en-US" sz="1300">
                        <a:latin typeface="Calibri"/>
                        <a:ea typeface="Calibri"/>
                        <a:cs typeface="Times New Roman"/>
                      </a:endParaRPr>
                    </a:p>
                  </a:txBody>
                  <a:tcPr marL="0" marR="0" marT="0" marB="0" anchor="b">
                    <a:lnL w="12700" cap="flat" cmpd="sng" algn="ctr">
                      <a:solidFill>
                        <a:srgbClr val="F79646"/>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9D9"/>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r>
              <a:tr h="198748">
                <a:tc>
                  <a:txBody>
                    <a:bodyPr/>
                    <a:lstStyle/>
                    <a:p>
                      <a:pPr marL="0" marR="0" algn="ctr">
                        <a:lnSpc>
                          <a:spcPct val="115000"/>
                        </a:lnSpc>
                        <a:spcBef>
                          <a:spcPts val="0"/>
                        </a:spcBef>
                        <a:spcAft>
                          <a:spcPts val="1000"/>
                        </a:spcAft>
                      </a:pPr>
                      <a:r>
                        <a:rPr lang="en-US" sz="1300">
                          <a:solidFill>
                            <a:srgbClr val="FF0000"/>
                          </a:solidFill>
                          <a:latin typeface="Calibri"/>
                          <a:ea typeface="Calibri"/>
                          <a:cs typeface="Calibri"/>
                        </a:rPr>
                        <a:t>XLE</a:t>
                      </a:r>
                      <a:endParaRPr lang="en-US" sz="13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300">
                          <a:solidFill>
                            <a:srgbClr val="000000"/>
                          </a:solidFill>
                          <a:latin typeface="Calibri"/>
                          <a:ea typeface="Calibri"/>
                          <a:cs typeface="Calibri"/>
                        </a:rPr>
                        <a:t>1.2</a:t>
                      </a:r>
                      <a:endParaRPr lang="en-US" sz="1300">
                        <a:latin typeface="Calibri"/>
                        <a:ea typeface="Calibri"/>
                        <a:cs typeface="Times New Roman"/>
                      </a:endParaRPr>
                    </a:p>
                  </a:txBody>
                  <a:tcPr marL="0" marR="0" marT="0" marB="0" anchor="b">
                    <a:lnL w="12700" cap="flat" cmpd="sng" algn="ctr">
                      <a:solidFill>
                        <a:srgbClr val="F79646"/>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$406.06</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$580.68</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dirty="0">
                          <a:solidFill>
                            <a:srgbClr val="002288"/>
                          </a:solidFill>
                          <a:latin typeface="Arial"/>
                          <a:ea typeface="Calibri"/>
                          <a:cs typeface="Times New Roman"/>
                        </a:rPr>
                        <a:t>$383.33</a:t>
                      </a:r>
                      <a:endParaRPr lang="en-US" sz="1300" dirty="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$164.15</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r>
              <a:tr h="198748">
                <a:tc>
                  <a:txBody>
                    <a:bodyPr/>
                    <a:lstStyle/>
                    <a:p>
                      <a:pPr marL="0" marR="0" algn="ctr">
                        <a:lnSpc>
                          <a:spcPct val="115000"/>
                        </a:lnSpc>
                        <a:spcBef>
                          <a:spcPts val="0"/>
                        </a:spcBef>
                        <a:spcAft>
                          <a:spcPts val="1000"/>
                        </a:spcAft>
                      </a:pPr>
                      <a:r>
                        <a:rPr lang="en-US" sz="1300">
                          <a:solidFill>
                            <a:srgbClr val="FF0000"/>
                          </a:solidFill>
                          <a:latin typeface="Calibri"/>
                          <a:ea typeface="Calibri"/>
                          <a:cs typeface="Calibri"/>
                        </a:rPr>
                        <a:t>EWZ</a:t>
                      </a:r>
                      <a:endParaRPr lang="en-US" sz="13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9D9"/>
                    </a:solidFill>
                  </a:tcPr>
                </a:tc>
                <a:tc>
                  <a:txBody>
                    <a:bodyPr/>
                    <a:lstStyle/>
                    <a:p>
                      <a:pPr marL="0" marR="0" algn="ctr">
                        <a:lnSpc>
                          <a:spcPct val="115000"/>
                        </a:lnSpc>
                        <a:spcBef>
                          <a:spcPts val="0"/>
                        </a:spcBef>
                        <a:spcAft>
                          <a:spcPts val="1000"/>
                        </a:spcAft>
                      </a:pPr>
                      <a:r>
                        <a:rPr lang="en-US" sz="1300">
                          <a:solidFill>
                            <a:srgbClr val="000000"/>
                          </a:solidFill>
                          <a:latin typeface="Calibri"/>
                          <a:ea typeface="Calibri"/>
                          <a:cs typeface="Calibri"/>
                        </a:rPr>
                        <a:t>2.57</a:t>
                      </a:r>
                      <a:endParaRPr lang="en-US" sz="1300">
                        <a:latin typeface="Calibri"/>
                        <a:ea typeface="Calibri"/>
                        <a:cs typeface="Times New Roman"/>
                      </a:endParaRPr>
                    </a:p>
                  </a:txBody>
                  <a:tcPr marL="0" marR="0" marT="0" marB="0" anchor="b">
                    <a:lnL w="12700" cap="flat" cmpd="sng" algn="ctr">
                      <a:solidFill>
                        <a:srgbClr val="F79646"/>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9D9"/>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$246.67</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$512.90</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$752.64</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$913.36</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$1,074.10</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$1,877.70</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$2,199.10</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r>
              <a:tr h="198748">
                <a:tc>
                  <a:txBody>
                    <a:bodyPr/>
                    <a:lstStyle/>
                    <a:p>
                      <a:pPr marL="0" marR="0" algn="ctr">
                        <a:lnSpc>
                          <a:spcPct val="115000"/>
                        </a:lnSpc>
                        <a:spcBef>
                          <a:spcPts val="0"/>
                        </a:spcBef>
                        <a:spcAft>
                          <a:spcPts val="1000"/>
                        </a:spcAft>
                      </a:pPr>
                      <a:r>
                        <a:rPr lang="en-US" sz="1300">
                          <a:solidFill>
                            <a:srgbClr val="FF0000"/>
                          </a:solidFill>
                          <a:latin typeface="Calibri"/>
                          <a:ea typeface="Calibri"/>
                          <a:cs typeface="Calibri"/>
                        </a:rPr>
                        <a:t>EWJ</a:t>
                      </a:r>
                      <a:endParaRPr lang="en-US" sz="13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300">
                          <a:solidFill>
                            <a:srgbClr val="000000"/>
                          </a:solidFill>
                          <a:latin typeface="Calibri"/>
                          <a:ea typeface="Calibri"/>
                          <a:cs typeface="Calibri"/>
                        </a:rPr>
                        <a:t>0.25</a:t>
                      </a:r>
                      <a:endParaRPr lang="en-US" sz="1300">
                        <a:latin typeface="Calibri"/>
                        <a:ea typeface="Calibri"/>
                        <a:cs typeface="Times New Roman"/>
                      </a:endParaRPr>
                    </a:p>
                  </a:txBody>
                  <a:tcPr marL="0" marR="0" marT="0" marB="0" anchor="b">
                    <a:lnL w="12700" cap="flat" cmpd="sng" algn="ctr">
                      <a:solidFill>
                        <a:srgbClr val="F79646"/>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r>
              <a:tr h="198748">
                <a:tc>
                  <a:txBody>
                    <a:bodyPr/>
                    <a:lstStyle/>
                    <a:p>
                      <a:pPr marL="0" marR="0" algn="ctr">
                        <a:lnSpc>
                          <a:spcPct val="115000"/>
                        </a:lnSpc>
                        <a:spcBef>
                          <a:spcPts val="0"/>
                        </a:spcBef>
                        <a:spcAft>
                          <a:spcPts val="1000"/>
                        </a:spcAft>
                      </a:pPr>
                      <a:r>
                        <a:rPr lang="en-US" sz="1300">
                          <a:solidFill>
                            <a:srgbClr val="FF0000"/>
                          </a:solidFill>
                          <a:latin typeface="Calibri"/>
                          <a:ea typeface="Calibri"/>
                          <a:cs typeface="Calibri"/>
                        </a:rPr>
                        <a:t>EWH</a:t>
                      </a:r>
                      <a:endParaRPr lang="en-US" sz="13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9D9"/>
                    </a:solidFill>
                  </a:tcPr>
                </a:tc>
                <a:tc>
                  <a:txBody>
                    <a:bodyPr/>
                    <a:lstStyle/>
                    <a:p>
                      <a:pPr marL="0" marR="0" algn="ctr">
                        <a:lnSpc>
                          <a:spcPct val="115000"/>
                        </a:lnSpc>
                        <a:spcBef>
                          <a:spcPts val="0"/>
                        </a:spcBef>
                        <a:spcAft>
                          <a:spcPts val="1000"/>
                        </a:spcAft>
                      </a:pPr>
                      <a:r>
                        <a:rPr lang="en-US" sz="1300">
                          <a:solidFill>
                            <a:srgbClr val="000000"/>
                          </a:solidFill>
                          <a:latin typeface="Calibri"/>
                          <a:ea typeface="Calibri"/>
                          <a:cs typeface="Calibri"/>
                        </a:rPr>
                        <a:t>1.14</a:t>
                      </a:r>
                      <a:endParaRPr lang="en-US" sz="1300">
                        <a:latin typeface="Calibri"/>
                        <a:ea typeface="Calibri"/>
                        <a:cs typeface="Times New Roman"/>
                      </a:endParaRPr>
                    </a:p>
                  </a:txBody>
                  <a:tcPr marL="0" marR="0" marT="0" marB="0" anchor="b">
                    <a:lnL w="12700" cap="flat" cmpd="sng" algn="ctr">
                      <a:solidFill>
                        <a:srgbClr val="F79646"/>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9D9"/>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r>
              <a:tr h="198748">
                <a:tc>
                  <a:txBody>
                    <a:bodyPr/>
                    <a:lstStyle/>
                    <a:p>
                      <a:pPr marL="0" marR="0" algn="ctr">
                        <a:lnSpc>
                          <a:spcPct val="115000"/>
                        </a:lnSpc>
                        <a:spcBef>
                          <a:spcPts val="0"/>
                        </a:spcBef>
                        <a:spcAft>
                          <a:spcPts val="1000"/>
                        </a:spcAft>
                      </a:pPr>
                      <a:r>
                        <a:rPr lang="en-US" sz="1300">
                          <a:solidFill>
                            <a:srgbClr val="FF0000"/>
                          </a:solidFill>
                          <a:latin typeface="Calibri"/>
                          <a:ea typeface="Calibri"/>
                          <a:cs typeface="Calibri"/>
                        </a:rPr>
                        <a:t>EEM</a:t>
                      </a:r>
                      <a:endParaRPr lang="en-US" sz="13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300">
                          <a:solidFill>
                            <a:srgbClr val="000000"/>
                          </a:solidFill>
                          <a:latin typeface="Calibri"/>
                          <a:ea typeface="Calibri"/>
                          <a:cs typeface="Calibri"/>
                        </a:rPr>
                        <a:t>1.45</a:t>
                      </a:r>
                      <a:endParaRPr lang="en-US" sz="1300">
                        <a:latin typeface="Calibri"/>
                        <a:ea typeface="Calibri"/>
                        <a:cs typeface="Times New Roman"/>
                      </a:endParaRPr>
                    </a:p>
                  </a:txBody>
                  <a:tcPr marL="0" marR="0" marT="0" marB="0" anchor="b">
                    <a:lnL w="12700" cap="flat" cmpd="sng" algn="ctr">
                      <a:solidFill>
                        <a:srgbClr val="F79646"/>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r>
              <a:tr h="198748">
                <a:tc>
                  <a:txBody>
                    <a:bodyPr/>
                    <a:lstStyle/>
                    <a:p>
                      <a:pPr marL="0" marR="0" algn="ctr">
                        <a:lnSpc>
                          <a:spcPct val="115000"/>
                        </a:lnSpc>
                        <a:spcBef>
                          <a:spcPts val="0"/>
                        </a:spcBef>
                        <a:spcAft>
                          <a:spcPts val="1000"/>
                        </a:spcAft>
                      </a:pPr>
                      <a:r>
                        <a:rPr lang="en-US" sz="1300">
                          <a:solidFill>
                            <a:srgbClr val="FF0000"/>
                          </a:solidFill>
                          <a:latin typeface="Calibri"/>
                          <a:ea typeface="Calibri"/>
                          <a:cs typeface="Calibri"/>
                        </a:rPr>
                        <a:t>EZU</a:t>
                      </a:r>
                      <a:endParaRPr lang="en-US" sz="13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9D9"/>
                    </a:solidFill>
                  </a:tcPr>
                </a:tc>
                <a:tc>
                  <a:txBody>
                    <a:bodyPr/>
                    <a:lstStyle/>
                    <a:p>
                      <a:pPr marL="0" marR="0" algn="ctr">
                        <a:lnSpc>
                          <a:spcPct val="115000"/>
                        </a:lnSpc>
                        <a:spcBef>
                          <a:spcPts val="0"/>
                        </a:spcBef>
                        <a:spcAft>
                          <a:spcPts val="1000"/>
                        </a:spcAft>
                      </a:pPr>
                      <a:r>
                        <a:rPr lang="en-US" sz="1300">
                          <a:solidFill>
                            <a:srgbClr val="000000"/>
                          </a:solidFill>
                          <a:latin typeface="Calibri"/>
                          <a:ea typeface="Calibri"/>
                          <a:cs typeface="Calibri"/>
                        </a:rPr>
                        <a:t>0.43</a:t>
                      </a:r>
                      <a:endParaRPr lang="en-US" sz="1300">
                        <a:latin typeface="Calibri"/>
                        <a:ea typeface="Calibri"/>
                        <a:cs typeface="Times New Roman"/>
                      </a:endParaRPr>
                    </a:p>
                  </a:txBody>
                  <a:tcPr marL="0" marR="0" marT="0" marB="0" anchor="b">
                    <a:lnL w="12700" cap="flat" cmpd="sng" algn="ctr">
                      <a:solidFill>
                        <a:srgbClr val="F79646"/>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9D9"/>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r>
              <a:tr h="198748">
                <a:tc>
                  <a:txBody>
                    <a:bodyPr/>
                    <a:lstStyle/>
                    <a:p>
                      <a:pPr marL="0" marR="0" algn="ctr">
                        <a:lnSpc>
                          <a:spcPct val="115000"/>
                        </a:lnSpc>
                        <a:spcBef>
                          <a:spcPts val="0"/>
                        </a:spcBef>
                        <a:spcAft>
                          <a:spcPts val="1000"/>
                        </a:spcAft>
                      </a:pPr>
                      <a:r>
                        <a:rPr lang="en-US" sz="1300">
                          <a:solidFill>
                            <a:srgbClr val="FF0000"/>
                          </a:solidFill>
                          <a:latin typeface="Calibri"/>
                          <a:ea typeface="Calibri"/>
                          <a:cs typeface="Calibri"/>
                        </a:rPr>
                        <a:t>EFA</a:t>
                      </a:r>
                      <a:endParaRPr lang="en-US" sz="13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300">
                          <a:solidFill>
                            <a:srgbClr val="000000"/>
                          </a:solidFill>
                          <a:latin typeface="Calibri"/>
                          <a:ea typeface="Calibri"/>
                          <a:cs typeface="Calibri"/>
                        </a:rPr>
                        <a:t>0.52</a:t>
                      </a:r>
                      <a:endParaRPr lang="en-US" sz="1300">
                        <a:latin typeface="Calibri"/>
                        <a:ea typeface="Calibri"/>
                        <a:cs typeface="Times New Roman"/>
                      </a:endParaRPr>
                    </a:p>
                  </a:txBody>
                  <a:tcPr marL="0" marR="0" marT="0" marB="0" anchor="b">
                    <a:lnL w="12700" cap="flat" cmpd="sng" algn="ctr">
                      <a:solidFill>
                        <a:srgbClr val="F79646"/>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r>
              <a:tr h="198748">
                <a:tc>
                  <a:txBody>
                    <a:bodyPr/>
                    <a:lstStyle/>
                    <a:p>
                      <a:pPr marL="0" marR="0" algn="ctr">
                        <a:lnSpc>
                          <a:spcPct val="115000"/>
                        </a:lnSpc>
                        <a:spcBef>
                          <a:spcPts val="0"/>
                        </a:spcBef>
                        <a:spcAft>
                          <a:spcPts val="1000"/>
                        </a:spcAft>
                      </a:pPr>
                      <a:r>
                        <a:rPr lang="en-US" sz="1300">
                          <a:solidFill>
                            <a:srgbClr val="FF0000"/>
                          </a:solidFill>
                          <a:latin typeface="Calibri"/>
                          <a:ea typeface="Calibri"/>
                          <a:cs typeface="Calibri"/>
                        </a:rPr>
                        <a:t>AGG</a:t>
                      </a:r>
                      <a:endParaRPr lang="en-US" sz="13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9D9"/>
                    </a:solidFill>
                  </a:tcPr>
                </a:tc>
                <a:tc>
                  <a:txBody>
                    <a:bodyPr/>
                    <a:lstStyle/>
                    <a:p>
                      <a:pPr marL="0" marR="0" algn="ctr">
                        <a:lnSpc>
                          <a:spcPct val="115000"/>
                        </a:lnSpc>
                        <a:spcBef>
                          <a:spcPts val="0"/>
                        </a:spcBef>
                        <a:spcAft>
                          <a:spcPts val="1000"/>
                        </a:spcAft>
                      </a:pPr>
                      <a:r>
                        <a:rPr lang="en-US" sz="1300">
                          <a:solidFill>
                            <a:srgbClr val="000000"/>
                          </a:solidFill>
                          <a:latin typeface="Calibri"/>
                          <a:ea typeface="Calibri"/>
                          <a:cs typeface="Calibri"/>
                        </a:rPr>
                        <a:t>0.4</a:t>
                      </a:r>
                      <a:endParaRPr lang="en-US" sz="1300">
                        <a:latin typeface="Calibri"/>
                        <a:ea typeface="Calibri"/>
                        <a:cs typeface="Times New Roman"/>
                      </a:endParaRPr>
                    </a:p>
                  </a:txBody>
                  <a:tcPr marL="0" marR="0" marT="0" marB="0" anchor="b">
                    <a:lnL w="12700" cap="flat" cmpd="sng" algn="ctr">
                      <a:solidFill>
                        <a:srgbClr val="F79646"/>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9D9"/>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$9,593.94</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$9,010.57</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$8,485.99</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$7,982.73</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$7,440.67</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$6,782.82</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$6,125.00</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$2,835.70</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$1,520.00</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r>
              <a:tr h="198748">
                <a:tc>
                  <a:txBody>
                    <a:bodyPr/>
                    <a:lstStyle/>
                    <a:p>
                      <a:pPr marL="0" marR="0" algn="ctr">
                        <a:lnSpc>
                          <a:spcPct val="115000"/>
                        </a:lnSpc>
                        <a:spcBef>
                          <a:spcPts val="0"/>
                        </a:spcBef>
                        <a:spcAft>
                          <a:spcPts val="1000"/>
                        </a:spcAft>
                      </a:pPr>
                      <a:r>
                        <a:rPr lang="en-US" sz="1300">
                          <a:solidFill>
                            <a:srgbClr val="FF0000"/>
                          </a:solidFill>
                          <a:latin typeface="Calibri"/>
                          <a:ea typeface="Calibri"/>
                          <a:cs typeface="Calibri"/>
                        </a:rPr>
                        <a:t>IAU</a:t>
                      </a:r>
                      <a:endParaRPr lang="en-US" sz="13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300">
                          <a:solidFill>
                            <a:srgbClr val="000000"/>
                          </a:solidFill>
                          <a:latin typeface="Calibri"/>
                          <a:ea typeface="Calibri"/>
                          <a:cs typeface="Calibri"/>
                        </a:rPr>
                        <a:t>1.71</a:t>
                      </a:r>
                      <a:endParaRPr lang="en-US" sz="1300">
                        <a:latin typeface="Calibri"/>
                        <a:ea typeface="Calibri"/>
                        <a:cs typeface="Times New Roman"/>
                      </a:endParaRPr>
                    </a:p>
                  </a:txBody>
                  <a:tcPr marL="0" marR="0" marT="0" marB="0" anchor="b">
                    <a:lnL w="12700" cap="flat" cmpd="sng" algn="ctr">
                      <a:solidFill>
                        <a:srgbClr val="F79646"/>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$408.74</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$884.01</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$1,340.21</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$1,806.69</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$2,303.82</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$2,801.00</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$5,286.60</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$6,280.90</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r>
              <a:tr h="206212">
                <a:tc>
                  <a:txBody>
                    <a:bodyPr/>
                    <a:lstStyle/>
                    <a:p>
                      <a:pPr marL="0" marR="0" algn="ctr">
                        <a:lnSpc>
                          <a:spcPct val="115000"/>
                        </a:lnSpc>
                        <a:spcBef>
                          <a:spcPts val="0"/>
                        </a:spcBef>
                        <a:spcAft>
                          <a:spcPts val="1000"/>
                        </a:spcAft>
                      </a:pPr>
                      <a:r>
                        <a:rPr lang="en-US" sz="1300">
                          <a:solidFill>
                            <a:srgbClr val="FF0000"/>
                          </a:solidFill>
                          <a:latin typeface="Calibri"/>
                          <a:ea typeface="Calibri"/>
                          <a:cs typeface="Calibri"/>
                        </a:rPr>
                        <a:t>IYR</a:t>
                      </a:r>
                      <a:endParaRPr lang="en-US" sz="13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9D9"/>
                    </a:solidFill>
                  </a:tcPr>
                </a:tc>
                <a:tc>
                  <a:txBody>
                    <a:bodyPr/>
                    <a:lstStyle/>
                    <a:p>
                      <a:pPr marL="0" marR="0" algn="ctr">
                        <a:lnSpc>
                          <a:spcPct val="115000"/>
                        </a:lnSpc>
                        <a:spcBef>
                          <a:spcPts val="0"/>
                        </a:spcBef>
                        <a:spcAft>
                          <a:spcPts val="1000"/>
                        </a:spcAft>
                      </a:pPr>
                      <a:r>
                        <a:rPr lang="en-US" sz="1300">
                          <a:solidFill>
                            <a:srgbClr val="000000"/>
                          </a:solidFill>
                          <a:latin typeface="Calibri"/>
                          <a:ea typeface="Calibri"/>
                          <a:cs typeface="Calibri"/>
                        </a:rPr>
                        <a:t>0.69</a:t>
                      </a:r>
                      <a:endParaRPr lang="en-US" sz="1300">
                        <a:latin typeface="Calibri"/>
                        <a:ea typeface="Calibri"/>
                        <a:cs typeface="Times New Roman"/>
                      </a:endParaRPr>
                    </a:p>
                  </a:txBody>
                  <a:tcPr marL="0" marR="0" marT="0" marB="0" anchor="b">
                    <a:lnL w="12700" cap="flat" cmpd="sng" algn="ctr">
                      <a:solidFill>
                        <a:srgbClr val="F79646"/>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9D9"/>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marL="0" marR="0" algn="ctr">
                        <a:lnSpc>
                          <a:spcPct val="115000"/>
                        </a:lnSpc>
                        <a:spcBef>
                          <a:spcPts val="0"/>
                        </a:spcBef>
                        <a:spcAft>
                          <a:spcPts val="1000"/>
                        </a:spcAft>
                      </a:pPr>
                      <a:r>
                        <a:rPr lang="en-US" sz="1300">
                          <a:solidFill>
                            <a:srgbClr val="002288"/>
                          </a:solidFill>
                          <a:latin typeface="Arial"/>
                          <a:ea typeface="Calibri"/>
                          <a:cs typeface="Times New Roman"/>
                        </a:rPr>
                        <a:t> </a:t>
                      </a:r>
                      <a:endParaRPr lang="en-US" sz="13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r>
              <a:tr h="198748">
                <a:tc>
                  <a:txBody>
                    <a:bodyPr/>
                    <a:lstStyle/>
                    <a:p>
                      <a:pPr marL="0" marR="0">
                        <a:lnSpc>
                          <a:spcPct val="115000"/>
                        </a:lnSpc>
                        <a:spcBef>
                          <a:spcPts val="0"/>
                        </a:spcBef>
                        <a:spcAft>
                          <a:spcPts val="1000"/>
                        </a:spcAft>
                      </a:pPr>
                      <a:r>
                        <a:rPr lang="en-US" sz="1300">
                          <a:solidFill>
                            <a:srgbClr val="000000"/>
                          </a:solidFill>
                          <a:latin typeface="Calibri"/>
                          <a:ea typeface="Calibri"/>
                          <a:cs typeface="Calibri"/>
                        </a:rPr>
                        <a:t> </a:t>
                      </a:r>
                      <a:endParaRPr lang="en-US" sz="13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300">
                          <a:solidFill>
                            <a:srgbClr val="000000"/>
                          </a:solidFill>
                          <a:latin typeface="Calibri"/>
                          <a:ea typeface="Calibri"/>
                          <a:cs typeface="Calibri"/>
                        </a:rPr>
                        <a:t> </a:t>
                      </a:r>
                      <a:endParaRPr lang="en-US" sz="1300">
                        <a:latin typeface="Calibri"/>
                        <a:ea typeface="Calibri"/>
                        <a:cs typeface="Times New Roman"/>
                      </a:endParaRPr>
                    </a:p>
                  </a:txBody>
                  <a:tcPr marL="0" marR="0" marT="0" marB="0" anchor="b">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300">
                          <a:solidFill>
                            <a:srgbClr val="000000"/>
                          </a:solidFill>
                          <a:latin typeface="Calibri"/>
                          <a:ea typeface="Calibri"/>
                          <a:cs typeface="Calibri"/>
                        </a:rPr>
                        <a:t> </a:t>
                      </a:r>
                      <a:endParaRPr lang="en-US" sz="1300">
                        <a:latin typeface="Calibri"/>
                        <a:ea typeface="Calibri"/>
                        <a:cs typeface="Times New Roman"/>
                      </a:endParaRPr>
                    </a:p>
                  </a:txBody>
                  <a:tcPr marL="0" marR="0" marT="0" marB="0" anchor="b">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300">
                          <a:solidFill>
                            <a:srgbClr val="000000"/>
                          </a:solidFill>
                          <a:latin typeface="Calibri"/>
                          <a:ea typeface="Calibri"/>
                          <a:cs typeface="Calibri"/>
                        </a:rPr>
                        <a:t> </a:t>
                      </a:r>
                      <a:endParaRPr lang="en-US" sz="1300">
                        <a:latin typeface="Calibri"/>
                        <a:ea typeface="Calibri"/>
                        <a:cs typeface="Times New Roman"/>
                      </a:endParaRPr>
                    </a:p>
                  </a:txBody>
                  <a:tcPr marL="0" marR="0" marT="0" marB="0" anchor="b">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300">
                          <a:solidFill>
                            <a:srgbClr val="000000"/>
                          </a:solidFill>
                          <a:latin typeface="Calibri"/>
                          <a:ea typeface="Calibri"/>
                          <a:cs typeface="Calibri"/>
                        </a:rPr>
                        <a:t> </a:t>
                      </a:r>
                      <a:endParaRPr lang="en-US" sz="1300">
                        <a:latin typeface="Calibri"/>
                        <a:ea typeface="Calibri"/>
                        <a:cs typeface="Times New Roman"/>
                      </a:endParaRPr>
                    </a:p>
                  </a:txBody>
                  <a:tcPr marL="0" marR="0" marT="0" marB="0" anchor="b">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300">
                          <a:solidFill>
                            <a:srgbClr val="000000"/>
                          </a:solidFill>
                          <a:latin typeface="Calibri"/>
                          <a:ea typeface="Calibri"/>
                          <a:cs typeface="Calibri"/>
                        </a:rPr>
                        <a:t> </a:t>
                      </a:r>
                      <a:endParaRPr lang="en-US" sz="1300">
                        <a:latin typeface="Calibri"/>
                        <a:ea typeface="Calibri"/>
                        <a:cs typeface="Times New Roman"/>
                      </a:endParaRPr>
                    </a:p>
                  </a:txBody>
                  <a:tcPr marL="0" marR="0" marT="0" marB="0" anchor="b">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300">
                          <a:solidFill>
                            <a:srgbClr val="000000"/>
                          </a:solidFill>
                          <a:latin typeface="Calibri"/>
                          <a:ea typeface="Calibri"/>
                          <a:cs typeface="Calibri"/>
                        </a:rPr>
                        <a:t> </a:t>
                      </a:r>
                      <a:endParaRPr lang="en-US" sz="1300">
                        <a:latin typeface="Calibri"/>
                        <a:ea typeface="Calibri"/>
                        <a:cs typeface="Times New Roman"/>
                      </a:endParaRPr>
                    </a:p>
                  </a:txBody>
                  <a:tcPr marL="0" marR="0" marT="0" marB="0" anchor="b">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300">
                          <a:solidFill>
                            <a:srgbClr val="000000"/>
                          </a:solidFill>
                          <a:latin typeface="Calibri"/>
                          <a:ea typeface="Calibri"/>
                          <a:cs typeface="Calibri"/>
                        </a:rPr>
                        <a:t> </a:t>
                      </a:r>
                      <a:endParaRPr lang="en-US" sz="1300">
                        <a:latin typeface="Calibri"/>
                        <a:ea typeface="Calibri"/>
                        <a:cs typeface="Times New Roman"/>
                      </a:endParaRPr>
                    </a:p>
                  </a:txBody>
                  <a:tcPr marL="0" marR="0" marT="0" marB="0" anchor="b">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300">
                          <a:solidFill>
                            <a:srgbClr val="000000"/>
                          </a:solidFill>
                          <a:latin typeface="Calibri"/>
                          <a:ea typeface="Calibri"/>
                          <a:cs typeface="Calibri"/>
                        </a:rPr>
                        <a:t> </a:t>
                      </a:r>
                      <a:endParaRPr lang="en-US" sz="1300">
                        <a:latin typeface="Calibri"/>
                        <a:ea typeface="Calibri"/>
                        <a:cs typeface="Times New Roman"/>
                      </a:endParaRPr>
                    </a:p>
                  </a:txBody>
                  <a:tcPr marL="0" marR="0" marT="0" marB="0" anchor="b">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300">
                          <a:solidFill>
                            <a:srgbClr val="000000"/>
                          </a:solidFill>
                          <a:latin typeface="Calibri"/>
                          <a:ea typeface="Calibri"/>
                          <a:cs typeface="Calibri"/>
                        </a:rPr>
                        <a:t> </a:t>
                      </a:r>
                      <a:endParaRPr lang="en-US" sz="1300">
                        <a:latin typeface="Calibri"/>
                        <a:ea typeface="Calibri"/>
                        <a:cs typeface="Times New Roman"/>
                      </a:endParaRPr>
                    </a:p>
                  </a:txBody>
                  <a:tcPr marL="0" marR="0" marT="0" marB="0" anchor="b">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300">
                          <a:solidFill>
                            <a:srgbClr val="000000"/>
                          </a:solidFill>
                          <a:latin typeface="Calibri"/>
                          <a:ea typeface="Calibri"/>
                          <a:cs typeface="Calibri"/>
                        </a:rPr>
                        <a:t> </a:t>
                      </a:r>
                      <a:endParaRPr lang="en-US" sz="1300">
                        <a:latin typeface="Calibri"/>
                        <a:ea typeface="Calibri"/>
                        <a:cs typeface="Times New Roman"/>
                      </a:endParaRPr>
                    </a:p>
                  </a:txBody>
                  <a:tcPr marL="0" marR="0" marT="0" marB="0" anchor="b">
                    <a:lnL w="12700" cap="flat" cmpd="sng" algn="ctr">
                      <a:solidFill>
                        <a:srgbClr val="F79646"/>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r>
              <a:tr h="206212">
                <a:tc>
                  <a:txBody>
                    <a:bodyPr/>
                    <a:lstStyle/>
                    <a:p>
                      <a:pPr marL="0" marR="0">
                        <a:lnSpc>
                          <a:spcPct val="115000"/>
                        </a:lnSpc>
                        <a:spcBef>
                          <a:spcPts val="0"/>
                        </a:spcBef>
                        <a:spcAft>
                          <a:spcPts val="1000"/>
                        </a:spcAft>
                      </a:pPr>
                      <a:r>
                        <a:rPr lang="en-US" sz="1300">
                          <a:solidFill>
                            <a:srgbClr val="000000"/>
                          </a:solidFill>
                          <a:latin typeface="Calibri"/>
                          <a:ea typeface="Calibri"/>
                          <a:cs typeface="Calibri"/>
                        </a:rPr>
                        <a:t> </a:t>
                      </a:r>
                      <a:endParaRPr lang="en-US" sz="13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9D9"/>
                    </a:solidFill>
                  </a:tcPr>
                </a:tc>
                <a:tc>
                  <a:txBody>
                    <a:bodyPr/>
                    <a:lstStyle/>
                    <a:p>
                      <a:pPr marL="0" marR="0">
                        <a:lnSpc>
                          <a:spcPct val="115000"/>
                        </a:lnSpc>
                        <a:spcBef>
                          <a:spcPts val="0"/>
                        </a:spcBef>
                        <a:spcAft>
                          <a:spcPts val="1000"/>
                        </a:spcAft>
                      </a:pPr>
                      <a:r>
                        <a:rPr lang="en-US" sz="1300">
                          <a:solidFill>
                            <a:srgbClr val="FF0000"/>
                          </a:solidFill>
                          <a:latin typeface="Calibri"/>
                          <a:ea typeface="Calibri"/>
                          <a:cs typeface="Calibri"/>
                        </a:rPr>
                        <a:t>Std(Pi)</a:t>
                      </a:r>
                      <a:endParaRPr lang="en-US" sz="1300">
                        <a:latin typeface="Calibri"/>
                        <a:ea typeface="Calibri"/>
                        <a:cs typeface="Times New Roman"/>
                      </a:endParaRPr>
                    </a:p>
                  </a:txBody>
                  <a:tcPr marL="0" marR="0" marT="0" marB="0" anchor="b">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9D9"/>
                    </a:solidFill>
                  </a:tcPr>
                </a:tc>
                <a:tc>
                  <a:txBody>
                    <a:bodyPr/>
                    <a:lstStyle/>
                    <a:p>
                      <a:pPr marL="0" marR="0" algn="r">
                        <a:lnSpc>
                          <a:spcPct val="115000"/>
                        </a:lnSpc>
                        <a:spcBef>
                          <a:spcPts val="0"/>
                        </a:spcBef>
                        <a:spcAft>
                          <a:spcPts val="1000"/>
                        </a:spcAft>
                      </a:pPr>
                      <a:r>
                        <a:rPr lang="en-US" sz="1300">
                          <a:solidFill>
                            <a:srgbClr val="000000"/>
                          </a:solidFill>
                          <a:latin typeface="Calibri"/>
                          <a:ea typeface="Calibri"/>
                          <a:cs typeface="Calibri"/>
                        </a:rPr>
                        <a:t>12457.47</a:t>
                      </a:r>
                      <a:endParaRPr lang="en-US" sz="1300">
                        <a:latin typeface="Calibri"/>
                        <a:ea typeface="Calibri"/>
                        <a:cs typeface="Times New Roman"/>
                      </a:endParaRPr>
                    </a:p>
                  </a:txBody>
                  <a:tcPr marL="0" marR="0" marT="0" marB="0" anchor="b">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9D9"/>
                    </a:solidFill>
                  </a:tcPr>
                </a:tc>
                <a:tc>
                  <a:txBody>
                    <a:bodyPr/>
                    <a:lstStyle/>
                    <a:p>
                      <a:pPr marL="0" marR="0" algn="r">
                        <a:lnSpc>
                          <a:spcPct val="115000"/>
                        </a:lnSpc>
                        <a:spcBef>
                          <a:spcPts val="0"/>
                        </a:spcBef>
                        <a:spcAft>
                          <a:spcPts val="1000"/>
                        </a:spcAft>
                      </a:pPr>
                      <a:r>
                        <a:rPr lang="en-US" sz="1300">
                          <a:solidFill>
                            <a:srgbClr val="000000"/>
                          </a:solidFill>
                          <a:latin typeface="Calibri"/>
                          <a:ea typeface="Calibri"/>
                          <a:cs typeface="Calibri"/>
                        </a:rPr>
                        <a:t>13069.59</a:t>
                      </a:r>
                      <a:endParaRPr lang="en-US" sz="1300">
                        <a:latin typeface="Calibri"/>
                        <a:ea typeface="Calibri"/>
                        <a:cs typeface="Times New Roman"/>
                      </a:endParaRPr>
                    </a:p>
                  </a:txBody>
                  <a:tcPr marL="0" marR="0" marT="0" marB="0" anchor="b">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9D9"/>
                    </a:solidFill>
                  </a:tcPr>
                </a:tc>
                <a:tc>
                  <a:txBody>
                    <a:bodyPr/>
                    <a:lstStyle/>
                    <a:p>
                      <a:pPr marL="0" marR="0" algn="r">
                        <a:lnSpc>
                          <a:spcPct val="115000"/>
                        </a:lnSpc>
                        <a:spcBef>
                          <a:spcPts val="0"/>
                        </a:spcBef>
                        <a:spcAft>
                          <a:spcPts val="1000"/>
                        </a:spcAft>
                      </a:pPr>
                      <a:r>
                        <a:rPr lang="en-US" sz="1300">
                          <a:solidFill>
                            <a:srgbClr val="000000"/>
                          </a:solidFill>
                          <a:latin typeface="Calibri"/>
                          <a:ea typeface="Calibri"/>
                          <a:cs typeface="Calibri"/>
                        </a:rPr>
                        <a:t>14710.93</a:t>
                      </a:r>
                      <a:endParaRPr lang="en-US" sz="1300">
                        <a:latin typeface="Calibri"/>
                        <a:ea typeface="Calibri"/>
                        <a:cs typeface="Times New Roman"/>
                      </a:endParaRPr>
                    </a:p>
                  </a:txBody>
                  <a:tcPr marL="0" marR="0" marT="0" marB="0" anchor="b">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9D9"/>
                    </a:solidFill>
                  </a:tcPr>
                </a:tc>
                <a:tc>
                  <a:txBody>
                    <a:bodyPr/>
                    <a:lstStyle/>
                    <a:p>
                      <a:pPr marL="0" marR="0" algn="r">
                        <a:lnSpc>
                          <a:spcPct val="115000"/>
                        </a:lnSpc>
                        <a:spcBef>
                          <a:spcPts val="0"/>
                        </a:spcBef>
                        <a:spcAft>
                          <a:spcPts val="1000"/>
                        </a:spcAft>
                      </a:pPr>
                      <a:r>
                        <a:rPr lang="en-US" sz="1300">
                          <a:solidFill>
                            <a:srgbClr val="000000"/>
                          </a:solidFill>
                          <a:latin typeface="Calibri"/>
                          <a:ea typeface="Calibri"/>
                          <a:cs typeface="Calibri"/>
                        </a:rPr>
                        <a:t>16846.47</a:t>
                      </a:r>
                      <a:endParaRPr lang="en-US" sz="1300">
                        <a:latin typeface="Calibri"/>
                        <a:ea typeface="Calibri"/>
                        <a:cs typeface="Times New Roman"/>
                      </a:endParaRPr>
                    </a:p>
                  </a:txBody>
                  <a:tcPr marL="0" marR="0" marT="0" marB="0" anchor="b">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9D9"/>
                    </a:solidFill>
                  </a:tcPr>
                </a:tc>
                <a:tc>
                  <a:txBody>
                    <a:bodyPr/>
                    <a:lstStyle/>
                    <a:p>
                      <a:pPr marL="0" marR="0" algn="r">
                        <a:lnSpc>
                          <a:spcPct val="115000"/>
                        </a:lnSpc>
                        <a:spcBef>
                          <a:spcPts val="0"/>
                        </a:spcBef>
                        <a:spcAft>
                          <a:spcPts val="1000"/>
                        </a:spcAft>
                      </a:pPr>
                      <a:r>
                        <a:rPr lang="en-US" sz="1300">
                          <a:solidFill>
                            <a:srgbClr val="000000"/>
                          </a:solidFill>
                          <a:latin typeface="Calibri"/>
                          <a:ea typeface="Calibri"/>
                          <a:cs typeface="Calibri"/>
                        </a:rPr>
                        <a:t>19314.29</a:t>
                      </a:r>
                      <a:endParaRPr lang="en-US" sz="1300">
                        <a:latin typeface="Calibri"/>
                        <a:ea typeface="Calibri"/>
                        <a:cs typeface="Times New Roman"/>
                      </a:endParaRPr>
                    </a:p>
                  </a:txBody>
                  <a:tcPr marL="0" marR="0" marT="0" marB="0" anchor="b">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9D9"/>
                    </a:solidFill>
                  </a:tcPr>
                </a:tc>
                <a:tc>
                  <a:txBody>
                    <a:bodyPr/>
                    <a:lstStyle/>
                    <a:p>
                      <a:pPr marL="0" marR="0" algn="r">
                        <a:lnSpc>
                          <a:spcPct val="115000"/>
                        </a:lnSpc>
                        <a:spcBef>
                          <a:spcPts val="0"/>
                        </a:spcBef>
                        <a:spcAft>
                          <a:spcPts val="1000"/>
                        </a:spcAft>
                      </a:pPr>
                      <a:r>
                        <a:rPr lang="en-US" sz="1300">
                          <a:solidFill>
                            <a:srgbClr val="000000"/>
                          </a:solidFill>
                          <a:latin typeface="Calibri"/>
                          <a:ea typeface="Calibri"/>
                          <a:cs typeface="Calibri"/>
                        </a:rPr>
                        <a:t>22037.63</a:t>
                      </a:r>
                      <a:endParaRPr lang="en-US" sz="1300">
                        <a:latin typeface="Calibri"/>
                        <a:ea typeface="Calibri"/>
                        <a:cs typeface="Times New Roman"/>
                      </a:endParaRPr>
                    </a:p>
                  </a:txBody>
                  <a:tcPr marL="0" marR="0" marT="0" marB="0" anchor="b">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9D9"/>
                    </a:solidFill>
                  </a:tcPr>
                </a:tc>
                <a:tc>
                  <a:txBody>
                    <a:bodyPr/>
                    <a:lstStyle/>
                    <a:p>
                      <a:pPr marL="0" marR="0" algn="r">
                        <a:lnSpc>
                          <a:spcPct val="115000"/>
                        </a:lnSpc>
                        <a:spcBef>
                          <a:spcPts val="0"/>
                        </a:spcBef>
                        <a:spcAft>
                          <a:spcPts val="1000"/>
                        </a:spcAft>
                      </a:pPr>
                      <a:r>
                        <a:rPr lang="en-US" sz="1300">
                          <a:solidFill>
                            <a:srgbClr val="000000"/>
                          </a:solidFill>
                          <a:latin typeface="Calibri"/>
                          <a:ea typeface="Calibri"/>
                          <a:cs typeface="Calibri"/>
                        </a:rPr>
                        <a:t>24945.83</a:t>
                      </a:r>
                      <a:endParaRPr lang="en-US" sz="1300">
                        <a:latin typeface="Calibri"/>
                        <a:ea typeface="Calibri"/>
                        <a:cs typeface="Times New Roman"/>
                      </a:endParaRPr>
                    </a:p>
                  </a:txBody>
                  <a:tcPr marL="0" marR="0" marT="0" marB="0" anchor="b">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9D9"/>
                    </a:solidFill>
                  </a:tcPr>
                </a:tc>
                <a:tc>
                  <a:txBody>
                    <a:bodyPr/>
                    <a:lstStyle/>
                    <a:p>
                      <a:pPr marL="0" marR="0" algn="r">
                        <a:lnSpc>
                          <a:spcPct val="115000"/>
                        </a:lnSpc>
                        <a:spcBef>
                          <a:spcPts val="0"/>
                        </a:spcBef>
                        <a:spcAft>
                          <a:spcPts val="1000"/>
                        </a:spcAft>
                      </a:pPr>
                      <a:r>
                        <a:rPr lang="en-US" sz="1300">
                          <a:solidFill>
                            <a:srgbClr val="000000"/>
                          </a:solidFill>
                          <a:latin typeface="Calibri"/>
                          <a:ea typeface="Calibri"/>
                          <a:cs typeface="Calibri"/>
                        </a:rPr>
                        <a:t>40809.35</a:t>
                      </a:r>
                      <a:endParaRPr lang="en-US" sz="1300">
                        <a:latin typeface="Calibri"/>
                        <a:ea typeface="Calibri"/>
                        <a:cs typeface="Times New Roman"/>
                      </a:endParaRPr>
                    </a:p>
                  </a:txBody>
                  <a:tcPr marL="0" marR="0" marT="0" marB="0" anchor="b">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9D9"/>
                    </a:solidFill>
                  </a:tcPr>
                </a:tc>
                <a:tc>
                  <a:txBody>
                    <a:bodyPr/>
                    <a:lstStyle/>
                    <a:p>
                      <a:pPr marL="0" marR="0" algn="r">
                        <a:lnSpc>
                          <a:spcPct val="115000"/>
                        </a:lnSpc>
                        <a:spcBef>
                          <a:spcPts val="0"/>
                        </a:spcBef>
                        <a:spcAft>
                          <a:spcPts val="1000"/>
                        </a:spcAft>
                      </a:pPr>
                      <a:r>
                        <a:rPr lang="en-US" sz="1300">
                          <a:solidFill>
                            <a:srgbClr val="000000"/>
                          </a:solidFill>
                          <a:latin typeface="Calibri"/>
                          <a:ea typeface="Calibri"/>
                          <a:cs typeface="Calibri"/>
                        </a:rPr>
                        <a:t>47441.07</a:t>
                      </a:r>
                      <a:endParaRPr lang="en-US" sz="1300">
                        <a:latin typeface="Calibri"/>
                        <a:ea typeface="Calibri"/>
                        <a:cs typeface="Times New Roman"/>
                      </a:endParaRPr>
                    </a:p>
                  </a:txBody>
                  <a:tcPr marL="0" marR="0" marT="0" marB="0" anchor="b">
                    <a:lnL w="12700" cap="flat" cmpd="sng" algn="ctr">
                      <a:solidFill>
                        <a:srgbClr val="F79646"/>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9D9"/>
                    </a:solidFill>
                  </a:tcPr>
                </a:tc>
              </a:tr>
              <a:tr h="216031">
                <a:tc>
                  <a:txBody>
                    <a:bodyPr/>
                    <a:lstStyle/>
                    <a:p>
                      <a:pPr marL="0" marR="0">
                        <a:lnSpc>
                          <a:spcPct val="115000"/>
                        </a:lnSpc>
                        <a:spcBef>
                          <a:spcPts val="0"/>
                        </a:spcBef>
                        <a:spcAft>
                          <a:spcPts val="1000"/>
                        </a:spcAft>
                      </a:pPr>
                      <a:r>
                        <a:rPr lang="en-US" sz="1300">
                          <a:solidFill>
                            <a:srgbClr val="000000"/>
                          </a:solidFill>
                          <a:latin typeface="Calibri"/>
                          <a:ea typeface="Calibri"/>
                          <a:cs typeface="Calibri"/>
                        </a:rPr>
                        <a:t> </a:t>
                      </a:r>
                      <a:endParaRPr lang="en-US" sz="13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F79646"/>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300">
                          <a:solidFill>
                            <a:srgbClr val="000000"/>
                          </a:solidFill>
                          <a:latin typeface="Calibri"/>
                          <a:ea typeface="Calibri"/>
                          <a:cs typeface="Calibri"/>
                        </a:rPr>
                        <a:t>RR</a:t>
                      </a:r>
                      <a:endParaRPr lang="en-US" sz="1300">
                        <a:latin typeface="Calibri"/>
                        <a:ea typeface="Calibri"/>
                        <a:cs typeface="Times New Roman"/>
                      </a:endParaRPr>
                    </a:p>
                  </a:txBody>
                  <a:tcPr marL="0" marR="0" marT="0" marB="0" anchor="b">
                    <a:lnL>
                      <a:noFill/>
                    </a:lnL>
                    <a:lnR>
                      <a:noFill/>
                    </a:lnR>
                    <a:lnT w="12700" cap="flat" cmpd="sng" algn="ctr">
                      <a:solidFill>
                        <a:srgbClr val="F79646"/>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1000"/>
                        </a:spcAft>
                      </a:pPr>
                      <a:r>
                        <a:rPr lang="en-US" sz="1300">
                          <a:solidFill>
                            <a:srgbClr val="000000"/>
                          </a:solidFill>
                          <a:latin typeface="Calibri"/>
                          <a:ea typeface="Calibri"/>
                          <a:cs typeface="Calibri"/>
                        </a:rPr>
                        <a:t>1.000</a:t>
                      </a:r>
                      <a:endParaRPr lang="en-US" sz="1300">
                        <a:latin typeface="Calibri"/>
                        <a:ea typeface="Calibri"/>
                        <a:cs typeface="Times New Roman"/>
                      </a:endParaRPr>
                    </a:p>
                  </a:txBody>
                  <a:tcPr marL="0" marR="0" marT="0" marB="0" anchor="b">
                    <a:lnL>
                      <a:noFill/>
                    </a:lnL>
                    <a:lnR>
                      <a:noFill/>
                    </a:lnR>
                    <a:lnT w="12700" cap="flat" cmpd="sng" algn="ctr">
                      <a:solidFill>
                        <a:srgbClr val="F79646"/>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1000"/>
                        </a:spcAft>
                      </a:pPr>
                      <a:r>
                        <a:rPr lang="en-US" sz="1300">
                          <a:solidFill>
                            <a:srgbClr val="000000"/>
                          </a:solidFill>
                          <a:latin typeface="Calibri"/>
                          <a:ea typeface="Calibri"/>
                          <a:cs typeface="Calibri"/>
                        </a:rPr>
                        <a:t>1.049</a:t>
                      </a:r>
                      <a:endParaRPr lang="en-US" sz="1300">
                        <a:latin typeface="Calibri"/>
                        <a:ea typeface="Calibri"/>
                        <a:cs typeface="Times New Roman"/>
                      </a:endParaRPr>
                    </a:p>
                  </a:txBody>
                  <a:tcPr marL="0" marR="0" marT="0" marB="0" anchor="b">
                    <a:lnL>
                      <a:noFill/>
                    </a:lnL>
                    <a:lnR>
                      <a:noFill/>
                    </a:lnR>
                    <a:lnT w="12700" cap="flat" cmpd="sng" algn="ctr">
                      <a:solidFill>
                        <a:srgbClr val="F79646"/>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1000"/>
                        </a:spcAft>
                      </a:pPr>
                      <a:r>
                        <a:rPr lang="en-US" sz="1300">
                          <a:solidFill>
                            <a:srgbClr val="000000"/>
                          </a:solidFill>
                          <a:latin typeface="Calibri"/>
                          <a:ea typeface="Calibri"/>
                          <a:cs typeface="Calibri"/>
                        </a:rPr>
                        <a:t>1.181</a:t>
                      </a:r>
                      <a:endParaRPr lang="en-US" sz="1300">
                        <a:latin typeface="Calibri"/>
                        <a:ea typeface="Calibri"/>
                        <a:cs typeface="Times New Roman"/>
                      </a:endParaRPr>
                    </a:p>
                  </a:txBody>
                  <a:tcPr marL="0" marR="0" marT="0" marB="0" anchor="b">
                    <a:lnL>
                      <a:noFill/>
                    </a:lnL>
                    <a:lnR>
                      <a:noFill/>
                    </a:lnR>
                    <a:lnT w="12700" cap="flat" cmpd="sng" algn="ctr">
                      <a:solidFill>
                        <a:srgbClr val="F79646"/>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1000"/>
                        </a:spcAft>
                      </a:pPr>
                      <a:r>
                        <a:rPr lang="en-US" sz="1300">
                          <a:solidFill>
                            <a:srgbClr val="000000"/>
                          </a:solidFill>
                          <a:latin typeface="Calibri"/>
                          <a:ea typeface="Calibri"/>
                          <a:cs typeface="Calibri"/>
                        </a:rPr>
                        <a:t>1.352</a:t>
                      </a:r>
                      <a:endParaRPr lang="en-US" sz="1300">
                        <a:latin typeface="Calibri"/>
                        <a:ea typeface="Calibri"/>
                        <a:cs typeface="Times New Roman"/>
                      </a:endParaRPr>
                    </a:p>
                  </a:txBody>
                  <a:tcPr marL="0" marR="0" marT="0" marB="0" anchor="b">
                    <a:lnL>
                      <a:noFill/>
                    </a:lnL>
                    <a:lnR>
                      <a:noFill/>
                    </a:lnR>
                    <a:lnT w="12700" cap="flat" cmpd="sng" algn="ctr">
                      <a:solidFill>
                        <a:srgbClr val="F79646"/>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1000"/>
                        </a:spcAft>
                      </a:pPr>
                      <a:r>
                        <a:rPr lang="en-US" sz="1300">
                          <a:solidFill>
                            <a:srgbClr val="000000"/>
                          </a:solidFill>
                          <a:latin typeface="Calibri"/>
                          <a:ea typeface="Calibri"/>
                          <a:cs typeface="Calibri"/>
                        </a:rPr>
                        <a:t>1.550</a:t>
                      </a:r>
                      <a:endParaRPr lang="en-US" sz="1300">
                        <a:latin typeface="Calibri"/>
                        <a:ea typeface="Calibri"/>
                        <a:cs typeface="Times New Roman"/>
                      </a:endParaRPr>
                    </a:p>
                  </a:txBody>
                  <a:tcPr marL="0" marR="0" marT="0" marB="0" anchor="b">
                    <a:lnL>
                      <a:noFill/>
                    </a:lnL>
                    <a:lnR>
                      <a:noFill/>
                    </a:lnR>
                    <a:lnT w="12700" cap="flat" cmpd="sng" algn="ctr">
                      <a:solidFill>
                        <a:srgbClr val="F79646"/>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1000"/>
                        </a:spcAft>
                      </a:pPr>
                      <a:r>
                        <a:rPr lang="en-US" sz="1300">
                          <a:solidFill>
                            <a:srgbClr val="000000"/>
                          </a:solidFill>
                          <a:latin typeface="Calibri"/>
                          <a:ea typeface="Calibri"/>
                          <a:cs typeface="Calibri"/>
                        </a:rPr>
                        <a:t>1.769</a:t>
                      </a:r>
                      <a:endParaRPr lang="en-US" sz="1300">
                        <a:latin typeface="Calibri"/>
                        <a:ea typeface="Calibri"/>
                        <a:cs typeface="Times New Roman"/>
                      </a:endParaRPr>
                    </a:p>
                  </a:txBody>
                  <a:tcPr marL="0" marR="0" marT="0" marB="0" anchor="b">
                    <a:lnL>
                      <a:noFill/>
                    </a:lnL>
                    <a:lnR>
                      <a:noFill/>
                    </a:lnR>
                    <a:lnT w="12700" cap="flat" cmpd="sng" algn="ctr">
                      <a:solidFill>
                        <a:srgbClr val="F79646"/>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1000"/>
                        </a:spcAft>
                      </a:pPr>
                      <a:r>
                        <a:rPr lang="en-US" sz="1300">
                          <a:solidFill>
                            <a:srgbClr val="000000"/>
                          </a:solidFill>
                          <a:latin typeface="Calibri"/>
                          <a:ea typeface="Calibri"/>
                          <a:cs typeface="Calibri"/>
                        </a:rPr>
                        <a:t>2.002</a:t>
                      </a:r>
                      <a:endParaRPr lang="en-US" sz="1300">
                        <a:latin typeface="Calibri"/>
                        <a:ea typeface="Calibri"/>
                        <a:cs typeface="Times New Roman"/>
                      </a:endParaRPr>
                    </a:p>
                  </a:txBody>
                  <a:tcPr marL="0" marR="0" marT="0" marB="0" anchor="b">
                    <a:lnL>
                      <a:noFill/>
                    </a:lnL>
                    <a:lnR>
                      <a:noFill/>
                    </a:lnR>
                    <a:lnT w="12700" cap="flat" cmpd="sng" algn="ctr">
                      <a:solidFill>
                        <a:srgbClr val="F79646"/>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1000"/>
                        </a:spcAft>
                      </a:pPr>
                      <a:r>
                        <a:rPr lang="en-US" sz="1300">
                          <a:solidFill>
                            <a:srgbClr val="000000"/>
                          </a:solidFill>
                          <a:latin typeface="Calibri"/>
                          <a:ea typeface="Calibri"/>
                          <a:cs typeface="Calibri"/>
                        </a:rPr>
                        <a:t>3.276</a:t>
                      </a:r>
                      <a:endParaRPr lang="en-US" sz="1300">
                        <a:latin typeface="Calibri"/>
                        <a:ea typeface="Calibri"/>
                        <a:cs typeface="Times New Roman"/>
                      </a:endParaRPr>
                    </a:p>
                  </a:txBody>
                  <a:tcPr marL="0" marR="0" marT="0" marB="0" anchor="b">
                    <a:lnL>
                      <a:noFill/>
                    </a:lnL>
                    <a:lnR>
                      <a:noFill/>
                    </a:lnR>
                    <a:lnT w="12700" cap="flat" cmpd="sng" algn="ctr">
                      <a:solidFill>
                        <a:srgbClr val="F79646"/>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1000"/>
                        </a:spcAft>
                      </a:pPr>
                      <a:r>
                        <a:rPr lang="en-US" sz="1300" dirty="0">
                          <a:solidFill>
                            <a:srgbClr val="000000"/>
                          </a:solidFill>
                          <a:latin typeface="Calibri"/>
                          <a:ea typeface="Calibri"/>
                          <a:cs typeface="Calibri"/>
                        </a:rPr>
                        <a:t>3.808</a:t>
                      </a:r>
                      <a:endParaRPr lang="en-US" sz="1300" dirty="0">
                        <a:latin typeface="Calibri"/>
                        <a:ea typeface="Calibri"/>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wheel/>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nvGraphicFramePr>
        <p:xfrm>
          <a:off x="1219200" y="533400"/>
          <a:ext cx="7315199" cy="4141470"/>
        </p:xfrm>
        <a:graphic>
          <a:graphicData uri="http://schemas.openxmlformats.org/drawingml/2006/chart">
            <c:chart xmlns:c="http://schemas.openxmlformats.org/drawingml/2006/chart" xmlns:r="http://schemas.openxmlformats.org/officeDocument/2006/relationships" r:id="rId2"/>
          </a:graphicData>
        </a:graphic>
      </p:graphicFrame>
      <p:sp>
        <p:nvSpPr>
          <p:cNvPr id="49155" name="Rectangle 3"/>
          <p:cNvSpPr>
            <a:spLocks noChangeArrowheads="1"/>
          </p:cNvSpPr>
          <p:nvPr/>
        </p:nvSpPr>
        <p:spPr bwMode="auto">
          <a:xfrm>
            <a:off x="1066800" y="4800600"/>
            <a:ext cx="7696200" cy="140038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smtClean="0">
                <a:ln>
                  <a:noFill/>
                </a:ln>
                <a:solidFill>
                  <a:srgbClr val="000000"/>
                </a:solidFill>
                <a:effectLst/>
                <a:latin typeface="Calibri" pitchFamily="34" charset="0"/>
                <a:ea typeface="Calibri" pitchFamily="34" charset="0"/>
                <a:cs typeface="Calibri" pitchFamily="34" charset="0"/>
              </a:rPr>
              <a:t>For this portfolio, the minimum variance from Monthly portfolio4 that earns an expected return of at least .06% is x</a:t>
            </a:r>
            <a:r>
              <a:rPr kumimoji="0" lang="en-US" sz="1700" b="0" i="0" u="none" strike="noStrike" cap="none" normalizeH="0" baseline="-30000" dirty="0" smtClean="0">
                <a:ln>
                  <a:noFill/>
                </a:ln>
                <a:solidFill>
                  <a:srgbClr val="000000"/>
                </a:solidFill>
                <a:effectLst/>
                <a:latin typeface="Calibri" pitchFamily="34" charset="0"/>
                <a:ea typeface="Calibri" pitchFamily="34" charset="0"/>
                <a:cs typeface="Calibri" pitchFamily="34" charset="0"/>
              </a:rPr>
              <a:t>5</a:t>
            </a:r>
            <a:r>
              <a:rPr kumimoji="0" lang="en-US" sz="1700" b="0" i="0" u="none" strike="noStrike" cap="none" normalizeH="0" baseline="0" dirty="0" smtClean="0">
                <a:ln>
                  <a:noFill/>
                </a:ln>
                <a:solidFill>
                  <a:srgbClr val="000000"/>
                </a:solidFill>
                <a:effectLst/>
                <a:latin typeface="Calibri" pitchFamily="34" charset="0"/>
                <a:ea typeface="Calibri" pitchFamily="34" charset="0"/>
                <a:cs typeface="Calibri" pitchFamily="34" charset="0"/>
              </a:rPr>
              <a:t>= </a:t>
            </a:r>
            <a:r>
              <a:rPr kumimoji="0" lang="en-US" sz="1700" b="0" i="0" u="none" strike="noStrike" cap="none" normalizeH="0" baseline="0" dirty="0" smtClean="0">
                <a:ln>
                  <a:noFill/>
                </a:ln>
                <a:solidFill>
                  <a:srgbClr val="002288"/>
                </a:solidFill>
                <a:effectLst/>
                <a:latin typeface="Arial" pitchFamily="34" charset="0"/>
                <a:ea typeface="Calibri" pitchFamily="34" charset="0"/>
                <a:cs typeface="Arial" pitchFamily="34" charset="0"/>
              </a:rPr>
              <a:t>$383</a:t>
            </a:r>
            <a:r>
              <a:rPr kumimoji="0" lang="en-US" sz="1700" b="0" i="0" u="none" strike="noStrike" cap="none" normalizeH="0" baseline="0" dirty="0" smtClean="0">
                <a:ln>
                  <a:noFill/>
                </a:ln>
                <a:solidFill>
                  <a:srgbClr val="000000"/>
                </a:solidFill>
                <a:effectLst/>
                <a:latin typeface="Calibri" pitchFamily="34" charset="0"/>
                <a:ea typeface="Calibri" pitchFamily="34" charset="0"/>
                <a:cs typeface="Calibri" pitchFamily="34" charset="0"/>
              </a:rPr>
              <a:t>, x</a:t>
            </a:r>
            <a:r>
              <a:rPr kumimoji="0" lang="en-US" sz="1700" b="0" i="0" u="none" strike="noStrike" cap="none" normalizeH="0" baseline="-30000" dirty="0" smtClean="0">
                <a:ln>
                  <a:noFill/>
                </a:ln>
                <a:solidFill>
                  <a:srgbClr val="000000"/>
                </a:solidFill>
                <a:effectLst/>
                <a:latin typeface="Calibri" pitchFamily="34" charset="0"/>
                <a:ea typeface="Calibri" pitchFamily="34" charset="0"/>
                <a:cs typeface="Calibri" pitchFamily="34" charset="0"/>
              </a:rPr>
              <a:t>6</a:t>
            </a:r>
            <a:r>
              <a:rPr kumimoji="0" lang="en-US" sz="1700" b="0" i="0" u="none" strike="noStrike" cap="none" normalizeH="0" baseline="0" dirty="0" smtClean="0">
                <a:ln>
                  <a:noFill/>
                </a:ln>
                <a:solidFill>
                  <a:srgbClr val="002288"/>
                </a:solidFill>
                <a:effectLst/>
                <a:latin typeface="Arial" pitchFamily="34" charset="0"/>
                <a:ea typeface="Calibri" pitchFamily="34" charset="0"/>
                <a:cs typeface="Arial" pitchFamily="34" charset="0"/>
              </a:rPr>
              <a:t>$246.67</a:t>
            </a:r>
            <a:r>
              <a:rPr kumimoji="0" lang="en-US" sz="1700" b="0" i="0" u="none" strike="noStrike" cap="none" normalizeH="0" baseline="0" dirty="0" smtClean="0">
                <a:ln>
                  <a:noFill/>
                </a:ln>
                <a:solidFill>
                  <a:srgbClr val="000000"/>
                </a:solidFill>
                <a:effectLst/>
                <a:latin typeface="Calibri" pitchFamily="34" charset="0"/>
                <a:ea typeface="Calibri" pitchFamily="34" charset="0"/>
                <a:cs typeface="Calibri" pitchFamily="34" charset="0"/>
              </a:rPr>
              <a:t>, x</a:t>
            </a:r>
            <a:r>
              <a:rPr kumimoji="0" lang="en-US" sz="1700" b="0" i="0" u="none" strike="noStrike" cap="none" normalizeH="0" baseline="-30000" dirty="0" smtClean="0">
                <a:ln>
                  <a:noFill/>
                </a:ln>
                <a:solidFill>
                  <a:srgbClr val="000000"/>
                </a:solidFill>
                <a:effectLst/>
                <a:latin typeface="Calibri" pitchFamily="34" charset="0"/>
                <a:ea typeface="Calibri" pitchFamily="34" charset="0"/>
                <a:cs typeface="Calibri" pitchFamily="34" charset="0"/>
              </a:rPr>
              <a:t>12</a:t>
            </a:r>
            <a:r>
              <a:rPr kumimoji="0" lang="en-US" sz="1700" b="0" i="0" u="none" strike="noStrike" cap="none" normalizeH="0" baseline="0" dirty="0" smtClean="0">
                <a:ln>
                  <a:noFill/>
                </a:ln>
                <a:solidFill>
                  <a:srgbClr val="000000"/>
                </a:solidFill>
                <a:effectLst/>
                <a:latin typeface="Calibri" pitchFamily="34" charset="0"/>
                <a:ea typeface="Calibri" pitchFamily="34" charset="0"/>
                <a:cs typeface="Calibri" pitchFamily="34" charset="0"/>
              </a:rPr>
              <a:t>= </a:t>
            </a:r>
            <a:r>
              <a:rPr kumimoji="0" lang="en-US" sz="1700" b="0" i="0" u="none" strike="noStrike" cap="none" normalizeH="0" baseline="0" dirty="0" smtClean="0">
                <a:ln>
                  <a:noFill/>
                </a:ln>
                <a:solidFill>
                  <a:srgbClr val="002288"/>
                </a:solidFill>
                <a:effectLst/>
                <a:latin typeface="Arial" pitchFamily="34" charset="0"/>
                <a:ea typeface="Calibri" pitchFamily="34" charset="0"/>
                <a:cs typeface="Arial" pitchFamily="34" charset="0"/>
              </a:rPr>
              <a:t>$8,485.99</a:t>
            </a:r>
            <a:r>
              <a:rPr kumimoji="0" lang="en-US" sz="1700" b="0" i="0" u="none" strike="noStrike" cap="none" normalizeH="0" baseline="0" dirty="0" smtClean="0">
                <a:ln>
                  <a:noFill/>
                </a:ln>
                <a:solidFill>
                  <a:srgbClr val="000000"/>
                </a:solidFill>
                <a:effectLst/>
                <a:latin typeface="Calibri" pitchFamily="34" charset="0"/>
                <a:ea typeface="Calibri" pitchFamily="34" charset="0"/>
                <a:cs typeface="Calibri" pitchFamily="34" charset="0"/>
              </a:rPr>
              <a:t>, x</a:t>
            </a:r>
            <a:r>
              <a:rPr kumimoji="0" lang="en-US" sz="1700" b="0" i="0" u="none" strike="noStrike" cap="none" normalizeH="0" baseline="-30000" dirty="0" smtClean="0">
                <a:ln>
                  <a:noFill/>
                </a:ln>
                <a:solidFill>
                  <a:srgbClr val="000000"/>
                </a:solidFill>
                <a:effectLst/>
                <a:latin typeface="Calibri" pitchFamily="34" charset="0"/>
                <a:ea typeface="Calibri" pitchFamily="34" charset="0"/>
                <a:cs typeface="Calibri" pitchFamily="34" charset="0"/>
              </a:rPr>
              <a:t>13</a:t>
            </a:r>
            <a:r>
              <a:rPr kumimoji="0" lang="en-US" sz="1700" b="0" i="0" u="none" strike="noStrike" cap="none" normalizeH="0" baseline="0" dirty="0" smtClean="0">
                <a:ln>
                  <a:noFill/>
                </a:ln>
                <a:solidFill>
                  <a:srgbClr val="000000"/>
                </a:solidFill>
                <a:effectLst/>
                <a:latin typeface="Calibri" pitchFamily="34" charset="0"/>
                <a:ea typeface="Calibri" pitchFamily="34" charset="0"/>
                <a:cs typeface="Calibri" pitchFamily="34" charset="0"/>
              </a:rPr>
              <a:t>=</a:t>
            </a:r>
            <a:r>
              <a:rPr kumimoji="0" lang="en-US" sz="1700" b="0" i="0" u="none" strike="noStrike" cap="none" normalizeH="0" baseline="0" dirty="0" smtClean="0">
                <a:ln>
                  <a:noFill/>
                </a:ln>
                <a:solidFill>
                  <a:srgbClr val="002288"/>
                </a:solidFill>
                <a:effectLst/>
                <a:latin typeface="Arial" pitchFamily="34" charset="0"/>
                <a:ea typeface="Calibri" pitchFamily="34" charset="0"/>
                <a:cs typeface="Arial" pitchFamily="34" charset="0"/>
              </a:rPr>
              <a:t>$884.01. </a:t>
            </a:r>
            <a:r>
              <a:rPr kumimoji="0" lang="en-US" sz="1700" b="0" i="0" u="none" strike="noStrike" cap="none" normalizeH="0" baseline="0" dirty="0" smtClean="0">
                <a:ln>
                  <a:noFill/>
                </a:ln>
                <a:solidFill>
                  <a:srgbClr val="000000"/>
                </a:solidFill>
                <a:effectLst/>
                <a:latin typeface="Calibri" pitchFamily="34" charset="0"/>
                <a:ea typeface="Calibri" pitchFamily="34" charset="0"/>
                <a:cs typeface="Calibri" pitchFamily="34" charset="0"/>
              </a:rPr>
              <a:t> About 85% of the assets got into the Bond (AGG). The other x</a:t>
            </a:r>
            <a:r>
              <a:rPr kumimoji="0" lang="en-US" sz="1700" b="0" i="0" u="none" strike="noStrike" cap="none" normalizeH="0" baseline="-30000" dirty="0" smtClean="0">
                <a:ln>
                  <a:noFill/>
                </a:ln>
                <a:solidFill>
                  <a:srgbClr val="000000"/>
                </a:solidFill>
                <a:effectLst/>
                <a:latin typeface="Calibri" pitchFamily="34" charset="0"/>
                <a:ea typeface="Calibri" pitchFamily="34" charset="0"/>
                <a:cs typeface="Calibri" pitchFamily="34" charset="0"/>
              </a:rPr>
              <a:t>i</a:t>
            </a:r>
            <a:r>
              <a:rPr kumimoji="0" lang="en-US" sz="1700" b="0" i="0" u="none" strike="noStrike" cap="none" normalizeH="0" baseline="0" dirty="0" smtClean="0">
                <a:ln>
                  <a:noFill/>
                </a:ln>
                <a:solidFill>
                  <a:srgbClr val="000000"/>
                </a:solidFill>
                <a:effectLst/>
                <a:latin typeface="Calibri" pitchFamily="34" charset="0"/>
                <a:ea typeface="Calibri" pitchFamily="34" charset="0"/>
                <a:cs typeface="Calibri" pitchFamily="34" charset="0"/>
              </a:rPr>
              <a:t> got no allocation because their covariance with the other assets is not sufficiently negative for them to bring any diversification benefits. </a:t>
            </a:r>
            <a:endParaRPr kumimoji="0" lang="en-US" sz="1700" b="0" i="0" u="none" strike="noStrike" cap="none" normalizeH="0" baseline="0" dirty="0" smtClean="0">
              <a:ln>
                <a:noFill/>
              </a:ln>
              <a:solidFill>
                <a:schemeClr val="tx1"/>
              </a:solidFill>
              <a:effectLst/>
              <a:latin typeface="Arial" pitchFamily="34" charset="0"/>
            </a:endParaRPr>
          </a:p>
        </p:txBody>
      </p:sp>
    </p:spTree>
  </p:cSld>
  <p:clrMapOvr>
    <a:masterClrMapping/>
  </p:clrMapOvr>
  <p:transition>
    <p:wheel/>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Conclusion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data used during this project contained ETFs that are mostly correlated with exception of few ETFs such as Bond (AGG), Gold(IAU) and SPY(SPDR) that show low or no correlations with the others. Therefore,  the assets allocation were affected by those factors. Most assets got no allocation. In addition, the expected growth desired was affected by the mean value of the rate of returns.  </a:t>
            </a:r>
          </a:p>
          <a:p>
            <a:r>
              <a:rPr lang="en-US" dirty="0" smtClean="0"/>
              <a:t>In order to increase growth and get more allocations, a portfolio that is similar to the following is good. </a:t>
            </a:r>
            <a:endParaRPr lang="en-US" dirty="0"/>
          </a:p>
        </p:txBody>
      </p:sp>
    </p:spTree>
  </p:cSld>
  <p:clrMapOvr>
    <a:masterClrMapping/>
  </p:clrMapOvr>
  <p:transition>
    <p:wheel/>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3505200" y="1219200"/>
          <a:ext cx="2133600" cy="4343402"/>
        </p:xfrm>
        <a:graphic>
          <a:graphicData uri="http://schemas.openxmlformats.org/drawingml/2006/table">
            <a:tbl>
              <a:tblPr/>
              <a:tblGrid>
                <a:gridCol w="727364"/>
                <a:gridCol w="678872"/>
                <a:gridCol w="727364"/>
              </a:tblGrid>
              <a:tr h="620486">
                <a:tc>
                  <a:txBody>
                    <a:bodyPr/>
                    <a:lstStyle/>
                    <a:p>
                      <a:pPr marL="0" marR="0" algn="r">
                        <a:lnSpc>
                          <a:spcPct val="115000"/>
                        </a:lnSpc>
                        <a:spcBef>
                          <a:spcPts val="0"/>
                        </a:spcBef>
                        <a:spcAft>
                          <a:spcPts val="1000"/>
                        </a:spcAft>
                      </a:pPr>
                      <a:r>
                        <a:rPr lang="en-US" sz="1500" dirty="0">
                          <a:latin typeface="Calibri"/>
                          <a:ea typeface="Calibri"/>
                          <a:cs typeface="Times New Roman"/>
                        </a:rPr>
                        <a:t>MRK  </a:t>
                      </a:r>
                    </a:p>
                  </a:txBody>
                  <a:tcPr marL="0" marR="0" marT="0" marB="0">
                    <a:lnL>
                      <a:noFill/>
                    </a:lnL>
                    <a:lnR>
                      <a:noFill/>
                    </a:lnR>
                    <a:lnT>
                      <a:noFill/>
                    </a:lnT>
                    <a:lnB>
                      <a:noFill/>
                    </a:lnB>
                  </a:tcPr>
                </a:tc>
                <a:tc>
                  <a:txBody>
                    <a:bodyPr/>
                    <a:lstStyle/>
                    <a:p>
                      <a:pPr marL="0" marR="0" algn="ctr">
                        <a:lnSpc>
                          <a:spcPct val="115000"/>
                        </a:lnSpc>
                        <a:spcBef>
                          <a:spcPts val="0"/>
                        </a:spcBef>
                        <a:spcAft>
                          <a:spcPts val="1000"/>
                        </a:spcAft>
                      </a:pPr>
                      <a:r>
                        <a:rPr lang="en-US" sz="1500" b="1" u="sng" dirty="0" smtClean="0">
                          <a:solidFill>
                            <a:srgbClr val="FFFFFF"/>
                          </a:solidFill>
                          <a:latin typeface="Calibri"/>
                          <a:ea typeface="Calibri"/>
                          <a:cs typeface="Times New Roman"/>
                          <a:hlinkClick r:id="rId2" tooltip="Correlation matrix compare symbols: MRK vs. YHOO"/>
                        </a:rPr>
                        <a:t>+</a:t>
                      </a:r>
                      <a:r>
                        <a:rPr lang="en-US" sz="1500" b="1" u="sng" dirty="0">
                          <a:solidFill>
                            <a:srgbClr val="FFFFFF"/>
                          </a:solidFill>
                          <a:latin typeface="Calibri"/>
                          <a:ea typeface="Calibri"/>
                          <a:cs typeface="Times New Roman"/>
                          <a:hlinkClick r:id="rId2" tooltip="Correlation matrix compare symbols: MRK vs. YHOO"/>
                        </a:rPr>
                        <a:t> 0.0</a:t>
                      </a:r>
                      <a:r>
                        <a:rPr lang="en-US" sz="1500" dirty="0">
                          <a:latin typeface="Calibri"/>
                          <a:ea typeface="Calibri"/>
                          <a:cs typeface="Times New Roman"/>
                        </a:rPr>
                        <a:t> </a:t>
                      </a:r>
                    </a:p>
                  </a:txBody>
                  <a:tcPr marL="0" marR="0" marT="0" marB="0">
                    <a:lnL>
                      <a:noFill/>
                    </a:lnL>
                    <a:lnR>
                      <a:noFill/>
                    </a:lnR>
                    <a:lnT>
                      <a:noFill/>
                    </a:lnT>
                    <a:lnB>
                      <a:noFill/>
                    </a:lnB>
                    <a:solidFill>
                      <a:srgbClr val="EE9A4D"/>
                    </a:solidFill>
                  </a:tcPr>
                </a:tc>
                <a:tc>
                  <a:txBody>
                    <a:bodyPr/>
                    <a:lstStyle/>
                    <a:p>
                      <a:pPr marL="0" marR="0">
                        <a:lnSpc>
                          <a:spcPct val="115000"/>
                        </a:lnSpc>
                        <a:spcBef>
                          <a:spcPts val="0"/>
                        </a:spcBef>
                        <a:spcAft>
                          <a:spcPts val="1000"/>
                        </a:spcAft>
                      </a:pPr>
                      <a:r>
                        <a:rPr lang="en-US" sz="1500" dirty="0">
                          <a:latin typeface="Calibri"/>
                          <a:ea typeface="Calibri"/>
                          <a:cs typeface="Times New Roman"/>
                        </a:rPr>
                        <a:t>  YHOO</a:t>
                      </a:r>
                    </a:p>
                  </a:txBody>
                  <a:tcPr marL="0" marR="0" marT="0" marB="0">
                    <a:lnL>
                      <a:noFill/>
                    </a:lnL>
                    <a:lnR>
                      <a:noFill/>
                    </a:lnR>
                    <a:lnT>
                      <a:noFill/>
                    </a:lnT>
                    <a:lnB>
                      <a:noFill/>
                    </a:lnB>
                  </a:tcPr>
                </a:tc>
              </a:tr>
              <a:tr h="620486">
                <a:tc>
                  <a:txBody>
                    <a:bodyPr/>
                    <a:lstStyle/>
                    <a:p>
                      <a:pPr marL="0" marR="0" algn="r">
                        <a:lnSpc>
                          <a:spcPct val="115000"/>
                        </a:lnSpc>
                        <a:spcBef>
                          <a:spcPts val="0"/>
                        </a:spcBef>
                        <a:spcAft>
                          <a:spcPts val="1000"/>
                        </a:spcAft>
                      </a:pPr>
                      <a:r>
                        <a:rPr lang="en-US" sz="1500" dirty="0">
                          <a:latin typeface="Calibri"/>
                          <a:ea typeface="Calibri"/>
                          <a:cs typeface="Times New Roman"/>
                        </a:rPr>
                        <a:t>MRK  </a:t>
                      </a:r>
                    </a:p>
                  </a:txBody>
                  <a:tcPr marL="0" marR="0" marT="0" marB="0">
                    <a:lnL>
                      <a:noFill/>
                    </a:lnL>
                    <a:lnR>
                      <a:noFill/>
                    </a:lnR>
                    <a:lnT>
                      <a:noFill/>
                    </a:lnT>
                    <a:lnB>
                      <a:noFill/>
                    </a:lnB>
                  </a:tcPr>
                </a:tc>
                <a:tc>
                  <a:txBody>
                    <a:bodyPr/>
                    <a:lstStyle/>
                    <a:p>
                      <a:pPr marL="0" marR="0" algn="ctr">
                        <a:lnSpc>
                          <a:spcPct val="115000"/>
                        </a:lnSpc>
                        <a:spcBef>
                          <a:spcPts val="0"/>
                        </a:spcBef>
                        <a:spcAft>
                          <a:spcPts val="1000"/>
                        </a:spcAft>
                      </a:pPr>
                      <a:r>
                        <a:rPr lang="en-US" sz="1500" dirty="0">
                          <a:latin typeface="Calibri"/>
                          <a:ea typeface="Calibri"/>
                          <a:cs typeface="Times New Roman"/>
                        </a:rPr>
                        <a:t> </a:t>
                      </a:r>
                      <a:r>
                        <a:rPr lang="en-US" sz="1500" b="1" u="sng" dirty="0">
                          <a:solidFill>
                            <a:srgbClr val="FFFFFF"/>
                          </a:solidFill>
                          <a:latin typeface="Calibri"/>
                          <a:ea typeface="Calibri"/>
                          <a:cs typeface="Times New Roman"/>
                          <a:hlinkClick r:id="rId3" tooltip="Correlation matrix compare symbols: MRK vs. JPM"/>
                        </a:rPr>
                        <a:t>+ 0.03</a:t>
                      </a:r>
                      <a:r>
                        <a:rPr lang="en-US" sz="1500" dirty="0">
                          <a:latin typeface="Calibri"/>
                          <a:ea typeface="Calibri"/>
                          <a:cs typeface="Times New Roman"/>
                        </a:rPr>
                        <a:t> </a:t>
                      </a:r>
                    </a:p>
                  </a:txBody>
                  <a:tcPr marL="0" marR="0" marT="0" marB="0">
                    <a:lnL>
                      <a:noFill/>
                    </a:lnL>
                    <a:lnR>
                      <a:noFill/>
                    </a:lnR>
                    <a:lnT>
                      <a:noFill/>
                    </a:lnT>
                    <a:lnB>
                      <a:noFill/>
                    </a:lnB>
                    <a:solidFill>
                      <a:srgbClr val="EE9A4D"/>
                    </a:solidFill>
                  </a:tcPr>
                </a:tc>
                <a:tc>
                  <a:txBody>
                    <a:bodyPr/>
                    <a:lstStyle/>
                    <a:p>
                      <a:pPr marL="0" marR="0">
                        <a:lnSpc>
                          <a:spcPct val="115000"/>
                        </a:lnSpc>
                        <a:spcBef>
                          <a:spcPts val="0"/>
                        </a:spcBef>
                        <a:spcAft>
                          <a:spcPts val="1000"/>
                        </a:spcAft>
                      </a:pPr>
                      <a:r>
                        <a:rPr lang="en-US" sz="1500" dirty="0">
                          <a:latin typeface="Calibri"/>
                          <a:ea typeface="Calibri"/>
                          <a:cs typeface="Times New Roman"/>
                        </a:rPr>
                        <a:t>  JPM</a:t>
                      </a:r>
                    </a:p>
                  </a:txBody>
                  <a:tcPr marL="0" marR="0" marT="0" marB="0">
                    <a:lnL>
                      <a:noFill/>
                    </a:lnL>
                    <a:lnR>
                      <a:noFill/>
                    </a:lnR>
                    <a:lnT>
                      <a:noFill/>
                    </a:lnT>
                    <a:lnB>
                      <a:noFill/>
                    </a:lnB>
                  </a:tcPr>
                </a:tc>
              </a:tr>
              <a:tr h="620486">
                <a:tc>
                  <a:txBody>
                    <a:bodyPr/>
                    <a:lstStyle/>
                    <a:p>
                      <a:pPr marL="0" marR="0" algn="r">
                        <a:lnSpc>
                          <a:spcPct val="115000"/>
                        </a:lnSpc>
                        <a:spcBef>
                          <a:spcPts val="0"/>
                        </a:spcBef>
                        <a:spcAft>
                          <a:spcPts val="1000"/>
                        </a:spcAft>
                      </a:pPr>
                      <a:r>
                        <a:rPr lang="en-US" sz="1500">
                          <a:latin typeface="Calibri"/>
                          <a:ea typeface="Calibri"/>
                          <a:cs typeface="Times New Roman"/>
                        </a:rPr>
                        <a:t>JPM  </a:t>
                      </a:r>
                    </a:p>
                  </a:txBody>
                  <a:tcPr marL="0" marR="0" marT="0" marB="0">
                    <a:lnL>
                      <a:noFill/>
                    </a:lnL>
                    <a:lnR>
                      <a:noFill/>
                    </a:lnR>
                    <a:lnT>
                      <a:noFill/>
                    </a:lnT>
                    <a:lnB>
                      <a:noFill/>
                    </a:lnB>
                  </a:tcPr>
                </a:tc>
                <a:tc>
                  <a:txBody>
                    <a:bodyPr/>
                    <a:lstStyle/>
                    <a:p>
                      <a:pPr marL="0" marR="0" algn="ctr">
                        <a:lnSpc>
                          <a:spcPct val="115000"/>
                        </a:lnSpc>
                        <a:spcBef>
                          <a:spcPts val="0"/>
                        </a:spcBef>
                        <a:spcAft>
                          <a:spcPts val="1000"/>
                        </a:spcAft>
                      </a:pPr>
                      <a:r>
                        <a:rPr lang="en-US" sz="1500" dirty="0">
                          <a:latin typeface="Calibri"/>
                          <a:ea typeface="Calibri"/>
                          <a:cs typeface="Times New Roman"/>
                        </a:rPr>
                        <a:t> </a:t>
                      </a:r>
                      <a:r>
                        <a:rPr lang="en-US" sz="1500" b="1" u="sng" dirty="0">
                          <a:solidFill>
                            <a:srgbClr val="FFFFFF"/>
                          </a:solidFill>
                          <a:latin typeface="Calibri"/>
                          <a:ea typeface="Calibri"/>
                          <a:cs typeface="Times New Roman"/>
                          <a:hlinkClick r:id="rId4" tooltip="Correlation matrix compare symbols: JPM vs. F"/>
                        </a:rPr>
                        <a:t>+ 0.08</a:t>
                      </a:r>
                      <a:r>
                        <a:rPr lang="en-US" sz="1500" dirty="0">
                          <a:latin typeface="Calibri"/>
                          <a:ea typeface="Calibri"/>
                          <a:cs typeface="Times New Roman"/>
                        </a:rPr>
                        <a:t> </a:t>
                      </a:r>
                    </a:p>
                  </a:txBody>
                  <a:tcPr marL="0" marR="0" marT="0" marB="0">
                    <a:lnL>
                      <a:noFill/>
                    </a:lnL>
                    <a:lnR>
                      <a:noFill/>
                    </a:lnR>
                    <a:lnT>
                      <a:noFill/>
                    </a:lnT>
                    <a:lnB>
                      <a:noFill/>
                    </a:lnB>
                    <a:solidFill>
                      <a:srgbClr val="EE9A4D"/>
                    </a:solidFill>
                  </a:tcPr>
                </a:tc>
                <a:tc>
                  <a:txBody>
                    <a:bodyPr/>
                    <a:lstStyle/>
                    <a:p>
                      <a:pPr marL="0" marR="0">
                        <a:lnSpc>
                          <a:spcPct val="115000"/>
                        </a:lnSpc>
                        <a:spcBef>
                          <a:spcPts val="0"/>
                        </a:spcBef>
                        <a:spcAft>
                          <a:spcPts val="1000"/>
                        </a:spcAft>
                      </a:pPr>
                      <a:r>
                        <a:rPr lang="en-US" sz="1500">
                          <a:latin typeface="Calibri"/>
                          <a:ea typeface="Calibri"/>
                          <a:cs typeface="Times New Roman"/>
                        </a:rPr>
                        <a:t>  F</a:t>
                      </a:r>
                    </a:p>
                  </a:txBody>
                  <a:tcPr marL="0" marR="0" marT="0" marB="0">
                    <a:lnL>
                      <a:noFill/>
                    </a:lnL>
                    <a:lnR>
                      <a:noFill/>
                    </a:lnR>
                    <a:lnT>
                      <a:noFill/>
                    </a:lnT>
                    <a:lnB>
                      <a:noFill/>
                    </a:lnB>
                  </a:tcPr>
                </a:tc>
              </a:tr>
              <a:tr h="620486">
                <a:tc>
                  <a:txBody>
                    <a:bodyPr/>
                    <a:lstStyle/>
                    <a:p>
                      <a:pPr marL="0" marR="0" algn="r">
                        <a:lnSpc>
                          <a:spcPct val="115000"/>
                        </a:lnSpc>
                        <a:spcBef>
                          <a:spcPts val="0"/>
                        </a:spcBef>
                        <a:spcAft>
                          <a:spcPts val="1000"/>
                        </a:spcAft>
                      </a:pPr>
                      <a:r>
                        <a:rPr lang="en-US" sz="1500">
                          <a:latin typeface="Calibri"/>
                          <a:ea typeface="Calibri"/>
                          <a:cs typeface="Times New Roman"/>
                        </a:rPr>
                        <a:t>T  </a:t>
                      </a:r>
                    </a:p>
                  </a:txBody>
                  <a:tcPr marL="0" marR="0" marT="0" marB="0">
                    <a:lnL>
                      <a:noFill/>
                    </a:lnL>
                    <a:lnR>
                      <a:noFill/>
                    </a:lnR>
                    <a:lnT>
                      <a:noFill/>
                    </a:lnT>
                    <a:lnB>
                      <a:noFill/>
                    </a:lnB>
                  </a:tcPr>
                </a:tc>
                <a:tc>
                  <a:txBody>
                    <a:bodyPr/>
                    <a:lstStyle/>
                    <a:p>
                      <a:pPr marL="0" marR="0" algn="ctr">
                        <a:lnSpc>
                          <a:spcPct val="115000"/>
                        </a:lnSpc>
                        <a:spcBef>
                          <a:spcPts val="0"/>
                        </a:spcBef>
                        <a:spcAft>
                          <a:spcPts val="1000"/>
                        </a:spcAft>
                      </a:pPr>
                      <a:r>
                        <a:rPr lang="en-US" sz="1500">
                          <a:latin typeface="Calibri"/>
                          <a:ea typeface="Calibri"/>
                          <a:cs typeface="Times New Roman"/>
                        </a:rPr>
                        <a:t> </a:t>
                      </a:r>
                      <a:r>
                        <a:rPr lang="en-US" sz="1500" b="1" u="sng">
                          <a:solidFill>
                            <a:srgbClr val="FFFFFF"/>
                          </a:solidFill>
                          <a:latin typeface="Calibri"/>
                          <a:ea typeface="Calibri"/>
                          <a:cs typeface="Times New Roman"/>
                          <a:hlinkClick r:id="rId5" tooltip="Correlation matrix compare symbols: T vs. YHOO"/>
                        </a:rPr>
                        <a:t>+ 0.14</a:t>
                      </a:r>
                      <a:r>
                        <a:rPr lang="en-US" sz="1500">
                          <a:latin typeface="Calibri"/>
                          <a:ea typeface="Calibri"/>
                          <a:cs typeface="Times New Roman"/>
                        </a:rPr>
                        <a:t> </a:t>
                      </a:r>
                    </a:p>
                  </a:txBody>
                  <a:tcPr marL="0" marR="0" marT="0" marB="0">
                    <a:lnL>
                      <a:noFill/>
                    </a:lnL>
                    <a:lnR>
                      <a:noFill/>
                    </a:lnR>
                    <a:lnT>
                      <a:noFill/>
                    </a:lnT>
                    <a:lnB>
                      <a:noFill/>
                    </a:lnB>
                    <a:solidFill>
                      <a:srgbClr val="ADA96E"/>
                    </a:solidFill>
                  </a:tcPr>
                </a:tc>
                <a:tc>
                  <a:txBody>
                    <a:bodyPr/>
                    <a:lstStyle/>
                    <a:p>
                      <a:pPr marL="0" marR="0">
                        <a:lnSpc>
                          <a:spcPct val="115000"/>
                        </a:lnSpc>
                        <a:spcBef>
                          <a:spcPts val="0"/>
                        </a:spcBef>
                        <a:spcAft>
                          <a:spcPts val="1000"/>
                        </a:spcAft>
                      </a:pPr>
                      <a:r>
                        <a:rPr lang="en-US" sz="1500">
                          <a:latin typeface="Calibri"/>
                          <a:ea typeface="Calibri"/>
                          <a:cs typeface="Times New Roman"/>
                        </a:rPr>
                        <a:t>  YHOO</a:t>
                      </a:r>
                    </a:p>
                  </a:txBody>
                  <a:tcPr marL="0" marR="0" marT="0" marB="0">
                    <a:lnL>
                      <a:noFill/>
                    </a:lnL>
                    <a:lnR>
                      <a:noFill/>
                    </a:lnR>
                    <a:lnT>
                      <a:noFill/>
                    </a:lnT>
                    <a:lnB>
                      <a:noFill/>
                    </a:lnB>
                  </a:tcPr>
                </a:tc>
              </a:tr>
              <a:tr h="620486">
                <a:tc>
                  <a:txBody>
                    <a:bodyPr/>
                    <a:lstStyle/>
                    <a:p>
                      <a:pPr marL="0" marR="0" algn="r">
                        <a:lnSpc>
                          <a:spcPct val="115000"/>
                        </a:lnSpc>
                        <a:spcBef>
                          <a:spcPts val="0"/>
                        </a:spcBef>
                        <a:spcAft>
                          <a:spcPts val="1000"/>
                        </a:spcAft>
                      </a:pPr>
                      <a:r>
                        <a:rPr lang="en-US" sz="1500">
                          <a:latin typeface="Calibri"/>
                          <a:ea typeface="Calibri"/>
                          <a:cs typeface="Times New Roman"/>
                        </a:rPr>
                        <a:t>M  </a:t>
                      </a:r>
                    </a:p>
                  </a:txBody>
                  <a:tcPr marL="0" marR="0" marT="0" marB="0">
                    <a:lnL>
                      <a:noFill/>
                    </a:lnL>
                    <a:lnR>
                      <a:noFill/>
                    </a:lnR>
                    <a:lnT>
                      <a:noFill/>
                    </a:lnT>
                    <a:lnB>
                      <a:noFill/>
                    </a:lnB>
                  </a:tcPr>
                </a:tc>
                <a:tc>
                  <a:txBody>
                    <a:bodyPr/>
                    <a:lstStyle/>
                    <a:p>
                      <a:pPr marL="0" marR="0" algn="ctr">
                        <a:lnSpc>
                          <a:spcPct val="115000"/>
                        </a:lnSpc>
                        <a:spcBef>
                          <a:spcPts val="0"/>
                        </a:spcBef>
                        <a:spcAft>
                          <a:spcPts val="1000"/>
                        </a:spcAft>
                      </a:pPr>
                      <a:r>
                        <a:rPr lang="en-US" sz="1500">
                          <a:latin typeface="Calibri"/>
                          <a:ea typeface="Calibri"/>
                          <a:cs typeface="Times New Roman"/>
                        </a:rPr>
                        <a:t> </a:t>
                      </a:r>
                      <a:r>
                        <a:rPr lang="en-US" sz="1500" b="1" u="sng">
                          <a:solidFill>
                            <a:srgbClr val="FFFFFF"/>
                          </a:solidFill>
                          <a:latin typeface="Calibri"/>
                          <a:ea typeface="Calibri"/>
                          <a:cs typeface="Times New Roman"/>
                          <a:hlinkClick r:id="rId6" tooltip="Correlation matrix compare symbols: M vs. CRM"/>
                        </a:rPr>
                        <a:t>+ 0.22</a:t>
                      </a:r>
                      <a:r>
                        <a:rPr lang="en-US" sz="1500">
                          <a:latin typeface="Calibri"/>
                          <a:ea typeface="Calibri"/>
                          <a:cs typeface="Times New Roman"/>
                        </a:rPr>
                        <a:t> </a:t>
                      </a:r>
                    </a:p>
                  </a:txBody>
                  <a:tcPr marL="0" marR="0" marT="0" marB="0">
                    <a:lnL>
                      <a:noFill/>
                    </a:lnL>
                    <a:lnR>
                      <a:noFill/>
                    </a:lnR>
                    <a:lnT>
                      <a:noFill/>
                    </a:lnT>
                    <a:lnB>
                      <a:noFill/>
                    </a:lnB>
                    <a:solidFill>
                      <a:srgbClr val="ADA96E"/>
                    </a:solidFill>
                  </a:tcPr>
                </a:tc>
                <a:tc>
                  <a:txBody>
                    <a:bodyPr/>
                    <a:lstStyle/>
                    <a:p>
                      <a:pPr marL="0" marR="0">
                        <a:lnSpc>
                          <a:spcPct val="115000"/>
                        </a:lnSpc>
                        <a:spcBef>
                          <a:spcPts val="0"/>
                        </a:spcBef>
                        <a:spcAft>
                          <a:spcPts val="1000"/>
                        </a:spcAft>
                      </a:pPr>
                      <a:r>
                        <a:rPr lang="en-US" sz="1500" dirty="0">
                          <a:latin typeface="Calibri"/>
                          <a:ea typeface="Calibri"/>
                          <a:cs typeface="Times New Roman"/>
                        </a:rPr>
                        <a:t>  CRM</a:t>
                      </a:r>
                    </a:p>
                  </a:txBody>
                  <a:tcPr marL="0" marR="0" marT="0" marB="0">
                    <a:lnL>
                      <a:noFill/>
                    </a:lnL>
                    <a:lnR>
                      <a:noFill/>
                    </a:lnR>
                    <a:lnT>
                      <a:noFill/>
                    </a:lnT>
                    <a:lnB>
                      <a:noFill/>
                    </a:lnB>
                  </a:tcPr>
                </a:tc>
              </a:tr>
              <a:tr h="620486">
                <a:tc>
                  <a:txBody>
                    <a:bodyPr/>
                    <a:lstStyle/>
                    <a:p>
                      <a:pPr marL="0" marR="0" algn="r">
                        <a:lnSpc>
                          <a:spcPct val="115000"/>
                        </a:lnSpc>
                        <a:spcBef>
                          <a:spcPts val="0"/>
                        </a:spcBef>
                        <a:spcAft>
                          <a:spcPts val="1000"/>
                        </a:spcAft>
                      </a:pPr>
                      <a:r>
                        <a:rPr lang="en-US" sz="1500">
                          <a:latin typeface="Calibri"/>
                          <a:ea typeface="Calibri"/>
                          <a:cs typeface="Times New Roman"/>
                        </a:rPr>
                        <a:t>JPM  </a:t>
                      </a:r>
                    </a:p>
                  </a:txBody>
                  <a:tcPr marL="0" marR="0" marT="0" marB="0">
                    <a:lnL>
                      <a:noFill/>
                    </a:lnL>
                    <a:lnR>
                      <a:noFill/>
                    </a:lnR>
                    <a:lnT>
                      <a:noFill/>
                    </a:lnT>
                    <a:lnB>
                      <a:noFill/>
                    </a:lnB>
                  </a:tcPr>
                </a:tc>
                <a:tc>
                  <a:txBody>
                    <a:bodyPr/>
                    <a:lstStyle/>
                    <a:p>
                      <a:pPr marL="0" marR="0" algn="ctr">
                        <a:lnSpc>
                          <a:spcPct val="115000"/>
                        </a:lnSpc>
                        <a:spcBef>
                          <a:spcPts val="0"/>
                        </a:spcBef>
                        <a:spcAft>
                          <a:spcPts val="1000"/>
                        </a:spcAft>
                      </a:pPr>
                      <a:r>
                        <a:rPr lang="en-US" sz="1500">
                          <a:latin typeface="Calibri"/>
                          <a:ea typeface="Calibri"/>
                          <a:cs typeface="Times New Roman"/>
                        </a:rPr>
                        <a:t> </a:t>
                      </a:r>
                      <a:r>
                        <a:rPr lang="en-US" sz="1500" b="1" u="sng">
                          <a:solidFill>
                            <a:srgbClr val="FFFFFF"/>
                          </a:solidFill>
                          <a:latin typeface="Calibri"/>
                          <a:ea typeface="Calibri"/>
                          <a:cs typeface="Times New Roman"/>
                          <a:hlinkClick r:id="rId7" tooltip="Correlation matrix compare symbols: JPM vs. T"/>
                        </a:rPr>
                        <a:t>+ 0.25</a:t>
                      </a:r>
                      <a:r>
                        <a:rPr lang="en-US" sz="1500">
                          <a:latin typeface="Calibri"/>
                          <a:ea typeface="Calibri"/>
                          <a:cs typeface="Times New Roman"/>
                        </a:rPr>
                        <a:t> </a:t>
                      </a:r>
                    </a:p>
                  </a:txBody>
                  <a:tcPr marL="0" marR="0" marT="0" marB="0">
                    <a:lnL>
                      <a:noFill/>
                    </a:lnL>
                    <a:lnR>
                      <a:noFill/>
                    </a:lnR>
                    <a:lnT>
                      <a:noFill/>
                    </a:lnT>
                    <a:lnB>
                      <a:noFill/>
                    </a:lnB>
                    <a:solidFill>
                      <a:srgbClr val="ADA96E"/>
                    </a:solidFill>
                  </a:tcPr>
                </a:tc>
                <a:tc>
                  <a:txBody>
                    <a:bodyPr/>
                    <a:lstStyle/>
                    <a:p>
                      <a:pPr marL="0" marR="0">
                        <a:lnSpc>
                          <a:spcPct val="115000"/>
                        </a:lnSpc>
                        <a:spcBef>
                          <a:spcPts val="0"/>
                        </a:spcBef>
                        <a:spcAft>
                          <a:spcPts val="1000"/>
                        </a:spcAft>
                      </a:pPr>
                      <a:r>
                        <a:rPr lang="en-US" sz="1500">
                          <a:latin typeface="Calibri"/>
                          <a:ea typeface="Calibri"/>
                          <a:cs typeface="Times New Roman"/>
                        </a:rPr>
                        <a:t>  T</a:t>
                      </a:r>
                    </a:p>
                  </a:txBody>
                  <a:tcPr marL="0" marR="0" marT="0" marB="0">
                    <a:lnL>
                      <a:noFill/>
                    </a:lnL>
                    <a:lnR>
                      <a:noFill/>
                    </a:lnR>
                    <a:lnT>
                      <a:noFill/>
                    </a:lnT>
                    <a:lnB>
                      <a:noFill/>
                    </a:lnB>
                  </a:tcPr>
                </a:tc>
              </a:tr>
              <a:tr h="620486">
                <a:tc>
                  <a:txBody>
                    <a:bodyPr/>
                    <a:lstStyle/>
                    <a:p>
                      <a:pPr marL="0" marR="0" algn="r">
                        <a:lnSpc>
                          <a:spcPct val="115000"/>
                        </a:lnSpc>
                        <a:spcBef>
                          <a:spcPts val="0"/>
                        </a:spcBef>
                        <a:spcAft>
                          <a:spcPts val="1000"/>
                        </a:spcAft>
                      </a:pPr>
                      <a:r>
                        <a:rPr lang="en-US" sz="1500">
                          <a:latin typeface="Calibri"/>
                          <a:ea typeface="Calibri"/>
                          <a:cs typeface="Times New Roman"/>
                        </a:rPr>
                        <a:t>T  </a:t>
                      </a:r>
                    </a:p>
                  </a:txBody>
                  <a:tcPr marL="0" marR="0" marT="0" marB="0">
                    <a:lnL>
                      <a:noFill/>
                    </a:lnL>
                    <a:lnR>
                      <a:noFill/>
                    </a:lnR>
                    <a:lnT>
                      <a:noFill/>
                    </a:lnT>
                    <a:lnB>
                      <a:noFill/>
                    </a:lnB>
                  </a:tcPr>
                </a:tc>
                <a:tc>
                  <a:txBody>
                    <a:bodyPr/>
                    <a:lstStyle/>
                    <a:p>
                      <a:pPr marL="0" marR="0" algn="ctr">
                        <a:lnSpc>
                          <a:spcPct val="115000"/>
                        </a:lnSpc>
                        <a:spcBef>
                          <a:spcPts val="0"/>
                        </a:spcBef>
                        <a:spcAft>
                          <a:spcPts val="1000"/>
                        </a:spcAft>
                      </a:pPr>
                      <a:r>
                        <a:rPr lang="en-US" sz="1500" dirty="0">
                          <a:latin typeface="Calibri"/>
                          <a:ea typeface="Calibri"/>
                          <a:cs typeface="Times New Roman"/>
                        </a:rPr>
                        <a:t> </a:t>
                      </a:r>
                      <a:r>
                        <a:rPr lang="en-US" sz="1500" b="1" u="sng" dirty="0">
                          <a:solidFill>
                            <a:srgbClr val="FFFFFF"/>
                          </a:solidFill>
                          <a:latin typeface="Calibri"/>
                          <a:ea typeface="Calibri"/>
                          <a:cs typeface="Times New Roman"/>
                          <a:hlinkClick r:id="rId8" tooltip="Correlation matrix compare symbols: T vs. GOOG"/>
                        </a:rPr>
                        <a:t>+ 0.25</a:t>
                      </a:r>
                      <a:r>
                        <a:rPr lang="en-US" sz="1500" dirty="0">
                          <a:latin typeface="Calibri"/>
                          <a:ea typeface="Calibri"/>
                          <a:cs typeface="Times New Roman"/>
                        </a:rPr>
                        <a:t> </a:t>
                      </a:r>
                    </a:p>
                  </a:txBody>
                  <a:tcPr marL="0" marR="0" marT="0" marB="0">
                    <a:lnL>
                      <a:noFill/>
                    </a:lnL>
                    <a:lnR>
                      <a:noFill/>
                    </a:lnR>
                    <a:lnT>
                      <a:noFill/>
                    </a:lnT>
                    <a:lnB>
                      <a:noFill/>
                    </a:lnB>
                    <a:solidFill>
                      <a:srgbClr val="ADA96E"/>
                    </a:solidFill>
                  </a:tcPr>
                </a:tc>
                <a:tc>
                  <a:txBody>
                    <a:bodyPr/>
                    <a:lstStyle/>
                    <a:p>
                      <a:pPr marL="0" marR="0">
                        <a:lnSpc>
                          <a:spcPct val="115000"/>
                        </a:lnSpc>
                        <a:spcBef>
                          <a:spcPts val="0"/>
                        </a:spcBef>
                        <a:spcAft>
                          <a:spcPts val="1000"/>
                        </a:spcAft>
                      </a:pPr>
                      <a:r>
                        <a:rPr lang="en-US" sz="1500" dirty="0">
                          <a:latin typeface="Calibri"/>
                          <a:ea typeface="Calibri"/>
                          <a:cs typeface="Times New Roman"/>
                        </a:rPr>
                        <a:t>  GOOG</a:t>
                      </a:r>
                    </a:p>
                  </a:txBody>
                  <a:tcPr marL="0" marR="0" marT="0" marB="0">
                    <a:lnL>
                      <a:noFill/>
                    </a:lnL>
                    <a:lnR>
                      <a:noFill/>
                    </a:lnR>
                    <a:lnT>
                      <a:noFill/>
                    </a:lnT>
                    <a:lnB>
                      <a:noFill/>
                    </a:lnB>
                  </a:tcPr>
                </a:tc>
              </a:tr>
            </a:tbl>
          </a:graphicData>
        </a:graphic>
      </p:graphicFrame>
      <p:sp>
        <p:nvSpPr>
          <p:cNvPr id="6" name="Rectangle 5"/>
          <p:cNvSpPr/>
          <p:nvPr/>
        </p:nvSpPr>
        <p:spPr>
          <a:xfrm>
            <a:off x="838200" y="609600"/>
            <a:ext cx="2521844" cy="369332"/>
          </a:xfrm>
          <a:prstGeom prst="rect">
            <a:avLst/>
          </a:prstGeom>
        </p:spPr>
        <p:txBody>
          <a:bodyPr wrap="none">
            <a:spAutoFit/>
          </a:bodyPr>
          <a:lstStyle/>
          <a:p>
            <a:r>
              <a:rPr lang="en-US" dirty="0" smtClean="0"/>
              <a:t>Recommended Pairs </a:t>
            </a:r>
            <a:endParaRPr lang="en-US" dirty="0"/>
          </a:p>
        </p:txBody>
      </p:sp>
      <p:sp>
        <p:nvSpPr>
          <p:cNvPr id="4097" name="Rectangle 1"/>
          <p:cNvSpPr>
            <a:spLocks noChangeArrowheads="1"/>
          </p:cNvSpPr>
          <p:nvPr/>
        </p:nvSpPr>
        <p:spPr bwMode="auto">
          <a:xfrm>
            <a:off x="1066800" y="6096000"/>
            <a:ext cx="6540124" cy="3231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smtClean="0">
                <a:ln>
                  <a:noFill/>
                </a:ln>
                <a:solidFill>
                  <a:schemeClr val="tx1"/>
                </a:solidFill>
                <a:effectLst/>
                <a:latin typeface="+mj-lt"/>
                <a:ea typeface="Calibri" pitchFamily="34" charset="0"/>
                <a:cs typeface="Calibri" pitchFamily="34" charset="0"/>
              </a:rPr>
              <a:t>Note that as we increase growth/profit, we also increase the risk of the portfolio. </a:t>
            </a:r>
            <a:endParaRPr kumimoji="0" lang="en-US" sz="1500" b="0" i="0" u="none" strike="noStrike" cap="none" normalizeH="0" baseline="0" dirty="0" smtClean="0">
              <a:ln>
                <a:noFill/>
              </a:ln>
              <a:solidFill>
                <a:schemeClr val="tx1"/>
              </a:solidFill>
              <a:effectLst/>
              <a:latin typeface="+mj-lt"/>
              <a:cs typeface="Arial" pitchFamily="34" charset="0"/>
            </a:endParaRPr>
          </a:p>
        </p:txBody>
      </p:sp>
    </p:spTree>
  </p:cSld>
  <p:clrMapOvr>
    <a:masterClrMapping/>
  </p:clrMapOvr>
  <p:transition>
    <p:wheel/>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Reference	</a:t>
            </a:r>
            <a:endParaRPr lang="en-US" dirty="0"/>
          </a:p>
        </p:txBody>
      </p:sp>
      <p:sp>
        <p:nvSpPr>
          <p:cNvPr id="2" name="Content Placeholder 1"/>
          <p:cNvSpPr>
            <a:spLocks noGrp="1"/>
          </p:cNvSpPr>
          <p:nvPr>
            <p:ph idx="1"/>
          </p:nvPr>
        </p:nvSpPr>
        <p:spPr/>
        <p:txBody>
          <a:bodyPr/>
          <a:lstStyle/>
          <a:p>
            <a:r>
              <a:rPr lang="en-US" dirty="0" smtClean="0"/>
              <a:t>Wikipedia</a:t>
            </a:r>
          </a:p>
          <a:p>
            <a:r>
              <a:rPr lang="en-US" dirty="0" smtClean="0"/>
              <a:t>Better Investing</a:t>
            </a:r>
          </a:p>
          <a:p>
            <a:r>
              <a:rPr lang="en-US" dirty="0" smtClean="0"/>
              <a:t>Yahoo Finance</a:t>
            </a:r>
            <a:endParaRPr lang="en-US" dirty="0"/>
          </a:p>
        </p:txBody>
      </p:sp>
    </p:spTree>
  </p:cSld>
  <p:clrMapOvr>
    <a:masterClrMapping/>
  </p:clrMapOvr>
  <p:transition>
    <p:whee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lgn="ctr"/>
            <a:r>
              <a:rPr lang="en-US" b="1" dirty="0" smtClean="0"/>
              <a:t>Definitions</a:t>
            </a:r>
            <a:r>
              <a:rPr lang="en-US" dirty="0"/>
              <a:t/>
            </a:r>
            <a:br>
              <a:rPr lang="en-US" dirty="0"/>
            </a:br>
            <a:endParaRPr lang="en-US" dirty="0"/>
          </a:p>
        </p:txBody>
      </p:sp>
      <p:sp>
        <p:nvSpPr>
          <p:cNvPr id="3" name="Content Placeholder 2"/>
          <p:cNvSpPr>
            <a:spLocks noGrp="1"/>
          </p:cNvSpPr>
          <p:nvPr>
            <p:ph idx="1"/>
          </p:nvPr>
        </p:nvSpPr>
        <p:spPr>
          <a:xfrm>
            <a:off x="228600" y="685800"/>
            <a:ext cx="8610600" cy="6172200"/>
          </a:xfrm>
        </p:spPr>
        <p:txBody>
          <a:bodyPr>
            <a:noAutofit/>
          </a:bodyPr>
          <a:lstStyle/>
          <a:p>
            <a:pPr>
              <a:buNone/>
            </a:pPr>
            <a:endParaRPr lang="en-US" sz="2200" dirty="0"/>
          </a:p>
          <a:p>
            <a:r>
              <a:rPr lang="en-US" sz="2200" dirty="0"/>
              <a:t>A </a:t>
            </a:r>
            <a:r>
              <a:rPr lang="en-US" sz="2200" b="1" dirty="0"/>
              <a:t>portfolio</a:t>
            </a:r>
            <a:r>
              <a:rPr lang="en-US" sz="2200" dirty="0"/>
              <a:t> is a collection of investments held by an institution or an individual. </a:t>
            </a:r>
            <a:r>
              <a:rPr lang="en-US" sz="2200" dirty="0" smtClean="0"/>
              <a:t> </a:t>
            </a:r>
            <a:r>
              <a:rPr lang="en-US" sz="2200" dirty="0"/>
              <a:t>The assets in the portfolio could include bank accounts, stocks, bonds, options, warrants, gold certificates, real estate, futures contracts, production facilities, or any other item that is expected to retain its value</a:t>
            </a:r>
            <a:r>
              <a:rPr lang="en-US" sz="2200" dirty="0" smtClean="0"/>
              <a:t>.</a:t>
            </a:r>
          </a:p>
          <a:p>
            <a:endParaRPr lang="en-US" sz="2200" b="1" dirty="0" smtClean="0"/>
          </a:p>
          <a:p>
            <a:r>
              <a:rPr lang="en-US" sz="2200" b="1" dirty="0" smtClean="0"/>
              <a:t>Modern </a:t>
            </a:r>
            <a:r>
              <a:rPr lang="en-US" sz="2200" b="1" dirty="0"/>
              <a:t>portfolio theory</a:t>
            </a:r>
            <a:r>
              <a:rPr lang="en-US" sz="2200" dirty="0"/>
              <a:t> (</a:t>
            </a:r>
            <a:r>
              <a:rPr lang="en-US" sz="2200" b="1" dirty="0"/>
              <a:t>MPT</a:t>
            </a:r>
            <a:r>
              <a:rPr lang="en-US" sz="2200" dirty="0"/>
              <a:t>) is a theory of investment which attempts to maximize portfolio expected return for a given amount of portfolio risk, or equivalently minimize risk for a given level of expected return, by carefully choosing the proportions of various assets. It is indeed a mathematical formulation of the concept of diversification in investing, with the aim of selecting a collection of investment assets that has collectively lower risk than any individual asset. </a:t>
            </a:r>
          </a:p>
        </p:txBody>
      </p:sp>
    </p:spTree>
  </p:cSld>
  <p:clrMapOvr>
    <a:masterClrMapping/>
  </p:clrMapOvr>
  <p:transition>
    <p:wheel/>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Thank you</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ransition>
    <p:wheel/>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transition>
    <p:whee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pPr algn="ctr"/>
            <a:r>
              <a:rPr lang="en-US" b="1" dirty="0" smtClean="0"/>
              <a:t>Definitions</a:t>
            </a:r>
            <a:r>
              <a:rPr lang="en-US" dirty="0" smtClean="0"/>
              <a:t/>
            </a:r>
            <a:br>
              <a:rPr lang="en-US" dirty="0" smtClean="0"/>
            </a:br>
            <a:endParaRPr lang="en-US" dirty="0"/>
          </a:p>
        </p:txBody>
      </p:sp>
      <p:sp>
        <p:nvSpPr>
          <p:cNvPr id="3" name="Content Placeholder 2"/>
          <p:cNvSpPr>
            <a:spLocks noGrp="1"/>
          </p:cNvSpPr>
          <p:nvPr>
            <p:ph idx="1"/>
          </p:nvPr>
        </p:nvSpPr>
        <p:spPr>
          <a:xfrm>
            <a:off x="457200" y="762000"/>
            <a:ext cx="8382000" cy="6096000"/>
          </a:xfrm>
        </p:spPr>
        <p:txBody>
          <a:bodyPr>
            <a:noAutofit/>
          </a:bodyPr>
          <a:lstStyle/>
          <a:p>
            <a:r>
              <a:rPr lang="en-US" sz="2200" dirty="0" smtClean="0"/>
              <a:t>An </a:t>
            </a:r>
            <a:r>
              <a:rPr lang="en-US" sz="2200" b="1" dirty="0" smtClean="0"/>
              <a:t>exchange-traded fund</a:t>
            </a:r>
            <a:r>
              <a:rPr lang="en-US" sz="2200" dirty="0" smtClean="0"/>
              <a:t> (</a:t>
            </a:r>
            <a:r>
              <a:rPr lang="en-US" sz="2200" b="1" dirty="0" smtClean="0"/>
              <a:t>ETF</a:t>
            </a:r>
            <a:r>
              <a:rPr lang="en-US" sz="2200" dirty="0" smtClean="0"/>
              <a:t>) is an investment fund traded on stock exchanges, much like stocks. An ETF holds assets such as stocks, commodities, or bonds and trades at approximately the same price as the net asset value of its underlying assets over the course of the trading day. ETFs are the most popular type of exchange-traded product.</a:t>
            </a:r>
          </a:p>
          <a:p>
            <a:pPr>
              <a:buNone/>
            </a:pPr>
            <a:endParaRPr lang="en-US" sz="2200" dirty="0" smtClean="0"/>
          </a:p>
          <a:p>
            <a:r>
              <a:rPr lang="en-US" sz="2200" b="1" dirty="0" smtClean="0"/>
              <a:t> Standard deviation</a:t>
            </a:r>
            <a:r>
              <a:rPr lang="en-US" sz="2200" dirty="0" smtClean="0"/>
              <a:t> is a representation of the </a:t>
            </a:r>
            <a:r>
              <a:rPr lang="en-US" sz="2200" b="1" dirty="0" smtClean="0"/>
              <a:t>risk</a:t>
            </a:r>
            <a:r>
              <a:rPr lang="en-US" sz="2200" dirty="0" smtClean="0"/>
              <a:t> associated with a given security (stocks, bonds, property, etc.), or the risk of a portfolio of securities (actively managed mutual funds, index mutual funds, or ETFs).</a:t>
            </a:r>
          </a:p>
          <a:p>
            <a:pPr>
              <a:buNone/>
            </a:pPr>
            <a:endParaRPr lang="en-US" sz="2200" dirty="0" smtClean="0"/>
          </a:p>
          <a:p>
            <a:r>
              <a:rPr lang="en-US" sz="2200" dirty="0" smtClean="0"/>
              <a:t> </a:t>
            </a:r>
            <a:r>
              <a:rPr lang="en-US" sz="2200" b="1" dirty="0" smtClean="0"/>
              <a:t>Risk </a:t>
            </a:r>
            <a:r>
              <a:rPr lang="en-US" sz="2200" dirty="0" smtClean="0"/>
              <a:t>is an important factor in determining how to efficiently manage a portfolio of investments because it determines the variation in returns on the asset and/or portfolio and gives investors a mathematical basis for investment decisions (known as mean-variance optimization).</a:t>
            </a:r>
          </a:p>
          <a:p>
            <a:endParaRPr lang="en-US" sz="2200" dirty="0"/>
          </a:p>
        </p:txBody>
      </p:sp>
    </p:spTree>
  </p:cSld>
  <p:clrMapOvr>
    <a:masterClrMapping/>
  </p:clrMapOvr>
  <p:transition>
    <p:whee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Objective</a:t>
            </a:r>
            <a:endParaRPr lang="en-US" dirty="0"/>
          </a:p>
        </p:txBody>
      </p:sp>
      <p:sp>
        <p:nvSpPr>
          <p:cNvPr id="3" name="Content Placeholder 2"/>
          <p:cNvSpPr>
            <a:spLocks noGrp="1"/>
          </p:cNvSpPr>
          <p:nvPr>
            <p:ph idx="1"/>
          </p:nvPr>
        </p:nvSpPr>
        <p:spPr/>
        <p:txBody>
          <a:bodyPr>
            <a:normAutofit fontScale="85000" lnSpcReduction="10000"/>
          </a:bodyPr>
          <a:lstStyle/>
          <a:p>
            <a:r>
              <a:rPr lang="en-US" dirty="0"/>
              <a:t>The objective of this </a:t>
            </a:r>
            <a:r>
              <a:rPr lang="en-US" dirty="0" smtClean="0"/>
              <a:t>study </a:t>
            </a:r>
            <a:r>
              <a:rPr lang="en-US" dirty="0"/>
              <a:t>is </a:t>
            </a:r>
            <a:r>
              <a:rPr lang="en-US" dirty="0" smtClean="0"/>
              <a:t>to build and </a:t>
            </a:r>
            <a:r>
              <a:rPr lang="en-US" dirty="0"/>
              <a:t>allocate a diversified portfolio with the goal of minimizing its risk and maximizing its expected return. We use the Markowitz model which is an optimal model for balancing the return and risk portfolio. The model minimizes the variance of the portfolio’s total return, subject to the constraints:</a:t>
            </a:r>
          </a:p>
          <a:p>
            <a:pPr lvl="0"/>
            <a:r>
              <a:rPr lang="en-US" dirty="0" smtClean="0"/>
              <a:t>    the </a:t>
            </a:r>
            <a:r>
              <a:rPr lang="en-US" dirty="0"/>
              <a:t>expected growth of the portfolio reaches some target level </a:t>
            </a:r>
            <a:r>
              <a:rPr lang="en-US" dirty="0" smtClean="0"/>
              <a:t>.</a:t>
            </a:r>
          </a:p>
          <a:p>
            <a:pPr lvl="0">
              <a:buNone/>
            </a:pPr>
            <a:endParaRPr lang="en-US" dirty="0"/>
          </a:p>
          <a:p>
            <a:pPr lvl="0"/>
            <a:r>
              <a:rPr lang="en-US" dirty="0" smtClean="0"/>
              <a:t>    you </a:t>
            </a:r>
            <a:r>
              <a:rPr lang="en-US" dirty="0"/>
              <a:t>do not invest more capital than you have. </a:t>
            </a:r>
          </a:p>
          <a:p>
            <a:endParaRPr lang="en-US" dirty="0"/>
          </a:p>
        </p:txBody>
      </p:sp>
    </p:spTree>
  </p:cSld>
  <p:clrMapOvr>
    <a:masterClrMapping/>
  </p:clrMapOvr>
  <p:transition>
    <p:whee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a:t>
            </a:r>
            <a:endParaRPr lang="en-US" dirty="0"/>
          </a:p>
        </p:txBody>
      </p:sp>
      <p:sp>
        <p:nvSpPr>
          <p:cNvPr id="3" name="Content Placeholder 2"/>
          <p:cNvSpPr>
            <a:spLocks noGrp="1"/>
          </p:cNvSpPr>
          <p:nvPr>
            <p:ph idx="1"/>
          </p:nvPr>
        </p:nvSpPr>
        <p:spPr/>
        <p:txBody>
          <a:bodyPr/>
          <a:lstStyle/>
          <a:p>
            <a:r>
              <a:rPr lang="en-US" dirty="0"/>
              <a:t>This study analyzed ETF strategies available from a public source “Yahoo Finance”. The timeline vary from Feb 2005 to Jan 2011. The periods are Daily (1492 days), Weekly (309 weeks) and Monthly (76 months).</a:t>
            </a:r>
          </a:p>
          <a:p>
            <a:endParaRPr lang="en-US" dirty="0"/>
          </a:p>
        </p:txBody>
      </p:sp>
    </p:spTree>
  </p:cSld>
  <p:clrMapOvr>
    <a:masterClrMapping/>
  </p:clrMapOvr>
  <p:transition>
    <p:whee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pPr lvl="1" algn="ctr" rtl="0">
              <a:spcBef>
                <a:spcPct val="0"/>
              </a:spcBef>
            </a:pPr>
            <a:r>
              <a:rPr lang="en-US" sz="2500" dirty="0"/>
              <a:t>Structure and Types of ETFs</a:t>
            </a:r>
            <a:br>
              <a:rPr lang="en-US" sz="2500" dirty="0"/>
            </a:br>
            <a:endParaRPr lang="en-US" sz="2500" dirty="0"/>
          </a:p>
        </p:txBody>
      </p:sp>
      <p:sp>
        <p:nvSpPr>
          <p:cNvPr id="3" name="Content Placeholder 2"/>
          <p:cNvSpPr>
            <a:spLocks noGrp="1"/>
          </p:cNvSpPr>
          <p:nvPr>
            <p:ph idx="1"/>
          </p:nvPr>
        </p:nvSpPr>
        <p:spPr>
          <a:xfrm>
            <a:off x="533400" y="990600"/>
            <a:ext cx="8229600" cy="5638800"/>
          </a:xfrm>
        </p:spPr>
        <p:txBody>
          <a:bodyPr>
            <a:normAutofit fontScale="62500" lnSpcReduction="20000"/>
          </a:bodyPr>
          <a:lstStyle/>
          <a:p>
            <a:pPr>
              <a:buNone/>
            </a:pPr>
            <a:r>
              <a:rPr lang="en-US" dirty="0" smtClean="0"/>
              <a:t>  As of August 2010, available ETFs could be broken up into the following categories and some subcategories:</a:t>
            </a:r>
          </a:p>
          <a:p>
            <a:r>
              <a:rPr lang="en-US" u="sng" dirty="0" smtClean="0"/>
              <a:t>Domestic Equity</a:t>
            </a:r>
            <a:r>
              <a:rPr lang="en-US" dirty="0" smtClean="0"/>
              <a:t>- Large Caps, Mid Caps, Small Caps.</a:t>
            </a:r>
          </a:p>
          <a:p>
            <a:endParaRPr lang="en-US" u="sng" dirty="0" smtClean="0"/>
          </a:p>
          <a:p>
            <a:r>
              <a:rPr lang="en-US" u="sng" dirty="0" smtClean="0"/>
              <a:t>Sectors</a:t>
            </a:r>
            <a:r>
              <a:rPr lang="en-US" dirty="0" smtClean="0"/>
              <a:t> - Energy, Health Care, Financials, Telecom., Materials, Industrials, Information Technologies.</a:t>
            </a:r>
          </a:p>
          <a:p>
            <a:endParaRPr lang="en-US" u="sng" dirty="0" smtClean="0"/>
          </a:p>
          <a:p>
            <a:r>
              <a:rPr lang="en-US" u="sng" dirty="0" smtClean="0"/>
              <a:t>International</a:t>
            </a:r>
            <a:r>
              <a:rPr lang="en-US" dirty="0" smtClean="0"/>
              <a:t>-Emerging Markets, Europe, Asia, Americas, Global.</a:t>
            </a:r>
          </a:p>
          <a:p>
            <a:pPr>
              <a:buNone/>
            </a:pPr>
            <a:endParaRPr lang="en-US" u="sng" dirty="0" smtClean="0"/>
          </a:p>
          <a:p>
            <a:r>
              <a:rPr lang="en-US" u="sng" dirty="0" smtClean="0"/>
              <a:t>Commodities</a:t>
            </a:r>
            <a:r>
              <a:rPr lang="en-US" dirty="0" smtClean="0"/>
              <a:t> - Gold, Metals, US Oil Fund, etc..</a:t>
            </a:r>
          </a:p>
          <a:p>
            <a:endParaRPr lang="en-US" u="sng" dirty="0" smtClean="0"/>
          </a:p>
          <a:p>
            <a:r>
              <a:rPr lang="en-US" u="sng" dirty="0" smtClean="0"/>
              <a:t>Bonds</a:t>
            </a:r>
            <a:r>
              <a:rPr lang="en-US" dirty="0" smtClean="0"/>
              <a:t> - Short Term Corporate, Intermediate Term Corporate, Long Term Corporate, Investment Grade, High Yield, US Government, International.</a:t>
            </a:r>
          </a:p>
          <a:p>
            <a:endParaRPr lang="en-US" u="sng" dirty="0" smtClean="0"/>
          </a:p>
          <a:p>
            <a:r>
              <a:rPr lang="en-US" u="sng" dirty="0" smtClean="0"/>
              <a:t>Currency</a:t>
            </a:r>
            <a:endParaRPr lang="en-US" dirty="0" smtClean="0"/>
          </a:p>
          <a:p>
            <a:endParaRPr lang="en-US" u="sng" dirty="0" smtClean="0"/>
          </a:p>
          <a:p>
            <a:r>
              <a:rPr lang="en-US" u="sng" dirty="0" smtClean="0"/>
              <a:t>Real Estate</a:t>
            </a:r>
            <a:endParaRPr lang="en-US" dirty="0" smtClean="0"/>
          </a:p>
          <a:p>
            <a:endParaRPr lang="en-US" dirty="0"/>
          </a:p>
        </p:txBody>
      </p:sp>
    </p:spTree>
  </p:cSld>
  <p:clrMapOvr>
    <a:masterClrMapping/>
  </p:clrMapOvr>
  <p:transition>
    <p:whee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47800" y="0"/>
            <a:ext cx="7498080" cy="1143000"/>
          </a:xfrm>
        </p:spPr>
        <p:txBody>
          <a:bodyPr/>
          <a:lstStyle/>
          <a:p>
            <a:pPr algn="ctr"/>
            <a:r>
              <a:rPr lang="en-US" dirty="0" smtClean="0"/>
              <a:t>Variables</a:t>
            </a:r>
            <a:endParaRPr lang="en-US" dirty="0"/>
          </a:p>
        </p:txBody>
      </p:sp>
      <p:sp>
        <p:nvSpPr>
          <p:cNvPr id="2" name="Content Placeholder 1"/>
          <p:cNvSpPr>
            <a:spLocks noGrp="1"/>
          </p:cNvSpPr>
          <p:nvPr>
            <p:ph idx="1"/>
          </p:nvPr>
        </p:nvSpPr>
        <p:spPr>
          <a:xfrm>
            <a:off x="1066800" y="990600"/>
            <a:ext cx="7866888" cy="5257800"/>
          </a:xfrm>
        </p:spPr>
        <p:txBody>
          <a:bodyPr>
            <a:normAutofit fontScale="70000" lnSpcReduction="20000"/>
          </a:bodyPr>
          <a:lstStyle/>
          <a:p>
            <a:r>
              <a:rPr lang="en-US" b="1" dirty="0" smtClean="0"/>
              <a:t>Open</a:t>
            </a:r>
            <a:r>
              <a:rPr lang="en-US" dirty="0" smtClean="0"/>
              <a:t>: The start of trading on a security exchange. </a:t>
            </a:r>
          </a:p>
          <a:p>
            <a:r>
              <a:rPr lang="en-US" b="1" dirty="0" smtClean="0"/>
              <a:t>High/Low: </a:t>
            </a:r>
            <a:r>
              <a:rPr lang="en-US" dirty="0" smtClean="0"/>
              <a:t>The highest and lowest price at which a stock has traded during its date </a:t>
            </a:r>
          </a:p>
          <a:p>
            <a:r>
              <a:rPr lang="en-US" b="1" dirty="0" smtClean="0"/>
              <a:t>Close:</a:t>
            </a:r>
            <a:r>
              <a:rPr lang="en-US" dirty="0" smtClean="0"/>
              <a:t> The end of a trading session </a:t>
            </a:r>
          </a:p>
          <a:p>
            <a:pPr>
              <a:buNone/>
            </a:pPr>
            <a:endParaRPr lang="en-US" dirty="0" smtClean="0"/>
          </a:p>
          <a:p>
            <a:r>
              <a:rPr lang="en-US" b="1" dirty="0" smtClean="0"/>
              <a:t>Volume</a:t>
            </a:r>
            <a:r>
              <a:rPr lang="en-US" dirty="0" smtClean="0"/>
              <a:t>: The number of shares or contracts traded in a security or an entire market during a given period of time. </a:t>
            </a:r>
          </a:p>
          <a:p>
            <a:r>
              <a:rPr lang="en-US" b="1" dirty="0" err="1" smtClean="0"/>
              <a:t>Adj</a:t>
            </a:r>
            <a:r>
              <a:rPr lang="en-US" b="1" dirty="0" smtClean="0"/>
              <a:t> Close</a:t>
            </a:r>
            <a:r>
              <a:rPr lang="en-US" dirty="0" smtClean="0"/>
              <a:t>: A stock's closing price on any given day of trading that has been amended to include any distributions and corporate actions that occurred at any time prior to the next day's open. It is often used when examining historical returns or performing a detailed analysis on historical returns. </a:t>
            </a:r>
          </a:p>
          <a:p>
            <a:pPr>
              <a:buNone/>
            </a:pPr>
            <a:endParaRPr lang="en-US" dirty="0" smtClean="0"/>
          </a:p>
          <a:p>
            <a:r>
              <a:rPr lang="en-US" b="1" dirty="0" smtClean="0"/>
              <a:t>Rate of Returns (ROR)</a:t>
            </a:r>
            <a:r>
              <a:rPr lang="en-US" dirty="0" smtClean="0"/>
              <a:t>: The rate of return, also known as </a:t>
            </a:r>
            <a:r>
              <a:rPr lang="en-US" b="1" dirty="0" smtClean="0"/>
              <a:t>return on investment</a:t>
            </a:r>
            <a:r>
              <a:rPr lang="en-US" dirty="0" smtClean="0"/>
              <a:t> (</a:t>
            </a:r>
            <a:r>
              <a:rPr lang="en-US" b="1" dirty="0" smtClean="0"/>
              <a:t>ROI</a:t>
            </a:r>
            <a:r>
              <a:rPr lang="en-US" dirty="0" smtClean="0"/>
              <a:t>), </a:t>
            </a:r>
            <a:r>
              <a:rPr lang="en-US" b="1" dirty="0" smtClean="0"/>
              <a:t>rate of profit</a:t>
            </a:r>
            <a:r>
              <a:rPr lang="en-US" dirty="0" smtClean="0"/>
              <a:t>, is the ratio of money gained or lost (whether realized or unrealized) on an investment relative to the amount of money invested.</a:t>
            </a:r>
          </a:p>
          <a:p>
            <a:endParaRPr lang="en-US" dirty="0"/>
          </a:p>
        </p:txBody>
      </p:sp>
    </p:spTree>
  </p:cSld>
  <p:clrMapOvr>
    <a:masterClrMapping/>
  </p:clrMapOvr>
  <p:transition>
    <p:wheel/>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727</TotalTime>
  <Words>4276</Words>
  <Application>Microsoft Office PowerPoint</Application>
  <PresentationFormat>On-screen Show (4:3)</PresentationFormat>
  <Paragraphs>2183</Paragraphs>
  <Slides>41</Slides>
  <Notes>2</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Solstice</vt:lpstr>
      <vt:lpstr>Optimum Portfolio Allocation Based on ETFs using Modern Portfolio Theory  </vt:lpstr>
      <vt:lpstr>Introduction  </vt:lpstr>
      <vt:lpstr>Introduction  </vt:lpstr>
      <vt:lpstr>Definitions </vt:lpstr>
      <vt:lpstr>Definitions </vt:lpstr>
      <vt:lpstr>Objective</vt:lpstr>
      <vt:lpstr>Data</vt:lpstr>
      <vt:lpstr>Structure and Types of ETFs </vt:lpstr>
      <vt:lpstr>Variables</vt:lpstr>
      <vt:lpstr>Selection of ETFs </vt:lpstr>
      <vt:lpstr>Table I.I Selected ETFs</vt:lpstr>
      <vt:lpstr>Rate of Return </vt:lpstr>
      <vt:lpstr>Graphical Description  Case study example</vt:lpstr>
      <vt:lpstr> Descriptive Statistics of the Rate of Return (AGG)  </vt:lpstr>
      <vt:lpstr> Descriptive Statistics of  Volume (AGG) </vt:lpstr>
      <vt:lpstr>Scatter Plots of the Rate of Return vs. Volume </vt:lpstr>
      <vt:lpstr>Data Analysis Correlation Structure </vt:lpstr>
      <vt:lpstr>Daily Return Correlation Table </vt:lpstr>
      <vt:lpstr>Weekly Return Correlation Table </vt:lpstr>
      <vt:lpstr>Monthly Return Correlation Table </vt:lpstr>
      <vt:lpstr>Portfolio Construction Navigate the Road Ahead  </vt:lpstr>
      <vt:lpstr> Portfolio Construction Diversification </vt:lpstr>
      <vt:lpstr>Diversification </vt:lpstr>
      <vt:lpstr> Portfolio Construction Assets Allocation  </vt:lpstr>
      <vt:lpstr>Example of assets allocation models </vt:lpstr>
      <vt:lpstr>Assets Allocation for the chosen 14 ETFs </vt:lpstr>
      <vt:lpstr>Assets Allocation for the chosen 14 ETFs Theory and Formulation</vt:lpstr>
      <vt:lpstr>    Daily Return Covariance Table</vt:lpstr>
      <vt:lpstr>Slide 29</vt:lpstr>
      <vt:lpstr>Slide 30</vt:lpstr>
      <vt:lpstr>Assets Allocation from Weekly Returns      Weekly Returns Covariance Table</vt:lpstr>
      <vt:lpstr>Assets Allocation Table for Weekly Returns </vt:lpstr>
      <vt:lpstr>Slide 33</vt:lpstr>
      <vt:lpstr>Assets Allocation from Monthly Returns  Monthly Returns Covariance Table </vt:lpstr>
      <vt:lpstr>Assets Allocation Table for Monthly Returns </vt:lpstr>
      <vt:lpstr>Slide 36</vt:lpstr>
      <vt:lpstr>Conclusion</vt:lpstr>
      <vt:lpstr>Slide 38</vt:lpstr>
      <vt:lpstr>Reference </vt:lpstr>
      <vt:lpstr>Thank you</vt:lpstr>
      <vt:lpstr>Questions </vt:lpstr>
    </vt:vector>
  </TitlesOfParts>
  <Company>UHCL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Optimum Portfolio Allocation using Modern Portfolio Theory Based on ETFs </dc:title>
  <dc:creator>ndiayed0986</dc:creator>
  <cp:lastModifiedBy>Dahirou</cp:lastModifiedBy>
  <cp:revision>76</cp:revision>
  <dcterms:created xsi:type="dcterms:W3CDTF">2011-04-20T20:14:02Z</dcterms:created>
  <dcterms:modified xsi:type="dcterms:W3CDTF">2011-04-29T22:00:38Z</dcterms:modified>
</cp:coreProperties>
</file>