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4" r:id="rId12"/>
    <p:sldId id="265" r:id="rId13"/>
    <p:sldId id="268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id-ID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00E574-4DCF-4253-9625-A004880C68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0A78A-3225-405C-8EC6-1F2D4019BF5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8F27757-10F3-454C-A5BA-17C3C9D153E6}" type="datetimeFigureOut">
              <a:rPr lang="id-ID"/>
              <a:pPr>
                <a:defRPr/>
              </a:pPr>
              <a:t>28/02/2022</a:t>
            </a:fld>
            <a:endParaRPr lang="id-ID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65247D0-871E-463B-AF74-A7B2F8EDE6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B78ABDB-FED8-442B-9A68-9D4A759BD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d-ID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0EFB4-7D95-471C-8DCF-F768E1B9CE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278F0-57B9-40A7-A82F-762DEB9108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E1804A4-C391-40F0-A22C-F24E352DFE0D}" type="slidenum">
              <a:rPr lang="id-ID" altLang="en-US"/>
              <a:pPr>
                <a:defRPr/>
              </a:pPr>
              <a:t>‹#›</a:t>
            </a:fld>
            <a:endParaRPr lang="id-ID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1">
          <a:gsLst>
            <a:gs pos="0">
              <a:srgbClr val="242424"/>
            </a:gs>
            <a:gs pos="30000">
              <a:srgbClr val="2D2D2D"/>
            </a:gs>
            <a:gs pos="100000">
              <a:srgbClr val="7D7D7D"/>
            </a:gs>
          </a:gsLst>
          <a:lin ang="1296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A24F95D4-546D-4A5E-A8F7-7555CF36FE43}"/>
              </a:ext>
            </a:extLst>
          </p:cNvPr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AFBEF3D1-DE75-4ACA-9EB7-90B1D87ED56E}"/>
              </a:ext>
            </a:extLst>
          </p:cNvPr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29">
            <a:extLst>
              <a:ext uri="{FF2B5EF4-FFF2-40B4-BE49-F238E27FC236}">
                <a16:creationId xmlns:a16="http://schemas.microsoft.com/office/drawing/2014/main" id="{F1641E98-344F-450F-9774-8A2D300AE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6A576-4097-42EE-A960-E68CFF17EE40}" type="datetime1">
              <a:rPr lang="id-ID"/>
              <a:pPr>
                <a:defRPr/>
              </a:pPr>
              <a:t>28/02/2022</a:t>
            </a:fld>
            <a:endParaRPr lang="id-ID"/>
          </a:p>
        </p:txBody>
      </p:sp>
      <p:sp>
        <p:nvSpPr>
          <p:cNvPr id="7" name="Footer Placeholder 18">
            <a:extLst>
              <a:ext uri="{FF2B5EF4-FFF2-40B4-BE49-F238E27FC236}">
                <a16:creationId xmlns:a16="http://schemas.microsoft.com/office/drawing/2014/main" id="{3AF2BC4A-233E-46A7-8804-1140A68B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8" name="Slide Number Placeholder 26">
            <a:extLst>
              <a:ext uri="{FF2B5EF4-FFF2-40B4-BE49-F238E27FC236}">
                <a16:creationId xmlns:a16="http://schemas.microsoft.com/office/drawing/2014/main" id="{6565BD24-6859-4174-98A8-B32B625F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89E580-67B3-42E7-8510-B05515E72E41}" type="slidenum">
              <a:rPr lang="id-ID" altLang="en-US"/>
              <a:pPr>
                <a:defRPr/>
              </a:pPr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385277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037AA616-A4E8-46A7-B1D1-A7308359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B744A-A20D-43B2-936A-6830BF3CC292}" type="datetime1">
              <a:rPr lang="id-ID"/>
              <a:pPr>
                <a:defRPr/>
              </a:pPr>
              <a:t>28/02/2022</a:t>
            </a:fld>
            <a:endParaRPr lang="id-ID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B43F06A9-DC22-4425-A415-513CC2B1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6964AB9E-98E2-484E-84C6-452C8C73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E4B00-BFEF-4E6F-A554-AAEFC9A4BA97}" type="slidenum">
              <a:rPr lang="id-ID" altLang="en-US"/>
              <a:pPr>
                <a:defRPr/>
              </a:pPr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38064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55573457-9C32-437C-8F90-8C5A3671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8BB63-9FB4-45FB-B275-599CB434961D}" type="datetime1">
              <a:rPr lang="id-ID"/>
              <a:pPr>
                <a:defRPr/>
              </a:pPr>
              <a:t>28/02/2022</a:t>
            </a:fld>
            <a:endParaRPr lang="id-ID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7B5609A5-1151-486C-B2C6-68E8B0DD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AB4B6BE3-140A-45A7-AD38-65594A37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57713-1DDD-40EC-A879-E09F623C4EEE}" type="slidenum">
              <a:rPr lang="id-ID" altLang="en-US"/>
              <a:pPr>
                <a:defRPr/>
              </a:pPr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63825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4C4D278D-0D50-4CB3-990A-D57EDA93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EECCE-6A2C-4B22-9508-E168690821C5}" type="datetime1">
              <a:rPr lang="id-ID"/>
              <a:pPr>
                <a:defRPr/>
              </a:pPr>
              <a:t>28/02/2022</a:t>
            </a:fld>
            <a:endParaRPr lang="id-ID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BB8A51A0-E640-4A69-9E3E-35B70809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21CC9414-429E-4109-ABF7-5DE15D99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4F87A-A218-4EB6-BAAC-53F9FA5F03AA}" type="slidenum">
              <a:rPr lang="id-ID" altLang="en-US"/>
              <a:pPr>
                <a:defRPr/>
              </a:pPr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65831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rotWithShape="1">
          <a:gsLst>
            <a:gs pos="0">
              <a:srgbClr val="242424"/>
            </a:gs>
            <a:gs pos="30000">
              <a:srgbClr val="2D2D2D"/>
            </a:gs>
            <a:gs pos="100000">
              <a:srgbClr val="7D7D7D"/>
            </a:gs>
          </a:gsLst>
          <a:lin ang="1296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B58A2E3D-5D64-410E-BA33-9549D1297293}"/>
              </a:ext>
            </a:extLst>
          </p:cNvPr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DC6D6FE0-085C-4170-AA33-5F4B4582350C}"/>
              </a:ext>
            </a:extLst>
          </p:cNvPr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3C24FCC-9AB0-42A1-B089-6E4C7FA4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AFF62-A27C-4BF1-9666-DD8D81EB38F4}" type="datetime1">
              <a:rPr lang="id-ID"/>
              <a:pPr>
                <a:defRPr/>
              </a:pPr>
              <a:t>28/02/2022</a:t>
            </a:fld>
            <a:endParaRPr lang="id-ID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411C8B-9167-457D-BF34-6CB9DC04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ABCA140-CB9F-4D52-BCCD-D92CBC30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CFF13D-F811-4BD5-B31F-69849764D1C8}" type="slidenum">
              <a:rPr lang="id-ID" altLang="en-US"/>
              <a:pPr>
                <a:defRPr/>
              </a:pPr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652027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D7270979-B2E0-48D4-AF8D-5CB6C615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F9A7D-07ED-4B5A-8795-274244FD6C7A}" type="datetime1">
              <a:rPr lang="id-ID"/>
              <a:pPr>
                <a:defRPr/>
              </a:pPr>
              <a:t>28/02/2022</a:t>
            </a:fld>
            <a:endParaRPr lang="id-ID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12233E57-4B7F-478C-BE8D-FF632C637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D61A1B80-FEB0-4361-AF5F-C4646C52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B70A8-593A-4CA0-A11B-F07D92A99768}" type="slidenum">
              <a:rPr lang="id-ID" altLang="en-US"/>
              <a:pPr>
                <a:defRPr/>
              </a:pPr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78588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94A2C-8A65-4162-AC67-7BA9DF63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10310-1B1F-435B-9657-598A183214DD}" type="datetime1">
              <a:rPr lang="id-ID"/>
              <a:pPr>
                <a:defRPr/>
              </a:pPr>
              <a:t>28/02/2022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9DDFF6-3D95-49FB-8D93-F6E32B8E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0E51B1-D444-4D0C-9697-3C272357B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652D8A-8CA6-438C-940A-B467C4BB1C61}" type="slidenum">
              <a:rPr lang="id-ID" altLang="en-US"/>
              <a:pPr>
                <a:defRPr/>
              </a:pPr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71066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>
            <a:extLst>
              <a:ext uri="{FF2B5EF4-FFF2-40B4-BE49-F238E27FC236}">
                <a16:creationId xmlns:a16="http://schemas.microsoft.com/office/drawing/2014/main" id="{D21967E6-BDAB-447F-A485-4D11F7DF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952CE-562A-4788-A18A-2BCC7768F8D6}" type="datetime1">
              <a:rPr lang="id-ID"/>
              <a:pPr>
                <a:defRPr/>
              </a:pPr>
              <a:t>28/02/2022</a:t>
            </a:fld>
            <a:endParaRPr lang="id-ID"/>
          </a:p>
        </p:txBody>
      </p:sp>
      <p:sp>
        <p:nvSpPr>
          <p:cNvPr id="4" name="Footer Placeholder 21">
            <a:extLst>
              <a:ext uri="{FF2B5EF4-FFF2-40B4-BE49-F238E27FC236}">
                <a16:creationId xmlns:a16="http://schemas.microsoft.com/office/drawing/2014/main" id="{88CAAD8F-09AF-4103-85CA-3863550B0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17">
            <a:extLst>
              <a:ext uri="{FF2B5EF4-FFF2-40B4-BE49-F238E27FC236}">
                <a16:creationId xmlns:a16="http://schemas.microsoft.com/office/drawing/2014/main" id="{0B22AB15-E729-49B3-A889-79F43FB2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06F75-3B00-48AB-8DA3-9AFD151276F9}" type="slidenum">
              <a:rPr lang="id-ID" altLang="en-US"/>
              <a:pPr>
                <a:defRPr/>
              </a:pPr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67085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F53FCBDA-BCD5-4ABA-BE1A-FF2D9AD9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72B64-9FEA-4580-B1B7-FB7F3FF31FFF}" type="datetime1">
              <a:rPr lang="id-ID"/>
              <a:pPr>
                <a:defRPr/>
              </a:pPr>
              <a:t>28/02/2022</a:t>
            </a:fld>
            <a:endParaRPr lang="id-ID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CCBF14C0-09B1-4725-91E9-127D527D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1B2028EB-9444-489F-888D-B607A9E9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77D1D-09E2-4574-9863-15DED85FEFFE}" type="slidenum">
              <a:rPr lang="id-ID" altLang="en-US"/>
              <a:pPr>
                <a:defRPr/>
              </a:pPr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07663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17352-3244-42C9-88D3-9A487B09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7DE7A-D9CB-4717-AA68-A401D9B9CE69}" type="datetime1">
              <a:rPr lang="id-ID"/>
              <a:pPr>
                <a:defRPr/>
              </a:pPr>
              <a:t>28/02/2022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AA393-F9B7-43F0-8BBC-9D0D3076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8986D-E172-4746-BD8A-1B8D54C8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3E0896-588E-41C0-A4B2-B6567CD4C60A}" type="slidenum">
              <a:rPr lang="id-ID" altLang="en-US"/>
              <a:pPr>
                <a:defRPr/>
              </a:pPr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28178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DFC0E-27DD-4F3A-A76B-5C1023A2E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F8643-E555-43DC-8F2E-CF12D3DBC0E4}" type="datetime1">
              <a:rPr lang="id-ID"/>
              <a:pPr>
                <a:defRPr/>
              </a:pPr>
              <a:t>28/02/2022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D4F3D-BDB0-4577-8A03-D42F50CD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D8568-9494-44E3-A272-A5E4B205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D7852E-8F4D-49B6-835D-F590B5C7E440}" type="slidenum">
              <a:rPr lang="id-ID" altLang="en-US"/>
              <a:pPr>
                <a:defRPr/>
              </a:pPr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0733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2013F1F5-72EA-469A-A4EA-4B3E4E28D18F}"/>
              </a:ext>
            </a:extLst>
          </p:cNvPr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A0A96CC7-EBB3-46E6-B412-6809D60C092F}"/>
              </a:ext>
            </a:extLst>
          </p:cNvPr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>
            <a:extLst>
              <a:ext uri="{FF2B5EF4-FFF2-40B4-BE49-F238E27FC236}">
                <a16:creationId xmlns:a16="http://schemas.microsoft.com/office/drawing/2014/main" id="{38A5D2FB-6588-4F7C-8C57-FAB8432DFA5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9">
            <a:extLst>
              <a:ext uri="{FF2B5EF4-FFF2-40B4-BE49-F238E27FC236}">
                <a16:creationId xmlns:a16="http://schemas.microsoft.com/office/drawing/2014/main" id="{F515143C-D73A-4B7E-81AA-D66FD92D6A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C9B3317-E4EF-422E-ABE1-3E473B652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13EE79E-D400-4685-AF9E-26FDAED40DD3}" type="datetime1">
              <a:rPr lang="id-ID"/>
              <a:pPr>
                <a:defRPr/>
              </a:pPr>
              <a:t>28/02/2022</a:t>
            </a:fld>
            <a:endParaRPr lang="id-ID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B46BB3AB-0425-4282-872C-9FD3AB0DA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F370039-CE48-4B2C-B2A3-26D00AB77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9B9A98"/>
                </a:solidFill>
              </a:defRPr>
            </a:lvl1pPr>
          </a:lstStyle>
          <a:p>
            <a:pPr>
              <a:defRPr/>
            </a:pPr>
            <a:fld id="{A63ACD64-BF12-45D5-9D18-721D02065319}" type="slidenum">
              <a:rPr lang="id-ID" altLang="en-US"/>
              <a:pPr>
                <a:defRPr/>
              </a:pPr>
              <a:t>‹#›</a:t>
            </a:fld>
            <a:endParaRPr lang="id-ID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5" r:id="rId1"/>
    <p:sldLayoutId id="2147483909" r:id="rId2"/>
    <p:sldLayoutId id="2147483916" r:id="rId3"/>
    <p:sldLayoutId id="2147483910" r:id="rId4"/>
    <p:sldLayoutId id="2147483917" r:id="rId5"/>
    <p:sldLayoutId id="2147483911" r:id="rId6"/>
    <p:sldLayoutId id="2147483912" r:id="rId7"/>
    <p:sldLayoutId id="2147483918" r:id="rId8"/>
    <p:sldLayoutId id="2147483919" r:id="rId9"/>
    <p:sldLayoutId id="2147483913" r:id="rId10"/>
    <p:sldLayoutId id="214748391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panose="020B0604020202020204" pitchFamily="34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panose="020B0604020202020204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95AD-C7E2-424A-BE42-9EAC9AD7D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/>
              <a:t>Teknik evaluasi</a:t>
            </a:r>
          </a:p>
        </p:txBody>
      </p:sp>
      <p:sp>
        <p:nvSpPr>
          <p:cNvPr id="8195" name="Subtitle 2">
            <a:extLst>
              <a:ext uri="{FF2B5EF4-FFF2-40B4-BE49-F238E27FC236}">
                <a16:creationId xmlns:a16="http://schemas.microsoft.com/office/drawing/2014/main" id="{D19DBEAD-749B-492B-8170-D28452B02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54B75651-81C7-4B0C-8CFA-0FA3B1E4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rgbClr val="FFC000"/>
                </a:solidFill>
              </a:rPr>
              <a:t>Paradigma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Evaluasi</a:t>
            </a:r>
            <a:br>
              <a:rPr lang="id-ID" dirty="0">
                <a:solidFill>
                  <a:srgbClr val="FFC000"/>
                </a:solidFill>
              </a:rPr>
            </a:br>
            <a:r>
              <a:rPr lang="en-US" dirty="0"/>
              <a:t>Field studies (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lapangan</a:t>
            </a:r>
            <a:r>
              <a:rPr lang="en-US" dirty="0"/>
              <a:t>)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9ABAA2FD-7146-4768-9C73-40D6AC134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endParaRPr lang="id-ID" altLang="en-US" sz="2800"/>
          </a:p>
          <a:p>
            <a:pPr lvl="1" eaLnBrk="1" hangingPunct="1"/>
            <a:r>
              <a:rPr lang="id-ID" altLang="en-US" sz="2800"/>
              <a:t>Teknik yang digunakan :</a:t>
            </a:r>
          </a:p>
          <a:p>
            <a:pPr lvl="2" eaLnBrk="1" hangingPunct="1"/>
            <a:r>
              <a:rPr lang="id-ID" altLang="en-US" sz="2800" i="1">
                <a:solidFill>
                  <a:srgbClr val="FFC000"/>
                </a:solidFill>
              </a:rPr>
              <a:t>Interview</a:t>
            </a:r>
          </a:p>
          <a:p>
            <a:pPr lvl="2" eaLnBrk="1" hangingPunct="1"/>
            <a:r>
              <a:rPr lang="id-ID" altLang="en-US" sz="2800" i="1">
                <a:solidFill>
                  <a:srgbClr val="FFC000"/>
                </a:solidFill>
              </a:rPr>
              <a:t>Observasi (pengamatan)</a:t>
            </a:r>
          </a:p>
          <a:p>
            <a:pPr lvl="2" eaLnBrk="1" hangingPunct="1"/>
            <a:r>
              <a:rPr lang="id-ID" altLang="en-US" sz="2800" i="1">
                <a:solidFill>
                  <a:srgbClr val="FFC000"/>
                </a:solidFill>
              </a:rPr>
              <a:t>Partisipatory (user yang dilibatkan dalam pembuatan desain)</a:t>
            </a:r>
          </a:p>
          <a:p>
            <a:pPr lvl="2" eaLnBrk="1" hangingPunct="1"/>
            <a:r>
              <a:rPr lang="id-ID" altLang="en-US" sz="2800" i="1">
                <a:solidFill>
                  <a:srgbClr val="FFC000"/>
                </a:solidFill>
              </a:rPr>
              <a:t>Ethnography (penilaian berdasar budaya)</a:t>
            </a:r>
            <a:endParaRPr lang="en-US" altLang="en-US" sz="2800" i="1">
              <a:solidFill>
                <a:srgbClr val="FFC000"/>
              </a:solidFill>
            </a:endParaRPr>
          </a:p>
          <a:p>
            <a:pPr lvl="1" eaLnBrk="1" hangingPunct="1">
              <a:buFontTx/>
              <a:buNone/>
            </a:pPr>
            <a:endParaRPr lang="en-US" altLang="en-US" sz="2800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B841AC72-5EB1-421F-B546-74C65C1620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○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89A4"/>
              </a:buClr>
              <a:buSzPct val="9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2BAFD5-B2CF-458C-92A9-9B081F3DABF3}" type="slidenum">
              <a:rPr lang="id-ID" altLang="en-US" sz="1000">
                <a:solidFill>
                  <a:srgbClr val="9B9A9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id-ID" altLang="en-US" sz="1000">
              <a:solidFill>
                <a:srgbClr val="9B9A98"/>
              </a:solidFill>
            </a:endParaRPr>
          </a:p>
        </p:txBody>
      </p:sp>
    </p:spTree>
  </p:cSld>
  <p:clrMapOvr>
    <a:masterClrMapping/>
  </p:clrMapOvr>
  <p:transition spd="slow">
    <p:wheel spokes="8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703340A-2759-41DC-8BA0-1C40AE36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972425" cy="1143000"/>
          </a:xfrm>
        </p:spPr>
        <p:txBody>
          <a:bodyPr/>
          <a:lstStyle/>
          <a:p>
            <a:pPr algn="ctr" eaLnBrk="1" hangingPunct="1"/>
            <a:r>
              <a:rPr lang="en-US" altLang="en-US" sz="3200">
                <a:solidFill>
                  <a:srgbClr val="FFC000"/>
                </a:solidFill>
              </a:rPr>
              <a:t>Paradigma Evaluasi</a:t>
            </a:r>
            <a:br>
              <a:rPr lang="id-ID" altLang="en-US" sz="3200">
                <a:solidFill>
                  <a:srgbClr val="FFC000"/>
                </a:solidFill>
              </a:rPr>
            </a:br>
            <a:r>
              <a:rPr lang="en-US" altLang="en-US" sz="3200"/>
              <a:t>Predictive evaluation (evaluasi prediktif)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F1444935-B1B8-493D-A83B-79CC53D44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Didasarkan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 err="1">
                <a:solidFill>
                  <a:srgbClr val="FFC000"/>
                </a:solidFill>
              </a:rPr>
              <a:t>pengalaman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seorang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ahli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dalam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menghadapi</a:t>
            </a:r>
            <a:r>
              <a:rPr lang="en-US" i="1" dirty="0">
                <a:solidFill>
                  <a:srgbClr val="FFC000"/>
                </a:solidFill>
              </a:rPr>
              <a:t> user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id-ID" dirty="0"/>
              <a:t> </a:t>
            </a:r>
            <a:r>
              <a:rPr lang="en-US" dirty="0" err="1"/>
              <a:t>patokan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i="1" dirty="0" err="1">
                <a:solidFill>
                  <a:srgbClr val="FFC000"/>
                </a:solidFill>
              </a:rPr>
              <a:t>memprediksi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masalah-masalah</a:t>
            </a:r>
            <a:r>
              <a:rPr lang="id-ID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penggunaan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sebuah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produk</a:t>
            </a:r>
            <a:r>
              <a:rPr lang="id-ID" i="1" dirty="0">
                <a:solidFill>
                  <a:srgbClr val="FFC000"/>
                </a:solidFill>
              </a:rPr>
              <a:t>.</a:t>
            </a:r>
            <a:endParaRPr lang="en-US" i="1" dirty="0">
              <a:solidFill>
                <a:srgbClr val="FFC000"/>
              </a:solidFill>
            </a:endParaRP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:</a:t>
            </a:r>
          </a:p>
          <a:p>
            <a:pPr marL="1005840" lvl="2" indent="-256032" eaLnBrk="1" fontAlgn="auto" hangingPunct="1">
              <a:spcAft>
                <a:spcPts val="0"/>
              </a:spcAft>
              <a:buFont typeface="Arial"/>
              <a:buChar char="○"/>
              <a:defRPr/>
            </a:pPr>
            <a:r>
              <a:rPr lang="en-US" sz="2600" dirty="0"/>
              <a:t>User yang </a:t>
            </a:r>
            <a:r>
              <a:rPr lang="en-US" sz="2600" dirty="0" err="1"/>
              <a:t>diinginkan</a:t>
            </a:r>
            <a:r>
              <a:rPr lang="en-US" sz="2600" dirty="0"/>
              <a:t>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perlu</a:t>
            </a:r>
            <a:r>
              <a:rPr lang="en-US" sz="2600" dirty="0"/>
              <a:t> </a:t>
            </a:r>
            <a:r>
              <a:rPr lang="en-US" sz="2600" dirty="0" err="1"/>
              <a:t>dihadirkan</a:t>
            </a:r>
            <a:r>
              <a:rPr lang="id-ID" sz="2600" dirty="0"/>
              <a:t>.</a:t>
            </a:r>
            <a:endParaRPr lang="en-US" sz="2600" dirty="0"/>
          </a:p>
          <a:p>
            <a:pPr marL="1005840" lvl="2" indent="-256032" eaLnBrk="1" fontAlgn="auto" hangingPunct="1">
              <a:spcAft>
                <a:spcPts val="0"/>
              </a:spcAft>
              <a:buFont typeface="Arial"/>
              <a:buChar char="○"/>
              <a:defRPr/>
            </a:pPr>
            <a:r>
              <a:rPr lang="en-US" sz="2600" dirty="0" err="1"/>
              <a:t>Proses</a:t>
            </a:r>
            <a:r>
              <a:rPr lang="en-US" sz="2600" dirty="0"/>
              <a:t> </a:t>
            </a:r>
            <a:r>
              <a:rPr lang="en-US" sz="2600" dirty="0" err="1"/>
              <a:t>pembuatanny</a:t>
            </a:r>
            <a:r>
              <a:rPr lang="id-ID" sz="2600" dirty="0"/>
              <a:t>a</a:t>
            </a:r>
            <a:r>
              <a:rPr lang="en-US" sz="2600" dirty="0"/>
              <a:t> </a:t>
            </a:r>
            <a:r>
              <a:rPr lang="en-US" sz="2600" dirty="0" err="1"/>
              <a:t>relatif</a:t>
            </a:r>
            <a:r>
              <a:rPr lang="en-US" sz="2600" dirty="0"/>
              <a:t> </a:t>
            </a:r>
            <a:r>
              <a:rPr lang="en-US" sz="2600" dirty="0" err="1"/>
              <a:t>cepat</a:t>
            </a:r>
            <a:r>
              <a:rPr lang="en-US" sz="2600" dirty="0"/>
              <a:t>, </a:t>
            </a:r>
            <a:r>
              <a:rPr lang="en-US" sz="2600" dirty="0" err="1"/>
              <a:t>murah</a:t>
            </a:r>
            <a:r>
              <a:rPr lang="en-US" sz="2600" dirty="0"/>
              <a:t>,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cukup</a:t>
            </a:r>
            <a:r>
              <a:rPr lang="en-US" sz="2600" dirty="0"/>
              <a:t> </a:t>
            </a:r>
            <a:r>
              <a:rPr lang="en-US" sz="2600" dirty="0" err="1"/>
              <a:t>disukai</a:t>
            </a:r>
            <a:r>
              <a:rPr lang="en-US" sz="2600" dirty="0"/>
              <a:t> </a:t>
            </a:r>
            <a:r>
              <a:rPr lang="en-US" sz="2600" dirty="0" err="1"/>
              <a:t>oleh</a:t>
            </a:r>
            <a:r>
              <a:rPr lang="en-US" sz="2600" dirty="0"/>
              <a:t> </a:t>
            </a:r>
            <a:r>
              <a:rPr lang="en-US" sz="2600" dirty="0" err="1"/>
              <a:t>perusahaan</a:t>
            </a:r>
            <a:r>
              <a:rPr lang="id-ID" sz="2600" dirty="0"/>
              <a:t>.</a:t>
            </a:r>
            <a:endParaRPr lang="en-US" sz="2600" dirty="0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F077965B-C287-458E-BEC1-D8FAA7391C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○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89A4"/>
              </a:buClr>
              <a:buSzPct val="9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7E4655-CB9F-48D1-A6D0-38B7FC443192}" type="slidenum">
              <a:rPr lang="id-ID" altLang="en-US" sz="1000">
                <a:solidFill>
                  <a:srgbClr val="9B9A9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id-ID" altLang="en-US" sz="1000">
              <a:solidFill>
                <a:srgbClr val="9B9A98"/>
              </a:solidFill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52721CF0-BDB2-4191-9D99-A6DC52F1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>
                <a:solidFill>
                  <a:srgbClr val="FFC000"/>
                </a:solidFill>
              </a:rPr>
              <a:t>Teknik-teknik evaluasi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C1A53321-F2CD-4267-B008-97BC5F35C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Observing users</a:t>
            </a:r>
          </a:p>
          <a:p>
            <a:pPr eaLnBrk="1" hangingPunct="1"/>
            <a:r>
              <a:rPr lang="en-US" altLang="en-US" sz="3200"/>
              <a:t>Asking users their opinions</a:t>
            </a:r>
          </a:p>
          <a:p>
            <a:pPr eaLnBrk="1" hangingPunct="1"/>
            <a:r>
              <a:rPr lang="en-US" altLang="en-US" sz="3200"/>
              <a:t>Asking expert their opinions</a:t>
            </a:r>
          </a:p>
          <a:p>
            <a:pPr eaLnBrk="1" hangingPunct="1"/>
            <a:r>
              <a:rPr lang="en-US" altLang="en-US" sz="3200"/>
              <a:t>Testing user’s performance</a:t>
            </a:r>
          </a:p>
          <a:p>
            <a:pPr eaLnBrk="1" hangingPunct="1"/>
            <a:r>
              <a:rPr lang="en-US" altLang="en-US" sz="3200"/>
              <a:t>Modeling user’s task performance to predict efficacy of user</a:t>
            </a: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A8120B5B-AD96-4100-8926-FAF1F3B4B8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○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89A4"/>
              </a:buClr>
              <a:buSzPct val="9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02E7C6-4D1E-4C1C-BAF7-DB98174032AE}" type="slidenum">
              <a:rPr lang="id-ID" altLang="en-US" sz="1000">
                <a:solidFill>
                  <a:srgbClr val="9B9A9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id-ID" altLang="en-US" sz="1000">
              <a:solidFill>
                <a:srgbClr val="9B9A98"/>
              </a:solidFill>
            </a:endParaRPr>
          </a:p>
        </p:txBody>
      </p:sp>
    </p:spTree>
  </p:cSld>
  <p:clrMapOvr>
    <a:masterClrMapping/>
  </p:clrMapOvr>
  <p:transition spd="slow">
    <p:diamond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B530-F08A-4295-B26B-B62E2E3E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/>
              <a:t>Hubungan antara paradigma dan teknik evaluasi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F41106-01EE-4F1B-A365-3E6CFEAABC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4471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5331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Teknik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“Quick and Dirty”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331">
                <a:tc>
                  <a:txBody>
                    <a:bodyPr/>
                    <a:lstStyle/>
                    <a:p>
                      <a:r>
                        <a:rPr lang="id-ID" sz="1800" dirty="0"/>
                        <a:t>Observing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/>
                        <a:t>Penting untuk melihat bagaimana</a:t>
                      </a:r>
                      <a:r>
                        <a:rPr lang="id-ID" sz="1800" baseline="0" dirty="0"/>
                        <a:t> user berperilaku dalam lingkungan aslinya</a:t>
                      </a:r>
                      <a:endParaRPr lang="id-ID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331">
                <a:tc>
                  <a:txBody>
                    <a:bodyPr/>
                    <a:lstStyle/>
                    <a:p>
                      <a:r>
                        <a:rPr lang="id-ID" sz="1800" dirty="0"/>
                        <a:t>Asking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/>
                        <a:t>Diskusi dengan user yang potensial dalam suatu group atau group khusus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331">
                <a:tc>
                  <a:txBody>
                    <a:bodyPr/>
                    <a:lstStyle/>
                    <a:p>
                      <a:r>
                        <a:rPr lang="id-ID" sz="1800" dirty="0"/>
                        <a:t>Asking experts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/>
                        <a:t>Untuk mendapatkan kritik tentang kegunaan sebuah prototype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5331">
                <a:tc>
                  <a:txBody>
                    <a:bodyPr/>
                    <a:lstStyle/>
                    <a:p>
                      <a:r>
                        <a:rPr lang="id-ID" sz="1800" dirty="0"/>
                        <a:t>User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800" dirty="0"/>
                    </a:p>
                    <a:p>
                      <a:pPr algn="ctr"/>
                      <a:r>
                        <a:rPr lang="id-ID" sz="1800" dirty="0"/>
                        <a:t>========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5331">
                <a:tc>
                  <a:txBody>
                    <a:bodyPr/>
                    <a:lstStyle/>
                    <a:p>
                      <a:r>
                        <a:rPr lang="id-ID" sz="1800" dirty="0"/>
                        <a:t>Modelling user task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800" dirty="0"/>
                    </a:p>
                    <a:p>
                      <a:pPr algn="ctr"/>
                      <a:r>
                        <a:rPr lang="id-ID" sz="1800" dirty="0"/>
                        <a:t>========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530" name="Slide Number Placeholder 4">
            <a:extLst>
              <a:ext uri="{FF2B5EF4-FFF2-40B4-BE49-F238E27FC236}">
                <a16:creationId xmlns:a16="http://schemas.microsoft.com/office/drawing/2014/main" id="{4824D253-B22F-409A-A48A-6DCAAE11F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○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89A4"/>
              </a:buClr>
              <a:buSzPct val="9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8F4DBD-C18F-4D32-8313-7E8EC427BFE4}" type="slidenum">
              <a:rPr lang="id-ID" altLang="en-US" sz="1000">
                <a:solidFill>
                  <a:srgbClr val="9B9A9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id-ID" altLang="en-US" sz="1000">
              <a:solidFill>
                <a:srgbClr val="9B9A98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15E4D-C204-4D92-AEC3-44ACB0F6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/>
              <a:t>Hubungan antara paradigma dan teknik evaluasi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30EEBF-64B4-4926-B6E6-099C28CDD1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5084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5379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Teknik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Usability</a:t>
                      </a:r>
                      <a:r>
                        <a:rPr lang="id-ID" sz="3200" baseline="0" dirty="0"/>
                        <a:t> Testing</a:t>
                      </a:r>
                      <a:endParaRPr lang="id-ID" sz="32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55">
                <a:tc>
                  <a:txBody>
                    <a:bodyPr/>
                    <a:lstStyle/>
                    <a:p>
                      <a:r>
                        <a:rPr lang="id-ID" sz="1800" dirty="0"/>
                        <a:t>Observing users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id-ID" sz="1800" dirty="0"/>
                        <a:t>Melalui video dan catatan, dilakukan</a:t>
                      </a:r>
                      <a:r>
                        <a:rPr lang="id-ID" sz="1800" baseline="0" dirty="0"/>
                        <a:t> analisa identifikasi masalah, investigasi cara kerja software atau menghitung kinerja waktu</a:t>
                      </a:r>
                      <a:endParaRPr lang="id-ID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92">
                <a:tc>
                  <a:txBody>
                    <a:bodyPr/>
                    <a:lstStyle/>
                    <a:p>
                      <a:r>
                        <a:rPr lang="id-ID" sz="1800" dirty="0"/>
                        <a:t>Asking users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id-ID" sz="1800" dirty="0"/>
                        <a:t>Dengan menggunakan kuesioner kepuasan sebagai pengumpulan opini user, kadang menggunakan interview untuk opini yang lebih detail.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379">
                <a:tc>
                  <a:txBody>
                    <a:bodyPr/>
                    <a:lstStyle/>
                    <a:p>
                      <a:r>
                        <a:rPr lang="id-ID" sz="1800" dirty="0"/>
                        <a:t>Asking experts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========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5379">
                <a:tc>
                  <a:txBody>
                    <a:bodyPr/>
                    <a:lstStyle/>
                    <a:p>
                      <a:r>
                        <a:rPr lang="id-ID" sz="1800" dirty="0"/>
                        <a:t>User testing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800" dirty="0"/>
                        <a:t>Dilakukan</a:t>
                      </a:r>
                      <a:r>
                        <a:rPr lang="id-ID" sz="1800" baseline="0" dirty="0"/>
                        <a:t> di</a:t>
                      </a:r>
                      <a:r>
                        <a:rPr lang="id-ID" sz="1800" dirty="0"/>
                        <a:t> laboratorium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5379">
                <a:tc>
                  <a:txBody>
                    <a:bodyPr/>
                    <a:lstStyle/>
                    <a:p>
                      <a:r>
                        <a:rPr lang="id-ID" sz="1800" dirty="0"/>
                        <a:t>Modelling user task performance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id-ID" sz="1800" dirty="0"/>
                    </a:p>
                    <a:p>
                      <a:pPr algn="ctr"/>
                      <a:r>
                        <a:rPr lang="id-ID" sz="1800" dirty="0"/>
                        <a:t>========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554" name="Slide Number Placeholder 4">
            <a:extLst>
              <a:ext uri="{FF2B5EF4-FFF2-40B4-BE49-F238E27FC236}">
                <a16:creationId xmlns:a16="http://schemas.microsoft.com/office/drawing/2014/main" id="{35C101CB-748A-40FD-A15E-8582B8D4FC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○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89A4"/>
              </a:buClr>
              <a:buSzPct val="9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D07803-000E-417D-A906-856F144958C2}" type="slidenum">
              <a:rPr lang="id-ID" altLang="en-US" sz="1000">
                <a:solidFill>
                  <a:srgbClr val="9B9A9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id-ID" altLang="en-US" sz="1000">
              <a:solidFill>
                <a:srgbClr val="9B9A98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759A-BBE2-4B7B-A2B1-12D089DE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/>
              <a:t>Hubungan antara paradigma dan teknik evaluasi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05AE9C-8FF5-413F-9AF6-C8BEC1CC41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4810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5332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Teknik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Field</a:t>
                      </a:r>
                      <a:r>
                        <a:rPr lang="id-ID" sz="3200" baseline="0" dirty="0"/>
                        <a:t> Studies</a:t>
                      </a:r>
                      <a:endParaRPr lang="id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399">
                <a:tc>
                  <a:txBody>
                    <a:bodyPr/>
                    <a:lstStyle/>
                    <a:p>
                      <a:r>
                        <a:rPr lang="id-ID" sz="1800" dirty="0"/>
                        <a:t>Observing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/>
                        <a:t>Dilakukan dilokasi manapun juga. Dalam studi ethnografi, evaluator turut serta dalam lingkungan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399">
                <a:tc>
                  <a:txBody>
                    <a:bodyPr/>
                    <a:lstStyle/>
                    <a:p>
                      <a:r>
                        <a:rPr lang="id-ID" sz="1800" dirty="0"/>
                        <a:t>Asking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/>
                        <a:t>Evaluator dapat melakukan interview atau mendiskusikan apa yang dilihatnya kepada peserta.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332">
                <a:tc>
                  <a:txBody>
                    <a:bodyPr/>
                    <a:lstStyle/>
                    <a:p>
                      <a:r>
                        <a:rPr lang="id-ID" sz="1800" dirty="0"/>
                        <a:t>Asking experts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========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5332">
                <a:tc>
                  <a:txBody>
                    <a:bodyPr/>
                    <a:lstStyle/>
                    <a:p>
                      <a:r>
                        <a:rPr lang="id-ID" sz="1800" dirty="0"/>
                        <a:t>User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800" dirty="0"/>
                    </a:p>
                    <a:p>
                      <a:pPr algn="ctr"/>
                      <a:r>
                        <a:rPr lang="id-ID" sz="1800" dirty="0"/>
                        <a:t>========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5332">
                <a:tc>
                  <a:txBody>
                    <a:bodyPr/>
                    <a:lstStyle/>
                    <a:p>
                      <a:r>
                        <a:rPr lang="id-ID" sz="1800" dirty="0"/>
                        <a:t>Modelling user task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800" dirty="0"/>
                    </a:p>
                    <a:p>
                      <a:pPr algn="ctr"/>
                      <a:r>
                        <a:rPr lang="id-ID" sz="1800" dirty="0"/>
                        <a:t>========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578" name="Slide Number Placeholder 4">
            <a:extLst>
              <a:ext uri="{FF2B5EF4-FFF2-40B4-BE49-F238E27FC236}">
                <a16:creationId xmlns:a16="http://schemas.microsoft.com/office/drawing/2014/main" id="{A6C1667C-C605-4131-A0F2-DD01EF5533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○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89A4"/>
              </a:buClr>
              <a:buSzPct val="9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44B251-4F14-44A9-8DF8-B18C12603E61}" type="slidenum">
              <a:rPr lang="id-ID" altLang="en-US" sz="1000">
                <a:solidFill>
                  <a:srgbClr val="9B9A9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id-ID" altLang="en-US" sz="1000">
              <a:solidFill>
                <a:srgbClr val="9B9A98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E2F8-1E20-40A8-AFB1-8B3B8911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/>
              <a:t>Hubungan antara paradigma dan teknik evaluasi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57FC15-99A2-488E-A104-906535F0BC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4641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5459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Teknik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/>
                        <a:t>Predictive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459">
                <a:tc>
                  <a:txBody>
                    <a:bodyPr/>
                    <a:lstStyle/>
                    <a:p>
                      <a:r>
                        <a:rPr lang="id-ID" sz="1800" dirty="0"/>
                        <a:t>Observing users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endParaRPr lang="id-ID" sz="1800" dirty="0"/>
                    </a:p>
                    <a:p>
                      <a:pPr algn="ctr"/>
                      <a:r>
                        <a:rPr lang="id-ID" sz="1800" dirty="0"/>
                        <a:t>========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459">
                <a:tc>
                  <a:txBody>
                    <a:bodyPr/>
                    <a:lstStyle/>
                    <a:p>
                      <a:r>
                        <a:rPr lang="id-ID" sz="1800" dirty="0"/>
                        <a:t>Asking users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endParaRPr lang="id-ID" sz="1800" dirty="0"/>
                    </a:p>
                    <a:p>
                      <a:pPr algn="ctr"/>
                      <a:r>
                        <a:rPr lang="id-ID" sz="1800" dirty="0"/>
                        <a:t>========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459">
                <a:tc>
                  <a:txBody>
                    <a:bodyPr/>
                    <a:lstStyle/>
                    <a:p>
                      <a:r>
                        <a:rPr lang="id-ID" sz="1800" dirty="0"/>
                        <a:t>Asking experts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800" dirty="0"/>
                        <a:t>Seseorang menggunakan patokannya dalam pembuatan</a:t>
                      </a:r>
                      <a:r>
                        <a:rPr lang="id-ID" sz="1800" baseline="0" dirty="0"/>
                        <a:t> desain untuk memprediksi interface</a:t>
                      </a:r>
                      <a:endParaRPr lang="id-ID" sz="1800" dirty="0"/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5459">
                <a:tc>
                  <a:txBody>
                    <a:bodyPr/>
                    <a:lstStyle/>
                    <a:p>
                      <a:r>
                        <a:rPr lang="id-ID" sz="1800" dirty="0"/>
                        <a:t>User testing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endParaRPr lang="id-ID" sz="1800" dirty="0"/>
                    </a:p>
                    <a:p>
                      <a:pPr algn="ctr"/>
                      <a:r>
                        <a:rPr lang="id-ID" sz="1800" dirty="0"/>
                        <a:t>========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554">
                <a:tc>
                  <a:txBody>
                    <a:bodyPr/>
                    <a:lstStyle/>
                    <a:p>
                      <a:r>
                        <a:rPr lang="id-ID" sz="1800" dirty="0"/>
                        <a:t>Modelling user task performance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800" dirty="0"/>
                        <a:t>Model yang digunakan untuk memprediksi interface atau membandingkan kinerja waktu dengan versinya.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602" name="Slide Number Placeholder 4">
            <a:extLst>
              <a:ext uri="{FF2B5EF4-FFF2-40B4-BE49-F238E27FC236}">
                <a16:creationId xmlns:a16="http://schemas.microsoft.com/office/drawing/2014/main" id="{5311A459-3896-461D-BDB7-640BAF7CDD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○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89A4"/>
              </a:buClr>
              <a:buSzPct val="9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B13356-4825-4623-A382-28EAD6C50A6A}" type="slidenum">
              <a:rPr lang="id-ID" altLang="en-US" sz="1000">
                <a:solidFill>
                  <a:srgbClr val="9B9A9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id-ID" altLang="en-US" sz="1000">
              <a:solidFill>
                <a:srgbClr val="9B9A98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911BAB72-5219-46AD-AD6F-A885D425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/>
              <a:t>Skala Likert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3ED6DCEF-33FD-49F0-B3B2-F0A56DD33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/>
            <a:r>
              <a:rPr lang="id-ID" altLang="en-US" sz="2400"/>
              <a:t>Merupakan skala yang cukup banyak digunakan untuk melakukan evaluasi</a:t>
            </a:r>
          </a:p>
          <a:p>
            <a:pPr eaLnBrk="1" hangingPunct="1"/>
            <a:r>
              <a:rPr lang="id-ID" altLang="en-US" sz="2400"/>
              <a:t>Ukuran skala mulai dari 4 sampai 7</a:t>
            </a:r>
          </a:p>
          <a:p>
            <a:pPr eaLnBrk="1" hangingPunct="1"/>
            <a:r>
              <a:rPr lang="id-ID" altLang="en-US" sz="2400"/>
              <a:t>Ukuran 4 (1=sangat buruk, 2= buruk, 3=bagus, 4=sangat bagus)</a:t>
            </a:r>
          </a:p>
          <a:p>
            <a:pPr eaLnBrk="1" hangingPunct="1"/>
            <a:r>
              <a:rPr lang="id-ID" altLang="en-US" sz="2400"/>
              <a:t>Ukuran 5 (1=sangat buruk, 2= buruk, 3=netral, 4=bagus, 5=sangat bagus)</a:t>
            </a:r>
          </a:p>
          <a:p>
            <a:pPr eaLnBrk="1" hangingPunct="1"/>
            <a:r>
              <a:rPr lang="id-ID" altLang="en-US" sz="2400"/>
              <a:t>Ukuran 7 (1=sangat buruk, 2= buruk, 3=agak buruk, 4=netral, 5=agak bagus, 6=bagus, 7=sangat bagus)</a:t>
            </a:r>
          </a:p>
          <a:p>
            <a:pPr eaLnBrk="1" hangingPunct="1"/>
            <a:r>
              <a:rPr lang="id-ID" altLang="en-US" sz="2400"/>
              <a:t>Pada umumnya penelitian menggunakan 5 skala.</a:t>
            </a:r>
          </a:p>
          <a:p>
            <a:pPr eaLnBrk="1" hangingPunct="1"/>
            <a:endParaRPr lang="id-ID" altLang="en-US" sz="2400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C4475F7F-2CE3-4B7F-96BE-F7BC76B291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○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89A4"/>
              </a:buClr>
              <a:buSzPct val="9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1C8C8A-F55C-4259-B48C-3C505FD51535}" type="slidenum">
              <a:rPr lang="id-ID" altLang="en-US" sz="1000">
                <a:solidFill>
                  <a:srgbClr val="9B9A9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id-ID" altLang="en-US" sz="1000">
              <a:solidFill>
                <a:srgbClr val="9B9A98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930BF4A9-91E1-47D2-BFEC-3F657629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/>
              <a:t>Contoh Evaluasi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85EDFD-D218-4FFA-A0A6-E94C0A4B50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8625" y="1500188"/>
          <a:ext cx="7467600" cy="3071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10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2649">
                <a:tc rowSpan="2"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Kriteria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Evaluator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Rata-rata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649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i="0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i="0" dirty="0"/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i="0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i="0" dirty="0"/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i="0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649">
                <a:tc>
                  <a:txBody>
                    <a:bodyPr/>
                    <a:lstStyle/>
                    <a:p>
                      <a:r>
                        <a:rPr lang="id-ID" sz="1800" dirty="0"/>
                        <a:t>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649">
                <a:tc>
                  <a:txBody>
                    <a:bodyPr/>
                    <a:lstStyle/>
                    <a:p>
                      <a:r>
                        <a:rPr lang="id-ID" sz="1800" dirty="0"/>
                        <a:t>Kecepatan Akses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649">
                <a:tc>
                  <a:txBody>
                    <a:bodyPr/>
                    <a:lstStyle/>
                    <a:p>
                      <a:r>
                        <a:rPr lang="id-ID" sz="1800" dirty="0"/>
                        <a:t>Prosedur Akses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649">
                <a:tc>
                  <a:txBody>
                    <a:bodyPr/>
                    <a:lstStyle/>
                    <a:p>
                      <a:r>
                        <a:rPr lang="id-ID" sz="1800" dirty="0"/>
                        <a:t>Perpaduan Warna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266">
                <a:tc>
                  <a:txBody>
                    <a:bodyPr/>
                    <a:lstStyle/>
                    <a:p>
                      <a:r>
                        <a:rPr lang="id-ID" sz="1800" dirty="0"/>
                        <a:t>Informasi Up To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649">
                <a:tc gridSpan="6">
                  <a:txBody>
                    <a:bodyPr/>
                    <a:lstStyle/>
                    <a:p>
                      <a:pPr algn="r"/>
                      <a:r>
                        <a:rPr lang="id-ID" sz="1800" b="1" dirty="0"/>
                        <a:t>Rata-rata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3.76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696" name="TextBox 4">
            <a:extLst>
              <a:ext uri="{FF2B5EF4-FFF2-40B4-BE49-F238E27FC236}">
                <a16:creationId xmlns:a16="http://schemas.microsoft.com/office/drawing/2014/main" id="{7AE75B84-69C9-45FF-967C-1C24A881F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4857750"/>
            <a:ext cx="77152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○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89A4"/>
              </a:buClr>
              <a:buSzPct val="9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/>
              <a:t>Secara keseluruhan pendapat para evaluator adalah netral karena nilai rata-rata=3.76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/>
              <a:t>Kriteria yang paling bagus adalah Informasi UpToDate, sedangkan yang perlu mendapat perhatian adalah Perpaduan Warna.</a:t>
            </a:r>
          </a:p>
        </p:txBody>
      </p:sp>
      <p:sp>
        <p:nvSpPr>
          <p:cNvPr id="26697" name="Slide Number Placeholder 4">
            <a:extLst>
              <a:ext uri="{FF2B5EF4-FFF2-40B4-BE49-F238E27FC236}">
                <a16:creationId xmlns:a16="http://schemas.microsoft.com/office/drawing/2014/main" id="{30EC8BEB-66EA-4CA4-B1F1-46E57EEBBD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○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89A4"/>
              </a:buClr>
              <a:buSzPct val="9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F56AB1-A5E8-492F-8228-994096E82DA4}" type="slidenum">
              <a:rPr lang="id-ID" altLang="en-US" sz="1000">
                <a:solidFill>
                  <a:srgbClr val="9B9A9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id-ID" altLang="en-US" sz="1000">
              <a:solidFill>
                <a:srgbClr val="9B9A9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C1C9A8CA-C3A7-4F11-93F8-5E39E22D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sz="3600">
                <a:solidFill>
                  <a:srgbClr val="FFC000"/>
                </a:solidFill>
              </a:rPr>
              <a:t>Mengapa evaluasi dibutuhkan ?</a:t>
            </a:r>
            <a:endParaRPr lang="id-ID" alt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C7D15-0FD1-4033-A475-B6E583558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id-ID" sz="3200" dirty="0"/>
              <a:t>Desainer tidak dapat berasumsi bahwa orang lain seperti dirinya, dan mengikuti design guidlines menjamin bahwa karyanya pasti bagus.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id-ID" sz="3200" dirty="0"/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id-ID" sz="3200" dirty="0"/>
              <a:t>Evaluasi dibutuhkan untuk memeriksa apakah user dapat menggunakan produk tersebut dan menyukainya.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id-ID" sz="3200" dirty="0"/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id-ID" sz="3200" dirty="0"/>
              <a:t>Evaluasi kepuasan penggunaan terhadap sebuah produk dapat dilakukan menggunakan kuesioner dan atau interview.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id-ID" dirty="0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5B2EDF73-7864-411B-A4A2-4E66E171CB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○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89A4"/>
              </a:buClr>
              <a:buSzPct val="9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C41587-327C-41F1-A269-DE1188C36E40}" type="slidenum">
              <a:rPr lang="id-ID" altLang="en-US" sz="1000">
                <a:solidFill>
                  <a:srgbClr val="9B9A9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id-ID" altLang="en-US" sz="1000">
              <a:solidFill>
                <a:srgbClr val="9B9A9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73AC2C6-28DE-4124-9E0C-02B708E0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FF00"/>
                </a:solidFill>
              </a:rPr>
              <a:t>Kapan evaluasi dilakukan ?</a:t>
            </a:r>
            <a:endParaRPr lang="id-ID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5C43169A-5283-4423-99E4-A50E45B50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500188"/>
            <a:ext cx="7467600" cy="5043487"/>
          </a:xfrm>
        </p:spPr>
        <p:txBody>
          <a:bodyPr/>
          <a:lstStyle/>
          <a:p>
            <a:pPr eaLnBrk="1" hangingPunct="1"/>
            <a:r>
              <a:rPr lang="en-US" altLang="en-US" sz="2500"/>
              <a:t>Evaluasi dapat dilakukan pada :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2500"/>
              <a:t>Selama</a:t>
            </a:r>
            <a:r>
              <a:rPr lang="id-ID" altLang="en-US" sz="2500"/>
              <a:t> </a:t>
            </a:r>
            <a:r>
              <a:rPr lang="en-US" altLang="en-US" sz="2500"/>
              <a:t>proses pembuatan produk tersebut supaya selalu sama dengan yang diminta atau dibutuhkan oleh user. Proses ini biasa disebut </a:t>
            </a:r>
            <a:r>
              <a:rPr lang="en-US" altLang="en-US" sz="2500" i="1">
                <a:solidFill>
                  <a:srgbClr val="FFC000"/>
                </a:solidFill>
              </a:rPr>
              <a:t>formative evaluations</a:t>
            </a:r>
            <a:r>
              <a:rPr lang="en-US" altLang="en-US" sz="2500"/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2500"/>
              <a:t>Saat</a:t>
            </a:r>
            <a:r>
              <a:rPr lang="id-ID" altLang="en-US" sz="2500"/>
              <a:t> </a:t>
            </a:r>
            <a:r>
              <a:rPr lang="en-US" altLang="en-US" sz="2500"/>
              <a:t>produk tersebut telah jadi yaitu melalui </a:t>
            </a:r>
            <a:r>
              <a:rPr lang="en-US" altLang="en-US" sz="2500" i="1">
                <a:solidFill>
                  <a:srgbClr val="FFC000"/>
                </a:solidFill>
              </a:rPr>
              <a:t>prototype</a:t>
            </a:r>
            <a:r>
              <a:rPr lang="en-US" altLang="en-US" sz="2500"/>
              <a:t>.</a:t>
            </a:r>
            <a:endParaRPr lang="id-ID" altLang="en-US" sz="2500"/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id-ID" altLang="en-US" sz="2500"/>
              <a:t>Saat produk dipasarkan, melalui </a:t>
            </a:r>
            <a:r>
              <a:rPr lang="id-ID" altLang="en-US" sz="2500" i="1">
                <a:solidFill>
                  <a:srgbClr val="FFC000"/>
                </a:solidFill>
              </a:rPr>
              <a:t>update version</a:t>
            </a:r>
            <a:r>
              <a:rPr lang="id-ID" altLang="en-US" sz="2500"/>
              <a:t>.</a:t>
            </a:r>
            <a:endParaRPr lang="en-US" altLang="en-US" sz="2500"/>
          </a:p>
          <a:p>
            <a:pPr eaLnBrk="1" hangingPunct="1"/>
            <a:r>
              <a:rPr lang="en-US" altLang="en-US" sz="2500"/>
              <a:t>Evaluasi produk dapat dilakukan melalui riset pasar, baik melalui perorangan atau sekelompok user.</a:t>
            </a:r>
          </a:p>
          <a:p>
            <a:pPr eaLnBrk="1" hangingPunct="1"/>
            <a:endParaRPr lang="id-ID" altLang="en-US" sz="2500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ED9EDA66-7305-4251-B703-EF0262B89C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○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89A4"/>
              </a:buClr>
              <a:buSzPct val="9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AA48CB-6FE2-4417-B25A-0AF5459575B0}" type="slidenum">
              <a:rPr lang="id-ID" altLang="en-US" sz="1000">
                <a:solidFill>
                  <a:srgbClr val="9B9A9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id-ID" altLang="en-US" sz="1000">
              <a:solidFill>
                <a:srgbClr val="9B9A9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026E6D5D-C96D-4D17-AC71-BE9DFA7B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sz="4400">
                <a:solidFill>
                  <a:srgbClr val="FFC000"/>
                </a:solidFill>
              </a:rPr>
              <a:t>Tujuan Evaluasi</a:t>
            </a:r>
            <a:endParaRPr lang="id-ID" altLang="en-US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57EFF5F9-24A7-46FE-ACAB-A393A0B52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Ada 3 tujuan utama dari evaluasi</a:t>
            </a:r>
          </a:p>
          <a:p>
            <a:pPr lvl="1" eaLnBrk="1" hangingPunct="1"/>
            <a:r>
              <a:rPr lang="en-US" altLang="en-US" sz="3200"/>
              <a:t>Melihat seberapa jauh sistem berfungsi</a:t>
            </a:r>
          </a:p>
          <a:p>
            <a:pPr lvl="1" eaLnBrk="1" hangingPunct="1"/>
            <a:r>
              <a:rPr lang="en-US" altLang="en-US" sz="3200"/>
              <a:t>Melihat efek interface dari pengguna</a:t>
            </a:r>
          </a:p>
          <a:p>
            <a:pPr lvl="1" eaLnBrk="1" hangingPunct="1"/>
            <a:r>
              <a:rPr lang="en-US" altLang="en-US" sz="3200"/>
              <a:t>Mengidentifikasi problem khusus yang terjadi pada sistem.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9295E893-AC8D-4DEA-8A43-7A15016F5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○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89A4"/>
              </a:buClr>
              <a:buSzPct val="9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A470F4-17BB-4899-A9E2-86B8037CF0C3}" type="slidenum">
              <a:rPr lang="id-ID" altLang="en-US" sz="1000">
                <a:solidFill>
                  <a:srgbClr val="9B9A9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id-ID" altLang="en-US" sz="1000">
              <a:solidFill>
                <a:srgbClr val="9B9A9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A4BF9F3-2438-4345-B508-32DCA825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C000"/>
                </a:solidFill>
              </a:rPr>
              <a:t>Paradigma Evaluasi</a:t>
            </a:r>
            <a:endParaRPr lang="id-ID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555BBB95-B83D-4B8F-A37F-77D6187F7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id-ID" altLang="en-US"/>
          </a:p>
          <a:p>
            <a:pPr eaLnBrk="1" hangingPunct="1"/>
            <a:r>
              <a:rPr lang="en-US" altLang="en-US"/>
              <a:t>“Quick and dirty” evaluatuion</a:t>
            </a:r>
          </a:p>
          <a:p>
            <a:pPr eaLnBrk="1" hangingPunct="1"/>
            <a:endParaRPr lang="id-ID" altLang="en-US"/>
          </a:p>
          <a:p>
            <a:pPr eaLnBrk="1" hangingPunct="1"/>
            <a:r>
              <a:rPr lang="en-US" altLang="en-US"/>
              <a:t>Usability testing (pengujian usability)</a:t>
            </a:r>
          </a:p>
          <a:p>
            <a:pPr eaLnBrk="1" hangingPunct="1"/>
            <a:endParaRPr lang="id-ID" altLang="en-US"/>
          </a:p>
          <a:p>
            <a:pPr eaLnBrk="1" hangingPunct="1"/>
            <a:r>
              <a:rPr lang="en-US" altLang="en-US"/>
              <a:t>Field studies (studi lapangan)</a:t>
            </a:r>
          </a:p>
          <a:p>
            <a:pPr eaLnBrk="1" hangingPunct="1"/>
            <a:endParaRPr lang="id-ID" altLang="en-US"/>
          </a:p>
          <a:p>
            <a:pPr eaLnBrk="1" hangingPunct="1"/>
            <a:r>
              <a:rPr lang="en-US" altLang="en-US"/>
              <a:t>Predictive evaluation (evaluasi prediktif)</a:t>
            </a:r>
          </a:p>
          <a:p>
            <a:pPr eaLnBrk="1" hangingPunct="1"/>
            <a:endParaRPr lang="id-ID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DE0496CC-BFCF-4109-A8B3-268B52ABBA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○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89A4"/>
              </a:buClr>
              <a:buSzPct val="9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8B2A29-8AA1-4929-B1EB-4C7AC1B6ADB8}" type="slidenum">
              <a:rPr lang="id-ID" altLang="en-US" sz="1000">
                <a:solidFill>
                  <a:srgbClr val="9B9A9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id-ID" altLang="en-US" sz="1000">
              <a:solidFill>
                <a:srgbClr val="9B9A9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AE31F54B-A5C8-4B01-8BE3-562B8884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50" y="285750"/>
            <a:ext cx="8291513" cy="1143000"/>
          </a:xfrm>
        </p:spPr>
        <p:txBody>
          <a:bodyPr/>
          <a:lstStyle/>
          <a:p>
            <a:pPr algn="ctr" eaLnBrk="1" hangingPunct="1"/>
            <a:r>
              <a:rPr lang="en-US" altLang="en-US" sz="3600">
                <a:solidFill>
                  <a:srgbClr val="FFC000"/>
                </a:solidFill>
              </a:rPr>
              <a:t>Paradigma Evaluasi</a:t>
            </a:r>
            <a:br>
              <a:rPr lang="id-ID" altLang="en-US" sz="3600">
                <a:solidFill>
                  <a:srgbClr val="FFC000"/>
                </a:solidFill>
              </a:rPr>
            </a:br>
            <a:r>
              <a:rPr lang="en-US" altLang="en-US" sz="3600"/>
              <a:t>“Quick and dirty” evaluatuion</a:t>
            </a:r>
            <a:endParaRPr lang="en-US" altLang="en-US" sz="3600">
              <a:solidFill>
                <a:srgbClr val="FFC000"/>
              </a:solidFill>
            </a:endParaRP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1A3DD8C8-26E9-47DB-9462-9150B117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3413"/>
            <a:ext cx="7467600" cy="4097337"/>
          </a:xfrm>
        </p:spPr>
        <p:txBody>
          <a:bodyPr>
            <a:normAutofit fontScale="85000" lnSpcReduction="10000"/>
          </a:bodyPr>
          <a:lstStyle/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i="1" dirty="0" err="1">
                <a:solidFill>
                  <a:srgbClr val="FFC000"/>
                </a:solidFill>
              </a:rPr>
              <a:t>umpan</a:t>
            </a:r>
            <a:r>
              <a:rPr lang="en-US" sz="3600" i="1" dirty="0">
                <a:solidFill>
                  <a:srgbClr val="FFC000"/>
                </a:solidFill>
              </a:rPr>
              <a:t> </a:t>
            </a:r>
            <a:r>
              <a:rPr lang="en-US" sz="3600" i="1" dirty="0" err="1">
                <a:solidFill>
                  <a:srgbClr val="FFC000"/>
                </a:solidFill>
              </a:rPr>
              <a:t>balik</a:t>
            </a:r>
            <a:r>
              <a:rPr lang="en-US" sz="3600" i="1" dirty="0">
                <a:solidFill>
                  <a:srgbClr val="FFC000"/>
                </a:solidFill>
              </a:rPr>
              <a:t> </a:t>
            </a:r>
            <a:r>
              <a:rPr lang="en-US" sz="3600" dirty="0" err="1"/>
              <a:t>berupa</a:t>
            </a:r>
            <a:r>
              <a:rPr lang="en-US" sz="3600" dirty="0"/>
              <a:t> </a:t>
            </a:r>
            <a:r>
              <a:rPr lang="en-US" sz="3600" dirty="0" err="1"/>
              <a:t>keinginan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yang </a:t>
            </a:r>
            <a:r>
              <a:rPr lang="en-US" sz="3600" dirty="0" err="1"/>
              <a:t>disukai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user </a:t>
            </a:r>
            <a:r>
              <a:rPr lang="en-US" sz="3600" dirty="0" err="1"/>
              <a:t>atau</a:t>
            </a:r>
            <a:r>
              <a:rPr lang="en-US" sz="3600" dirty="0"/>
              <a:t> </a:t>
            </a:r>
            <a:r>
              <a:rPr lang="en-US" sz="3600" dirty="0" err="1"/>
              <a:t>konsultan</a:t>
            </a:r>
            <a:r>
              <a:rPr lang="en-US" sz="3600" dirty="0"/>
              <a:t> yang </a:t>
            </a:r>
            <a:r>
              <a:rPr lang="en-US" sz="3600" dirty="0" err="1"/>
              <a:t>disampaikan</a:t>
            </a:r>
            <a:r>
              <a:rPr lang="en-US" sz="3600" dirty="0"/>
              <a:t> </a:t>
            </a:r>
            <a:r>
              <a:rPr lang="en-US" sz="3600" dirty="0" err="1"/>
              <a:t>secara</a:t>
            </a:r>
            <a:r>
              <a:rPr lang="en-US" sz="3600" dirty="0"/>
              <a:t> informal </a:t>
            </a:r>
            <a:r>
              <a:rPr lang="en-US" sz="3600" dirty="0" err="1"/>
              <a:t>kepada</a:t>
            </a:r>
            <a:r>
              <a:rPr lang="en-US" sz="3600" dirty="0"/>
              <a:t> </a:t>
            </a:r>
            <a:r>
              <a:rPr lang="en-US" sz="3600" dirty="0" err="1"/>
              <a:t>desainer</a:t>
            </a:r>
            <a:r>
              <a:rPr lang="en-US" sz="3600" dirty="0"/>
              <a:t> </a:t>
            </a:r>
            <a:r>
              <a:rPr lang="en-US" sz="3600" dirty="0" err="1"/>
              <a:t>tentang</a:t>
            </a:r>
            <a:r>
              <a:rPr lang="en-US" sz="3600" dirty="0"/>
              <a:t> </a:t>
            </a:r>
            <a:r>
              <a:rPr lang="en-US" sz="3600" dirty="0" err="1"/>
              <a:t>produk</a:t>
            </a:r>
            <a:r>
              <a:rPr lang="en-US" sz="3600" dirty="0"/>
              <a:t> yang </a:t>
            </a:r>
            <a:r>
              <a:rPr lang="en-US" sz="3600" dirty="0" err="1"/>
              <a:t>dibuatnya</a:t>
            </a:r>
            <a:r>
              <a:rPr lang="en-US" sz="3600" dirty="0"/>
              <a:t>.</a:t>
            </a:r>
            <a:endParaRPr lang="id-ID" sz="3600" dirty="0"/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id-ID" sz="3600" dirty="0"/>
              <a:t>Evaluasi ini bisa dilakukan pada </a:t>
            </a:r>
            <a:r>
              <a:rPr lang="id-ID" sz="3600" i="1" dirty="0">
                <a:solidFill>
                  <a:srgbClr val="FFC000"/>
                </a:solidFill>
              </a:rPr>
              <a:t>semua tahapan </a:t>
            </a:r>
            <a:r>
              <a:rPr lang="id-ID" sz="3600" dirty="0"/>
              <a:t>pembuatan produk, dimana penekanannya pada masukan yang cepat dan sesingkat mungkin.</a:t>
            </a:r>
            <a:endParaRPr lang="en-US" sz="3600" dirty="0"/>
          </a:p>
          <a:p>
            <a:pPr marL="420624" indent="-384048" eaLnBrk="1" fontAlgn="auto" hangingPunct="1">
              <a:spcAft>
                <a:spcPts val="0"/>
              </a:spcAft>
              <a:buFontTx/>
              <a:buNone/>
              <a:defRPr/>
            </a:pPr>
            <a:endParaRPr lang="en-US" dirty="0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543AEE29-5B1E-492F-B3E3-41E59CBA65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○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89A4"/>
              </a:buClr>
              <a:buSzPct val="9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67073E-032A-4084-931E-6F4C0B5FE648}" type="slidenum">
              <a:rPr lang="id-ID" altLang="en-US" sz="1000">
                <a:solidFill>
                  <a:srgbClr val="9B9A9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id-ID" altLang="en-US" sz="1000">
              <a:solidFill>
                <a:srgbClr val="9B9A98"/>
              </a:solidFill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49D90541-A020-4DBB-B25E-2C19CFD7F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274638"/>
            <a:ext cx="7467600" cy="1143000"/>
          </a:xfrm>
        </p:spPr>
        <p:txBody>
          <a:bodyPr/>
          <a:lstStyle/>
          <a:p>
            <a:pPr algn="ctr" eaLnBrk="1" hangingPunct="1"/>
            <a:r>
              <a:rPr lang="en-US" altLang="en-US" sz="3500">
                <a:solidFill>
                  <a:srgbClr val="FFC000"/>
                </a:solidFill>
              </a:rPr>
              <a:t>Paradigma Evaluasi</a:t>
            </a:r>
            <a:br>
              <a:rPr lang="id-ID" altLang="en-US" sz="3500">
                <a:solidFill>
                  <a:srgbClr val="FFC000"/>
                </a:solidFill>
              </a:rPr>
            </a:br>
            <a:r>
              <a:rPr lang="en-US" altLang="en-US" sz="3500"/>
              <a:t>Usability testing (pengujian usability)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322950BC-4D3E-4CD2-BAE6-C0C97789B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200" dirty="0" err="1"/>
              <a:t>Evaluasi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cukup</a:t>
            </a:r>
            <a:r>
              <a:rPr lang="en-US" sz="3200" dirty="0"/>
              <a:t> domain </a:t>
            </a:r>
            <a:r>
              <a:rPr lang="en-US" sz="3200" dirty="0" err="1"/>
              <a:t>digunakan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tahun</a:t>
            </a:r>
            <a:r>
              <a:rPr lang="en-US" sz="3200" dirty="0"/>
              <a:t> 1980-an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200" dirty="0" err="1"/>
              <a:t>Melibatkan</a:t>
            </a:r>
            <a:r>
              <a:rPr lang="en-US" sz="3200" dirty="0"/>
              <a:t> </a:t>
            </a:r>
            <a:r>
              <a:rPr lang="en-US" sz="3200" i="1" dirty="0" err="1">
                <a:solidFill>
                  <a:srgbClr val="FFC000"/>
                </a:solidFill>
              </a:rPr>
              <a:t>pengukuran</a:t>
            </a:r>
            <a:r>
              <a:rPr lang="en-US" sz="3200" i="1" dirty="0">
                <a:solidFill>
                  <a:srgbClr val="FFC000"/>
                </a:solidFill>
              </a:rPr>
              <a:t> </a:t>
            </a:r>
            <a:r>
              <a:rPr lang="en-US" sz="3200" i="1" dirty="0" err="1">
                <a:solidFill>
                  <a:srgbClr val="FFC000"/>
                </a:solidFill>
              </a:rPr>
              <a:t>kinerja</a:t>
            </a:r>
            <a:r>
              <a:rPr lang="en-US" sz="3200" i="1" dirty="0">
                <a:solidFill>
                  <a:srgbClr val="FFC000"/>
                </a:solidFill>
              </a:rPr>
              <a:t> </a:t>
            </a:r>
            <a:r>
              <a:rPr lang="en-US" sz="3200" dirty="0"/>
              <a:t>user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mempersiapkan</a:t>
            </a:r>
            <a:r>
              <a:rPr lang="en-US" sz="3200" dirty="0"/>
              <a:t> </a:t>
            </a:r>
            <a:r>
              <a:rPr lang="en-US" sz="3200" dirty="0" err="1"/>
              <a:t>tugasnya</a:t>
            </a:r>
            <a:r>
              <a:rPr lang="en-US" sz="3200" dirty="0"/>
              <a:t> </a:t>
            </a: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dirty="0" err="1"/>
              <a:t>hati-hati</a:t>
            </a:r>
            <a:r>
              <a:rPr lang="en-US" sz="3200" dirty="0"/>
              <a:t>,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proses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id-ID" sz="3200" dirty="0"/>
              <a:t>nil</a:t>
            </a:r>
            <a:r>
              <a:rPr lang="en-US" sz="3200" dirty="0"/>
              <a:t>ah </a:t>
            </a:r>
            <a:r>
              <a:rPr lang="en-US" sz="3200" dirty="0" err="1"/>
              <a:t>maka</a:t>
            </a:r>
            <a:r>
              <a:rPr lang="en-US" sz="3200" dirty="0"/>
              <a:t> </a:t>
            </a:r>
            <a:r>
              <a:rPr lang="en-US" sz="3200" dirty="0" err="1"/>
              <a:t>dibuatkan</a:t>
            </a:r>
            <a:r>
              <a:rPr lang="en-US" sz="3200" dirty="0"/>
              <a:t> </a:t>
            </a:r>
            <a:r>
              <a:rPr lang="en-US" sz="3200" dirty="0" err="1"/>
              <a:t>desain</a:t>
            </a:r>
            <a:r>
              <a:rPr lang="en-US" sz="3200" dirty="0"/>
              <a:t> </a:t>
            </a:r>
            <a:r>
              <a:rPr lang="en-US" sz="3200" dirty="0" err="1"/>
              <a:t>sistemnya</a:t>
            </a:r>
            <a:r>
              <a:rPr lang="id-ID" sz="3200" dirty="0"/>
              <a:t>.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id-ID" sz="3200" dirty="0"/>
              <a:t>Kinerja user diukur dari </a:t>
            </a:r>
            <a:r>
              <a:rPr lang="id-ID" sz="3200" i="1" dirty="0">
                <a:solidFill>
                  <a:srgbClr val="FFC000"/>
                </a:solidFill>
              </a:rPr>
              <a:t>jumlah kesalahan</a:t>
            </a:r>
            <a:r>
              <a:rPr lang="id-ID" sz="3200" dirty="0"/>
              <a:t> yang dilakukan dan waktu yang digunakan untuk menyelesaikan tugas.</a:t>
            </a:r>
            <a:endParaRPr lang="en-US" sz="3200" dirty="0"/>
          </a:p>
          <a:p>
            <a:pPr marL="420624" indent="-384048" eaLnBrk="1" fontAlgn="auto" hangingPunct="1">
              <a:spcAft>
                <a:spcPts val="0"/>
              </a:spcAft>
              <a:buFontTx/>
              <a:buNone/>
              <a:defRPr/>
            </a:pPr>
            <a:endParaRPr lang="en-US" b="1" u="sng" dirty="0">
              <a:solidFill>
                <a:srgbClr val="C00000"/>
              </a:solidFill>
            </a:endParaRP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8134F393-97F0-47A8-ABC9-66E2096D0F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○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89A4"/>
              </a:buClr>
              <a:buSzPct val="9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760FC8-0392-42E0-8CB0-BEE3AF2E5723}" type="slidenum">
              <a:rPr lang="id-ID" altLang="en-US" sz="1000">
                <a:solidFill>
                  <a:srgbClr val="9B9A9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id-ID" altLang="en-US" sz="1000">
              <a:solidFill>
                <a:srgbClr val="9B9A98"/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7942B3F9-062A-4D45-AEA3-D3E9BF754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274638"/>
            <a:ext cx="7467600" cy="1143000"/>
          </a:xfrm>
        </p:spPr>
        <p:txBody>
          <a:bodyPr/>
          <a:lstStyle/>
          <a:p>
            <a:pPr algn="ctr" eaLnBrk="1" hangingPunct="1"/>
            <a:r>
              <a:rPr lang="en-US" altLang="en-US" sz="3500">
                <a:solidFill>
                  <a:srgbClr val="FFC000"/>
                </a:solidFill>
              </a:rPr>
              <a:t>Paradigma Evaluasi</a:t>
            </a:r>
            <a:br>
              <a:rPr lang="id-ID" altLang="en-US" sz="3500">
                <a:solidFill>
                  <a:srgbClr val="FFC000"/>
                </a:solidFill>
              </a:rPr>
            </a:br>
            <a:r>
              <a:rPr lang="en-US" altLang="en-US" sz="3500"/>
              <a:t>Usability testing (pengujian usability)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EC0D44DF-8DB9-4A35-8808-85CE577C1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id-ID" sz="3200" dirty="0"/>
              <a:t>Cara yang paling umum digunakan adalah dengan </a:t>
            </a:r>
            <a:r>
              <a:rPr lang="id-ID" sz="3200" i="1" dirty="0">
                <a:solidFill>
                  <a:srgbClr val="FFC000"/>
                </a:solidFill>
              </a:rPr>
              <a:t>melihat secara langsung dan merekam ke video</a:t>
            </a:r>
            <a:r>
              <a:rPr lang="id-ID" sz="3200" dirty="0"/>
              <a:t>.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id-ID" sz="3200" dirty="0"/>
              <a:t>Menggunakan </a:t>
            </a:r>
            <a:r>
              <a:rPr lang="id-ID" sz="3200" i="1" dirty="0">
                <a:solidFill>
                  <a:srgbClr val="FFC000"/>
                </a:solidFill>
              </a:rPr>
              <a:t>kuesioner dan wawancara</a:t>
            </a:r>
            <a:r>
              <a:rPr lang="id-ID" sz="3200" dirty="0"/>
              <a:t> kepada user tentang kepuasan terhadap sistem.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id-ID" sz="3200" dirty="0"/>
              <a:t>Dilakukan </a:t>
            </a:r>
            <a:r>
              <a:rPr lang="id-ID" sz="3200" i="1" dirty="0">
                <a:solidFill>
                  <a:srgbClr val="FFC000"/>
                </a:solidFill>
              </a:rPr>
              <a:t>di dalam laboratorium</a:t>
            </a:r>
            <a:r>
              <a:rPr lang="id-ID" sz="3200" dirty="0"/>
              <a:t>, dengan memberi treatment kepada user, atau tanpa treatment.</a:t>
            </a:r>
            <a:endParaRPr lang="en-US" dirty="0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5902F321-3FAD-4FC4-A5BF-1916E81124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○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89A4"/>
              </a:buClr>
              <a:buSzPct val="9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DB4C1D-928E-4CBD-A34D-B60C9F74318E}" type="slidenum">
              <a:rPr lang="id-ID" altLang="en-US" sz="1000">
                <a:solidFill>
                  <a:srgbClr val="9B9A9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id-ID" altLang="en-US" sz="1000">
              <a:solidFill>
                <a:srgbClr val="9B9A98"/>
              </a:solidFill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AAD9B06-691F-4F9E-9724-E29E3CDB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rgbClr val="FFC000"/>
                </a:solidFill>
              </a:rPr>
              <a:t>Paradigma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Evaluasi</a:t>
            </a:r>
            <a:br>
              <a:rPr lang="id-ID" dirty="0">
                <a:solidFill>
                  <a:srgbClr val="FFC000"/>
                </a:solidFill>
              </a:rPr>
            </a:br>
            <a:r>
              <a:rPr lang="en-US" dirty="0"/>
              <a:t>Field studies (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lapangan</a:t>
            </a:r>
            <a:r>
              <a:rPr lang="en-US" dirty="0"/>
              <a:t>)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6FCE16BD-89CA-4FC1-96C8-9FBA9BF5C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sz="2200"/>
              <a:t>Dilakukan</a:t>
            </a:r>
            <a:r>
              <a:rPr lang="id-ID" altLang="en-US" sz="2200"/>
              <a:t> </a:t>
            </a:r>
            <a:r>
              <a:rPr lang="en-US" altLang="en-US" sz="2200" i="1">
                <a:solidFill>
                  <a:srgbClr val="FFC000"/>
                </a:solidFill>
              </a:rPr>
              <a:t>di lingkungan dimana user bekerja</a:t>
            </a:r>
            <a:r>
              <a:rPr lang="en-US" altLang="en-US" sz="2200"/>
              <a:t>, hal ini bertujuan untuk meningkatkan pemahaman tentang kerja user secara alami dan bagaimana teknologi tersebut berdampak padanya</a:t>
            </a:r>
          </a:p>
          <a:p>
            <a:pPr lvl="1" eaLnBrk="1" hangingPunct="1"/>
            <a:r>
              <a:rPr lang="en-US" altLang="en-US" sz="2200"/>
              <a:t>Evaluasi ini dapat digunakan untuk :</a:t>
            </a:r>
          </a:p>
          <a:p>
            <a:pPr lvl="2" eaLnBrk="1" hangingPunct="1"/>
            <a:r>
              <a:rPr lang="en-US" altLang="en-US" sz="2200" i="1">
                <a:solidFill>
                  <a:srgbClr val="FFC000"/>
                </a:solidFill>
              </a:rPr>
              <a:t>Membantu mengidentifikasi kesempatan sebuah teknologi baru</a:t>
            </a:r>
          </a:p>
          <a:p>
            <a:pPr lvl="2" eaLnBrk="1" hangingPunct="1"/>
            <a:r>
              <a:rPr lang="en-US" altLang="en-US" sz="2200" i="1">
                <a:solidFill>
                  <a:srgbClr val="FFC000"/>
                </a:solidFill>
              </a:rPr>
              <a:t>Menentukan kebutuhan-kebutuhan untuk melakukan desain</a:t>
            </a:r>
          </a:p>
          <a:p>
            <a:pPr lvl="2" eaLnBrk="1" hangingPunct="1"/>
            <a:r>
              <a:rPr lang="en-US" altLang="en-US" sz="2200" i="1">
                <a:solidFill>
                  <a:srgbClr val="FFC000"/>
                </a:solidFill>
              </a:rPr>
              <a:t>Memfasilitasi pengenalan sebuah teknologi</a:t>
            </a:r>
          </a:p>
          <a:p>
            <a:pPr lvl="2" eaLnBrk="1" hangingPunct="1"/>
            <a:r>
              <a:rPr lang="en-US" altLang="en-US" sz="2200" i="1">
                <a:solidFill>
                  <a:srgbClr val="FFC000"/>
                </a:solidFill>
              </a:rPr>
              <a:t>Evaluasi teknologi</a:t>
            </a:r>
          </a:p>
          <a:p>
            <a:pPr lvl="1" eaLnBrk="1" hangingPunct="1">
              <a:buFontTx/>
              <a:buNone/>
            </a:pPr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95984CB0-0972-443B-91C1-23C01C96A4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○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89A4"/>
              </a:buClr>
              <a:buSzPct val="9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CC2A9E-3C5E-4DEF-A7A2-55617B3AF815}" type="slidenum">
              <a:rPr lang="id-ID" altLang="en-US" sz="1000">
                <a:solidFill>
                  <a:srgbClr val="9B9A9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id-ID" altLang="en-US" sz="1000">
              <a:solidFill>
                <a:srgbClr val="9B9A98"/>
              </a:solidFill>
            </a:endParaRPr>
          </a:p>
        </p:txBody>
      </p:sp>
    </p:spTree>
  </p:cSld>
  <p:clrMapOvr>
    <a:masterClrMapping/>
  </p:clrMapOvr>
  <p:transition spd="slow">
    <p:wheel spokes="8"/>
  </p:transition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254</TotalTime>
  <Words>909</Words>
  <Application>Microsoft Office PowerPoint</Application>
  <PresentationFormat>On-screen Show (4:3)</PresentationFormat>
  <Paragraphs>196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Franklin Gothic Book</vt:lpstr>
      <vt:lpstr>Wingdings 2</vt:lpstr>
      <vt:lpstr>Calibri</vt:lpstr>
      <vt:lpstr>Wingdings</vt:lpstr>
      <vt:lpstr>Technic</vt:lpstr>
      <vt:lpstr>Teknik evaluasi</vt:lpstr>
      <vt:lpstr>Mengapa evaluasi dibutuhkan ?</vt:lpstr>
      <vt:lpstr>Kapan evaluasi dilakukan ?</vt:lpstr>
      <vt:lpstr>Tujuan Evaluasi</vt:lpstr>
      <vt:lpstr>Paradigma Evaluasi</vt:lpstr>
      <vt:lpstr>Paradigma Evaluasi “Quick and dirty” evaluatuion</vt:lpstr>
      <vt:lpstr>Paradigma Evaluasi Usability testing (pengujian usability)</vt:lpstr>
      <vt:lpstr>Paradigma Evaluasi Usability testing (pengujian usability)</vt:lpstr>
      <vt:lpstr>Paradigma Evaluasi Field studies (studi lapangan)</vt:lpstr>
      <vt:lpstr>Paradigma Evaluasi Field studies (studi lapangan)</vt:lpstr>
      <vt:lpstr>Paradigma Evaluasi Predictive evaluation (evaluasi prediktif)</vt:lpstr>
      <vt:lpstr>Teknik-teknik evaluasi</vt:lpstr>
      <vt:lpstr>Hubungan antara paradigma dan teknik evaluasi</vt:lpstr>
      <vt:lpstr>Hubungan antara paradigma dan teknik evaluasi</vt:lpstr>
      <vt:lpstr>Hubungan antara paradigma dan teknik evaluasi</vt:lpstr>
      <vt:lpstr>Hubungan antara paradigma dan teknik evaluasi</vt:lpstr>
      <vt:lpstr>Skala Likert</vt:lpstr>
      <vt:lpstr>Contoh Evaluasi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Teknik evaluasi</dc:title>
  <dc:creator>nasetiyanto</dc:creator>
  <cp:lastModifiedBy>DELL</cp:lastModifiedBy>
  <cp:revision>31</cp:revision>
  <dcterms:created xsi:type="dcterms:W3CDTF">2012-06-19T03:20:45Z</dcterms:created>
  <dcterms:modified xsi:type="dcterms:W3CDTF">2022-02-28T08:43:25Z</dcterms:modified>
</cp:coreProperties>
</file>