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4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295" r:id="rId20"/>
    <p:sldId id="298" r:id="rId21"/>
    <p:sldId id="26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84" d="100"/>
          <a:sy n="84" d="100"/>
        </p:scale>
        <p:origin x="32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584" y="4294605"/>
            <a:ext cx="4778189" cy="699248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>
                <a:latin typeface="Signika"/>
              </a:rPr>
              <a:t>Tim </a:t>
            </a:r>
            <a:r>
              <a:rPr lang="en-US" i="0" dirty="0" err="1">
                <a:latin typeface="Signika"/>
              </a:rPr>
              <a:t>Penyusun</a:t>
            </a:r>
            <a:r>
              <a:rPr lang="en-US" i="0" dirty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>
                <a:latin typeface="Signika"/>
              </a:rPr>
              <a:t>RPS INTERAKSI MANUSIA DAN KOMPUTER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1519" y="2569247"/>
            <a:ext cx="8656320" cy="8597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UKURAN KEPUASAN PENGGUNA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237033-B9B7-4DCA-9334-C2B469DB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B16407-2B44-4013-A86D-C325B8EB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EBED9EF-D86E-4B68-B5D9-C740156FD33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7A21C44B-2B0A-46E9-8F4C-962450B4ADB8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252ACC-C4F7-43DB-BCD7-A6EAE000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70" y="1037478"/>
            <a:ext cx="5301130" cy="40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2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D13559-0ACC-42A7-AE54-F880EBB6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A491B3-44C2-4E25-B138-5DB22B1A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56794A4C-4652-45F3-B81C-E51DF73DE0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A957F33-2CBC-4741-8A16-7A258AC69FF7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C56C1A2-CA76-4F23-82C5-F468333F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1037478"/>
            <a:ext cx="5272087" cy="4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1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5267A-FB63-4654-A234-45EF1F59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Metrix for User Experience (UMUX)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068A5E-E864-4C8B-B96D-CD1DF29A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Umux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 single ease question,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industry SUS.</a:t>
            </a:r>
          </a:p>
          <a:p>
            <a:r>
              <a:rPr lang="en-US" dirty="0" err="1"/>
              <a:t>Umux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likert</a:t>
            </a:r>
            <a:r>
              <a:rPr lang="en-US" dirty="0"/>
              <a:t> 7 </a:t>
            </a:r>
            <a:r>
              <a:rPr lang="en-US" dirty="0" err="1"/>
              <a:t>poin</a:t>
            </a:r>
            <a:r>
              <a:rPr lang="en-US" dirty="0"/>
              <a:t> dan 4 item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yang </a:t>
            </a:r>
            <a:r>
              <a:rPr lang="en-US" dirty="0" err="1"/>
              <a:t>dirasakan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5AF5E814-FA62-4E1A-B791-D90D9001D4A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EA968EFC-835B-4BED-A338-D55392694CE5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118379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93C42A-D8B3-42E9-B41A-167A3967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Kuesioner</a:t>
            </a:r>
            <a:r>
              <a:rPr lang="en-US" dirty="0"/>
              <a:t> UMUX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124376-BDDD-4B32-A8CA-9ABDC7BC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8A4F9DCA-4C34-441E-994F-0115BC805C1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5210E5F-88FE-4D91-9569-22E6220C9D4E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98AD3B6-02E3-4010-A3C2-969756D7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8" y="1846729"/>
            <a:ext cx="5813912" cy="42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/>
              <a:t>score 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008" y="2046139"/>
            <a:ext cx="4554071" cy="2993573"/>
          </a:xfrm>
          <a:ln>
            <a:solidFill>
              <a:srgbClr val="1DB8F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b="1" i="1" dirty="0" err="1" smtClean="0"/>
              <a:t>Rumus</a:t>
            </a:r>
            <a:r>
              <a:rPr lang="en-US" b="1" i="1" dirty="0" smtClean="0"/>
              <a:t> </a:t>
            </a:r>
            <a:r>
              <a:rPr lang="en-US" b="1" i="1" dirty="0" err="1"/>
              <a:t>perhitungan</a:t>
            </a:r>
            <a:r>
              <a:rPr lang="en-US" b="1" i="1" dirty="0"/>
              <a:t> </a:t>
            </a:r>
            <a:r>
              <a:rPr lang="en-US" b="1" i="1" dirty="0" err="1"/>
              <a:t>untuk</a:t>
            </a:r>
            <a:r>
              <a:rPr lang="en-US" b="1" i="1" dirty="0"/>
              <a:t> </a:t>
            </a:r>
            <a:r>
              <a:rPr lang="en-US" b="1" i="1" dirty="0" err="1"/>
              <a:t>pertanyaan</a:t>
            </a:r>
            <a:r>
              <a:rPr lang="en-US" b="1" i="1" dirty="0"/>
              <a:t> </a:t>
            </a:r>
            <a:r>
              <a:rPr lang="en-US" b="1" i="1" dirty="0" err="1"/>
              <a:t>ganjil</a:t>
            </a:r>
            <a:endParaRPr lang="en-US" b="1" i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̅=p(n)-1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Keterangan</a:t>
            </a:r>
            <a:r>
              <a:rPr lang="en-US" dirty="0"/>
              <a:t>:</a:t>
            </a:r>
          </a:p>
          <a:p>
            <a:pPr marL="285750" indent="0">
              <a:buNone/>
            </a:pPr>
            <a:r>
              <a:rPr lang="en-US" dirty="0"/>
              <a:t>x ̅ </a:t>
            </a:r>
            <a:r>
              <a:rPr lang="en-US" dirty="0" smtClean="0"/>
              <a:t>    =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ganjil</a:t>
            </a:r>
            <a:endParaRPr lang="en-US" dirty="0"/>
          </a:p>
          <a:p>
            <a:pPr marL="285750" indent="0">
              <a:buNone/>
            </a:pPr>
            <a:r>
              <a:rPr lang="en-US" dirty="0"/>
              <a:t>p(n) =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1-5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 </a:t>
            </a:r>
            <a:r>
              <a:rPr lang="en-US" b="1" i="1" dirty="0" err="1" smtClean="0"/>
              <a:t>Rumus</a:t>
            </a:r>
            <a:r>
              <a:rPr lang="en-US" b="1" i="1" dirty="0" smtClean="0"/>
              <a:t> </a:t>
            </a:r>
            <a:r>
              <a:rPr lang="en-US" b="1" i="1" dirty="0" err="1"/>
              <a:t>perhitungan</a:t>
            </a:r>
            <a:r>
              <a:rPr lang="en-US" b="1" i="1" dirty="0"/>
              <a:t> </a:t>
            </a:r>
            <a:r>
              <a:rPr lang="en-US" b="1" i="1" dirty="0" err="1"/>
              <a:t>untuk</a:t>
            </a:r>
            <a:r>
              <a:rPr lang="en-US" b="1" i="1" dirty="0"/>
              <a:t> </a:t>
            </a:r>
            <a:r>
              <a:rPr lang="en-US" b="1" i="1" dirty="0" err="1"/>
              <a:t>pertanyaan</a:t>
            </a:r>
            <a:r>
              <a:rPr lang="en-US" b="1" i="1" dirty="0"/>
              <a:t> </a:t>
            </a:r>
            <a:r>
              <a:rPr lang="en-US" b="1" i="1" dirty="0" err="1"/>
              <a:t>genap</a:t>
            </a: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̅=5-p(n)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Keterangan</a:t>
            </a:r>
            <a:r>
              <a:rPr lang="en-US" dirty="0"/>
              <a:t>:</a:t>
            </a:r>
          </a:p>
          <a:p>
            <a:pPr marL="285750" indent="0">
              <a:buNone/>
            </a:pPr>
            <a:r>
              <a:rPr lang="en-US" dirty="0" smtClean="0"/>
              <a:t>x </a:t>
            </a:r>
            <a:r>
              <a:rPr lang="en-US" dirty="0"/>
              <a:t>̅ </a:t>
            </a:r>
            <a:r>
              <a:rPr lang="en-US" dirty="0" smtClean="0"/>
              <a:t>    =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genap</a:t>
            </a:r>
            <a:endParaRPr lang="en-US" dirty="0"/>
          </a:p>
          <a:p>
            <a:pPr marL="285750" indent="0">
              <a:buNone/>
            </a:pPr>
            <a:r>
              <a:rPr lang="en-US" dirty="0"/>
              <a:t>p(n) =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1-5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7921" y="2046139"/>
            <a:ext cx="5068644" cy="2993573"/>
          </a:xfrm>
          <a:prstGeom prst="rect">
            <a:avLst/>
          </a:prstGeom>
          <a:ln>
            <a:solidFill>
              <a:srgbClr val="1DB8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*** </a:t>
            </a:r>
            <a:r>
              <a:rPr lang="en-US" b="1" i="1" dirty="0" err="1" smtClean="0"/>
              <a:t>Rumus</a:t>
            </a:r>
            <a:r>
              <a:rPr lang="en-US" b="1" i="1" dirty="0" smtClean="0"/>
              <a:t> </a:t>
            </a:r>
            <a:r>
              <a:rPr lang="en-US" b="1" i="1" dirty="0" err="1" smtClean="0"/>
              <a:t>perhitungan</a:t>
            </a:r>
            <a:r>
              <a:rPr lang="en-US" b="1" i="1" dirty="0" smtClean="0"/>
              <a:t> </a:t>
            </a:r>
            <a:r>
              <a:rPr lang="en-US" b="1" i="1" dirty="0" err="1" smtClean="0"/>
              <a:t>untuk</a:t>
            </a:r>
            <a:r>
              <a:rPr lang="en-US" b="1" i="1" dirty="0" smtClean="0"/>
              <a:t> </a:t>
            </a:r>
            <a:r>
              <a:rPr lang="en-US" b="1" i="1" dirty="0" err="1" smtClean="0"/>
              <a:t>nilai</a:t>
            </a:r>
            <a:r>
              <a:rPr lang="en-US" b="1" i="1" dirty="0" smtClean="0"/>
              <a:t> SUS </a:t>
            </a:r>
            <a:r>
              <a:rPr lang="en-US" b="1" i="1" dirty="0" err="1" smtClean="0"/>
              <a:t>masing-masing</a:t>
            </a:r>
            <a:r>
              <a:rPr lang="en-US" b="1" i="1" dirty="0" smtClean="0"/>
              <a:t> </a:t>
            </a:r>
            <a:r>
              <a:rPr lang="en-US" b="1" i="1" dirty="0" err="1" smtClean="0"/>
              <a:t>responden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x ̅=(</a:t>
            </a:r>
            <a:r>
              <a:rPr lang="en-US" dirty="0" err="1" smtClean="0"/>
              <a:t>a+b</a:t>
            </a:r>
            <a:r>
              <a:rPr lang="en-US" dirty="0" smtClean="0"/>
              <a:t>)*2,5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342900" indent="0">
              <a:buNone/>
            </a:pPr>
            <a:r>
              <a:rPr lang="en-US" dirty="0" smtClean="0"/>
              <a:t>x ̅ =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SUS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pPr marL="342900" indent="0">
              <a:buNone/>
            </a:pPr>
            <a:r>
              <a:rPr lang="en-US" dirty="0" smtClean="0"/>
              <a:t>a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endParaRPr lang="en-US" dirty="0" smtClean="0"/>
          </a:p>
          <a:p>
            <a:pPr marL="342900" indent="0">
              <a:buNone/>
            </a:pPr>
            <a:r>
              <a:rPr lang="en-US" dirty="0" smtClean="0"/>
              <a:t>b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0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SUS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tampilan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awal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36" t="27505" r="26504" b="15744"/>
          <a:stretch/>
        </p:blipFill>
        <p:spPr>
          <a:xfrm>
            <a:off x="3780691" y="1846729"/>
            <a:ext cx="4630617" cy="42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1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SUS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redesain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9349" y="1940718"/>
            <a:ext cx="5057215" cy="43478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marL="342900" indent="0">
              <a:buNone/>
            </a:pPr>
            <a:r>
              <a:rPr lang="en-US" dirty="0" err="1"/>
              <a:t>Responden</a:t>
            </a:r>
            <a:r>
              <a:rPr lang="en-US" dirty="0"/>
              <a:t> (n) =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</a:t>
            </a:r>
          </a:p>
          <a:p>
            <a:pPr marL="342900" indent="0">
              <a:buNone/>
            </a:pPr>
            <a:r>
              <a:rPr lang="en-US" dirty="0"/>
              <a:t>P(n) </a:t>
            </a:r>
            <a:r>
              <a:rPr lang="en-US" dirty="0" smtClean="0"/>
              <a:t>	=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</a:t>
            </a:r>
          </a:p>
          <a:p>
            <a:pPr marL="342900" indent="0">
              <a:buNone/>
            </a:pPr>
            <a:r>
              <a:rPr lang="en-US" dirty="0"/>
              <a:t>X </a:t>
            </a:r>
            <a:r>
              <a:rPr lang="en-US" dirty="0" smtClean="0"/>
              <a:t>	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ganjil</a:t>
            </a:r>
            <a:endParaRPr lang="en-US" dirty="0"/>
          </a:p>
          <a:p>
            <a:pPr marL="342900" indent="0">
              <a:buNone/>
            </a:pPr>
            <a:r>
              <a:rPr lang="en-US" dirty="0"/>
              <a:t>Y </a:t>
            </a:r>
            <a:r>
              <a:rPr lang="en-US" dirty="0" smtClean="0"/>
              <a:t>	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genap</a:t>
            </a:r>
            <a:endParaRPr lang="en-US" dirty="0"/>
          </a:p>
          <a:p>
            <a:pPr marL="342900" indent="0">
              <a:buNone/>
            </a:pPr>
            <a:r>
              <a:rPr lang="en-US" dirty="0"/>
              <a:t>Z </a:t>
            </a:r>
            <a:r>
              <a:rPr lang="en-US" dirty="0" smtClean="0"/>
              <a:t>	= </a:t>
            </a:r>
            <a:r>
              <a:rPr lang="en-US" dirty="0" err="1"/>
              <a:t>Nilai</a:t>
            </a:r>
            <a:r>
              <a:rPr lang="en-US" dirty="0"/>
              <a:t> SUS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responden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231" t="24222" r="27179" b="19162"/>
          <a:stretch/>
        </p:blipFill>
        <p:spPr>
          <a:xfrm>
            <a:off x="1541928" y="1846729"/>
            <a:ext cx="4607169" cy="44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9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SUS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redesain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915" t="37487" r="29316" b="37214"/>
          <a:stretch/>
        </p:blipFill>
        <p:spPr>
          <a:xfrm>
            <a:off x="3985845" y="2034710"/>
            <a:ext cx="4220309" cy="30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4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SUS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masing-masing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responden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0" y="2034709"/>
            <a:ext cx="5102935" cy="2976562"/>
          </a:xfrm>
          <a:ln>
            <a:solidFill>
              <a:srgbClr val="1DB8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1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SUS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b="1" dirty="0"/>
              <a:t>87,5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hingga</a:t>
            </a:r>
            <a:r>
              <a:rPr lang="en-US" dirty="0"/>
              <a:t> data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menjumlahkan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SUS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total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b="1" dirty="0"/>
              <a:t>3747,5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3515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 smtClean="0"/>
              <a:t>redesain</a:t>
            </a:r>
            <a:r>
              <a:rPr lang="en-US" dirty="0" smtClean="0"/>
              <a:t> (</a:t>
            </a:r>
            <a:r>
              <a:rPr lang="en-US" i="1" dirty="0" err="1" smtClean="0"/>
              <a:t>lihat</a:t>
            </a:r>
            <a:r>
              <a:rPr lang="en-US" i="1" dirty="0" smtClean="0"/>
              <a:t> table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smtClean="0"/>
              <a:t>SUS.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035" t="43778" r="41794" b="44598"/>
          <a:stretch/>
        </p:blipFill>
        <p:spPr>
          <a:xfrm>
            <a:off x="1541928" y="2034708"/>
            <a:ext cx="3910182" cy="2976563"/>
          </a:xfrm>
          <a:prstGeom prst="rect">
            <a:avLst/>
          </a:prstGeom>
          <a:ln>
            <a:solidFill>
              <a:srgbClr val="1DB8F0"/>
            </a:solidFill>
          </a:ln>
        </p:spPr>
      </p:pic>
    </p:spTree>
    <p:extLst>
      <p:ext uri="{BB962C8B-B14F-4D97-AF65-F5344CB8AC3E}">
        <p14:creationId xmlns:p14="http://schemas.microsoft.com/office/powerpoint/2010/main" val="202727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nilai</a:t>
            </a:r>
            <a:r>
              <a:rPr lang="en-US" dirty="0">
                <a:solidFill>
                  <a:srgbClr val="C00000"/>
                </a:solidFill>
              </a:rPr>
              <a:t> SUS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265" t="37487" r="38205" b="46650"/>
          <a:stretch/>
        </p:blipFill>
        <p:spPr>
          <a:xfrm>
            <a:off x="1748790" y="2122287"/>
            <a:ext cx="4171950" cy="2613426"/>
          </a:xfrm>
          <a:prstGeom prst="rect">
            <a:avLst/>
          </a:prstGeom>
          <a:ln>
            <a:solidFill>
              <a:srgbClr val="1DB8F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496" t="43915" r="29316" b="32701"/>
          <a:stretch/>
        </p:blipFill>
        <p:spPr>
          <a:xfrm>
            <a:off x="6276182" y="2122287"/>
            <a:ext cx="4689231" cy="2613426"/>
          </a:xfrm>
          <a:prstGeom prst="rect">
            <a:avLst/>
          </a:prstGeom>
          <a:ln>
            <a:solidFill>
              <a:srgbClr val="1DB8F0"/>
            </a:solidFill>
          </a:ln>
        </p:spPr>
      </p:pic>
    </p:spTree>
    <p:extLst>
      <p:ext uri="{BB962C8B-B14F-4D97-AF65-F5344CB8AC3E}">
        <p14:creationId xmlns:p14="http://schemas.microsoft.com/office/powerpoint/2010/main" val="15695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membedakan</a:t>
            </a:r>
            <a:r>
              <a:rPr lang="en-US" sz="2400" dirty="0"/>
              <a:t> UI dan UX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kepuasan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kepuasan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Subtitle 4">
            <a:extLst>
              <a:ext uri="{FF2B5EF4-FFF2-40B4-BE49-F238E27FC236}">
                <a16:creationId xmlns="" xmlns:a16="http://schemas.microsoft.com/office/drawing/2014/main" id="{1DF8543A-1FA5-4329-9D6E-8C9F66F5CF1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/>
              <a:t>SUS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74,95%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/>
              <a:t>SUS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redesain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70,30%.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redesain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SUS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Acceptability Range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i="1" dirty="0"/>
              <a:t>acceptable</a:t>
            </a:r>
            <a:r>
              <a:rPr lang="en-US" dirty="0"/>
              <a:t>, </a:t>
            </a:r>
            <a:r>
              <a:rPr lang="en-US" i="1" dirty="0"/>
              <a:t>Grade Scale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C, </a:t>
            </a:r>
            <a:r>
              <a:rPr lang="en-US" i="1" dirty="0"/>
              <a:t>Adjective Ratings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i="1" dirty="0"/>
              <a:t>good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SUS Score Percentile Rank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grade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  <a:endParaRPr lang="en-US" sz="9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TEKNIK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Jadi …</a:t>
            </a:r>
            <a:br>
              <a:rPr lang="en-US" dirty="0"/>
            </a:b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81B7B4C-50BF-4301-8217-C024E413E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3" y="26392"/>
            <a:ext cx="835439" cy="865502"/>
          </a:xfrm>
          <a:prstGeom prst="rect">
            <a:avLst/>
          </a:prstGeom>
        </p:spPr>
      </p:pic>
      <p:sp>
        <p:nvSpPr>
          <p:cNvPr id="12" name="Subtitle 4">
            <a:extLst>
              <a:ext uri="{FF2B5EF4-FFF2-40B4-BE49-F238E27FC236}">
                <a16:creationId xmlns="" xmlns:a16="http://schemas.microsoft.com/office/drawing/2014/main" id="{7B77100C-4747-4F27-B0A9-1DDF0F11336F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bg1"/>
                </a:solidFill>
              </a:rPr>
              <a:t>INTERAKSI MANUSIA DAN KOMPUTER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="" xmlns:a16="http://schemas.microsoft.com/office/drawing/2014/main" id="{0F5A21A3-7179-48BF-B6B7-7D8CF527B29A}"/>
              </a:ext>
            </a:extLst>
          </p:cNvPr>
          <p:cNvSpPr txBox="1">
            <a:spLocks/>
          </p:cNvSpPr>
          <p:nvPr/>
        </p:nvSpPr>
        <p:spPr>
          <a:xfrm>
            <a:off x="1437068" y="178436"/>
            <a:ext cx="2565971" cy="51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</a:rPr>
              <a:t>FAKULTAS ILMU KOMPUTER</a:t>
            </a:r>
            <a:endParaRPr lang="en-ID" sz="1600" b="1" i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7" y="165734"/>
            <a:ext cx="1388786" cy="14387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F4D2208-67F3-45F5-99A8-E9822CE6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37" y="2151777"/>
            <a:ext cx="522472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5352386" y="2518890"/>
            <a:ext cx="4340065" cy="2976563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Signika"/>
                <a:cs typeface="Aharoni" pitchFamily="2" charset="-79"/>
              </a:rPr>
              <a:t>Apa</a:t>
            </a:r>
            <a:r>
              <a:rPr lang="en-US" sz="4400" b="1" dirty="0">
                <a:latin typeface="Signika"/>
                <a:cs typeface="Aharoni" pitchFamily="2" charset="-79"/>
              </a:rPr>
              <a:t> </a:t>
            </a:r>
            <a:r>
              <a:rPr lang="en-US" sz="4400" b="1" dirty="0" err="1">
                <a:latin typeface="Signika"/>
                <a:cs typeface="Aharoni" pitchFamily="2" charset="-79"/>
              </a:rPr>
              <a:t>itu</a:t>
            </a:r>
            <a:r>
              <a:rPr lang="en-US" sz="4400" b="1" dirty="0">
                <a:latin typeface="Signika"/>
                <a:cs typeface="Aharoni" pitchFamily="2" charset="-79"/>
              </a:rPr>
              <a:t> UI &amp; UX?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9EC3BBC7-AD7F-49AC-BDA8-857551B6B3C1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3F32675D-66B7-4CCF-9D15-CD0008B94BF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C0CF188-401E-453D-9870-ED50A46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&amp; User Experience</a:t>
            </a:r>
            <a:endParaRPr lang="en-ID" dirty="0"/>
          </a:p>
        </p:txBody>
      </p:sp>
      <p:pic>
        <p:nvPicPr>
          <p:cNvPr id="1026" name="Picture 2" descr="What is User Experience Design? – Riyanthi Sianturi">
            <a:extLst>
              <a:ext uri="{FF2B5EF4-FFF2-40B4-BE49-F238E27FC236}">
                <a16:creationId xmlns="" xmlns:a16="http://schemas.microsoft.com/office/drawing/2014/main" id="{8F32E365-2F0A-4F6C-B078-57AA5CB9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20" y="2025762"/>
            <a:ext cx="3794760" cy="37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58B44EC1-5A4A-4085-BED4-0D12331AC108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8F39516-C33B-49F7-925E-69D1015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855867B-B55D-4891-B82B-E11E25D1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dan </a:t>
            </a:r>
            <a:r>
              <a:rPr lang="en-US" dirty="0" err="1"/>
              <a:t>efektifitas</a:t>
            </a:r>
            <a:r>
              <a:rPr lang="en-US" dirty="0"/>
              <a:t>,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para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mengamati</a:t>
            </a:r>
            <a:r>
              <a:rPr lang="en-US" dirty="0"/>
              <a:t> dan 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pada </a:t>
            </a:r>
            <a:r>
              <a:rPr lang="en-US" dirty="0" err="1"/>
              <a:t>pemikirian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.</a:t>
            </a:r>
          </a:p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Teknik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endParaRPr lang="en-US" dirty="0"/>
          </a:p>
          <a:p>
            <a:pPr lvl="1"/>
            <a:r>
              <a:rPr lang="en-US" dirty="0"/>
              <a:t>Skala Likert</a:t>
            </a:r>
          </a:p>
          <a:p>
            <a:pPr lvl="1"/>
            <a:r>
              <a:rPr lang="en-US" dirty="0"/>
              <a:t>Task Level Satisfaction</a:t>
            </a:r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SKALA LIKERT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29601C8-13A5-406F-8A52-2AC61F79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Skala Likert </a:t>
            </a:r>
            <a:r>
              <a:rPr lang="en-US" dirty="0" err="1"/>
              <a:t>Dipopulerkan</a:t>
            </a:r>
            <a:r>
              <a:rPr lang="en-US" dirty="0"/>
              <a:t> oleh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psikolog</a:t>
            </a:r>
            <a:r>
              <a:rPr lang="en-US" dirty="0"/>
              <a:t> social Amerika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Rensis</a:t>
            </a:r>
            <a:r>
              <a:rPr lang="en-US" dirty="0"/>
              <a:t> Likert</a:t>
            </a:r>
          </a:p>
          <a:p>
            <a:r>
              <a:rPr lang="en-US" dirty="0"/>
              <a:t>Skala Likert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psikometrik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dan </a:t>
            </a:r>
            <a:r>
              <a:rPr lang="en-US" dirty="0" err="1"/>
              <a:t>perasaan</a:t>
            </a:r>
            <a:r>
              <a:rPr lang="en-US" dirty="0"/>
              <a:t> orang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pengukuran</a:t>
            </a:r>
            <a:r>
              <a:rPr lang="en-US" dirty="0"/>
              <a:t> Usability,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tanggapan</a:t>
            </a:r>
            <a:r>
              <a:rPr lang="en-US" dirty="0"/>
              <a:t> pada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.</a:t>
            </a:r>
          </a:p>
          <a:p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pada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setuju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setuju</a:t>
            </a:r>
            <a:endParaRPr lang="en-US" dirty="0"/>
          </a:p>
          <a:p>
            <a:pPr lvl="1"/>
            <a:r>
              <a:rPr lang="en-US" dirty="0"/>
              <a:t>Kurang </a:t>
            </a:r>
            <a:r>
              <a:rPr lang="en-US" dirty="0" err="1"/>
              <a:t>setuju</a:t>
            </a:r>
            <a:endParaRPr lang="en-US" dirty="0"/>
          </a:p>
          <a:p>
            <a:pPr lvl="1"/>
            <a:r>
              <a:rPr lang="en-US" dirty="0" err="1"/>
              <a:t>Setuju</a:t>
            </a:r>
            <a:endParaRPr lang="en-US" dirty="0"/>
          </a:p>
          <a:p>
            <a:pPr lvl="1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420D1D2C-1E49-4CE8-B760-FCA3696CD6EF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69E5036-7529-4B04-B990-18EED6CF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SKALA LIKERT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6AF15D0-A76C-4A3D-9567-7CED1113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723" y="1940718"/>
            <a:ext cx="9744637" cy="2976563"/>
          </a:xfrm>
        </p:spPr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likert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oleh </a:t>
            </a:r>
            <a:r>
              <a:rPr lang="en-US" dirty="0" err="1"/>
              <a:t>peneliti</a:t>
            </a:r>
            <a:r>
              <a:rPr lang="en-US" dirty="0"/>
              <a:t>.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lima </a:t>
            </a:r>
            <a:r>
              <a:rPr lang="en-US" dirty="0" err="1"/>
              <a:t>skala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7 </a:t>
            </a:r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EEB719-20A7-49E4-A439-A9182E54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03" y="2776958"/>
            <a:ext cx="3902076" cy="1938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D5733F0-BC15-4D19-B976-A754C776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21" y="4361340"/>
            <a:ext cx="5962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Level Satisfaction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r>
              <a:rPr lang="en-US" dirty="0"/>
              <a:t>Setelah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, </a:t>
            </a:r>
            <a:r>
              <a:rPr lang="en-US" dirty="0" err="1"/>
              <a:t>entah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 post test.</a:t>
            </a:r>
          </a:p>
          <a:p>
            <a:r>
              <a:rPr lang="en-US" dirty="0" err="1"/>
              <a:t>Kuesioner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single ease question (SEQ)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pertanyaan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Usability Scale Questionnaire (SUS)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Kuesioner</a:t>
            </a:r>
            <a:r>
              <a:rPr lang="en-US" dirty="0"/>
              <a:t> SUS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keunggulannya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pengelolaannya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murah</a:t>
            </a:r>
            <a:r>
              <a:rPr lang="en-US" dirty="0"/>
              <a:t>.</a:t>
            </a:r>
          </a:p>
          <a:p>
            <a:r>
              <a:rPr lang="en-US" dirty="0" err="1"/>
              <a:t>Kuesioner</a:t>
            </a:r>
            <a:r>
              <a:rPr lang="en-US" dirty="0"/>
              <a:t> SUS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25 </a:t>
            </a:r>
            <a:r>
              <a:rPr lang="en-US" dirty="0" err="1"/>
              <a:t>tahun</a:t>
            </a:r>
            <a:r>
              <a:rPr lang="en-US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214715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671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Aharoni</vt:lpstr>
      <vt:lpstr>Arial</vt:lpstr>
      <vt:lpstr>Arial Black</vt:lpstr>
      <vt:lpstr>Calibri</vt:lpstr>
      <vt:lpstr>Signika</vt:lpstr>
      <vt:lpstr>Times New Roman</vt:lpstr>
      <vt:lpstr>1_Custom Design</vt:lpstr>
      <vt:lpstr>UKURAN KEPUASAN PENGGUNA</vt:lpstr>
      <vt:lpstr>Capaian Pembelajaran</vt:lpstr>
      <vt:lpstr>Definisi </vt:lpstr>
      <vt:lpstr>User Interface &amp; User Experience</vt:lpstr>
      <vt:lpstr>Mengukur Kepuasan Pengguna</vt:lpstr>
      <vt:lpstr>SKALA LIKERT</vt:lpstr>
      <vt:lpstr>SKALA LIKERT</vt:lpstr>
      <vt:lpstr>Task Level Satisfaction</vt:lpstr>
      <vt:lpstr>System Usability Scale Questionnaire (SUS)</vt:lpstr>
      <vt:lpstr>PowerPoint Presentation</vt:lpstr>
      <vt:lpstr>PowerPoint Presentation</vt:lpstr>
      <vt:lpstr>Usability Metrix for User Experience (UMUX)</vt:lpstr>
      <vt:lpstr>Kuesioner UMUX</vt:lpstr>
      <vt:lpstr>Contoh perhitungan score SUS</vt:lpstr>
      <vt:lpstr>Contoh Data perhitungan nilai SUS masing-masing responden tampilan awal</vt:lpstr>
      <vt:lpstr>Contoh Data perhitungan nilai SUS masing-masing responden tampilan redesain</vt:lpstr>
      <vt:lpstr>Contoh perhitungan nilai SUS masing-masing responden tampilan redesain</vt:lpstr>
      <vt:lpstr>Contoh perhitungan untuk menemukan nilai SUS dari masing-masing responden</vt:lpstr>
      <vt:lpstr>Contoh menghitung nilai SUS </vt:lpstr>
      <vt:lpstr>Kesimpulan contoh penghitungan SUS</vt:lpstr>
      <vt:lpstr>Jadi … apa itu 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user</cp:lastModifiedBy>
  <cp:revision>100</cp:revision>
  <dcterms:created xsi:type="dcterms:W3CDTF">2020-07-23T01:18:59Z</dcterms:created>
  <dcterms:modified xsi:type="dcterms:W3CDTF">2022-06-16T01:03:00Z</dcterms:modified>
</cp:coreProperties>
</file>