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29" autoAdjust="0"/>
    <p:restoredTop sz="94660"/>
  </p:normalViewPr>
  <p:slideViewPr>
    <p:cSldViewPr>
      <p:cViewPr varScale="1">
        <p:scale>
          <a:sx n="125" d="100"/>
          <a:sy n="125" d="100"/>
        </p:scale>
        <p:origin x="614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2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72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4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5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5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00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99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8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FC870-0A36-45D5-8822-041D9B32D09B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7001-EC17-4124-B687-AF575A41F9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4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96000" y="2709000"/>
            <a:ext cx="2340000" cy="288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SV#1</a:t>
            </a:r>
            <a:endParaRPr lang="en-US" altLang="ja-JP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46000" y="342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 smtClean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4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95999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3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5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sz="12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16000" y="549000"/>
            <a:ext cx="2700000" cy="144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56000" y="2709000"/>
            <a:ext cx="2340000" cy="2880001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SV#2</a:t>
            </a:r>
            <a:endParaRPr lang="ja-JP" altLang="en-US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06000" y="342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906000" y="2889000"/>
            <a:ext cx="1440000" cy="36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5400" cap="flat" cmpd="sng" algn="ctr">
            <a:solidFill>
              <a:schemeClr val="bg1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276000" y="549000"/>
            <a:ext cx="2700000" cy="144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56000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96000" y="729720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</a:t>
            </a:r>
            <a:r>
              <a:rPr lang="en-US" altLang="ja-JP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16000" y="729000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9" name="直線コネクタ 18"/>
          <p:cNvCxnSpPr>
            <a:stCxn id="16" idx="2"/>
            <a:endCxn id="6" idx="0"/>
          </p:cNvCxnSpPr>
          <p:nvPr/>
        </p:nvCxnSpPr>
        <p:spPr>
          <a:xfrm flipH="1">
            <a:off x="4566000" y="1809001"/>
            <a:ext cx="3060000" cy="107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4" name="円柱 23"/>
          <p:cNvSpPr/>
          <p:nvPr/>
        </p:nvSpPr>
        <p:spPr>
          <a:xfrm>
            <a:off x="3846000" y="3969000"/>
            <a:ext cx="1440000" cy="1080000"/>
          </a:xfrm>
          <a:prstGeom prst="can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ja-JP" altLang="en-US" sz="160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5" name="円柱 24"/>
          <p:cNvSpPr/>
          <p:nvPr/>
        </p:nvSpPr>
        <p:spPr>
          <a:xfrm>
            <a:off x="3936000" y="4239000"/>
            <a:ext cx="540000" cy="540000"/>
          </a:xfrm>
          <a:prstGeom prst="can">
            <a:avLst/>
          </a:prstGeom>
          <a:solidFill>
            <a:srgbClr val="5B9BD5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VM#1</a:t>
            </a:r>
          </a:p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.vmdk</a:t>
            </a:r>
            <a:endParaRPr lang="ja-JP" altLang="en-US" sz="1200" b="1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26" name="円柱 25"/>
          <p:cNvSpPr/>
          <p:nvPr/>
        </p:nvSpPr>
        <p:spPr>
          <a:xfrm>
            <a:off x="4656000" y="4239000"/>
            <a:ext cx="540000" cy="540000"/>
          </a:xfrm>
          <a:prstGeom prst="can">
            <a:avLst/>
          </a:prstGeom>
          <a:solidFill>
            <a:srgbClr val="5B9BD5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VM#N</a:t>
            </a:r>
          </a:p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.vmdk</a:t>
            </a:r>
            <a:endParaRPr lang="ja-JP" altLang="en-US" sz="1200" b="1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27" name="直線コネクタ 26"/>
          <p:cNvCxnSpPr>
            <a:stCxn id="7" idx="2"/>
            <a:endCxn id="6" idx="0"/>
          </p:cNvCxnSpPr>
          <p:nvPr/>
        </p:nvCxnSpPr>
        <p:spPr>
          <a:xfrm>
            <a:off x="4565999" y="1809001"/>
            <a:ext cx="1" cy="107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9" name="円柱 28"/>
          <p:cNvSpPr/>
          <p:nvPr/>
        </p:nvSpPr>
        <p:spPr>
          <a:xfrm>
            <a:off x="6906000" y="3969000"/>
            <a:ext cx="1440000" cy="1080000"/>
          </a:xfrm>
          <a:prstGeom prst="can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ja-JP" altLang="en-US" sz="160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0" name="円柱 29"/>
          <p:cNvSpPr/>
          <p:nvPr/>
        </p:nvSpPr>
        <p:spPr>
          <a:xfrm>
            <a:off x="6996000" y="4239000"/>
            <a:ext cx="540000" cy="540000"/>
          </a:xfrm>
          <a:prstGeom prst="can">
            <a:avLst/>
          </a:prstGeom>
          <a:solidFill>
            <a:srgbClr val="5B9BD5"/>
          </a:solidFill>
          <a:ln w="25400" cap="flat" cmpd="sng" algn="ctr">
            <a:solidFill>
              <a:schemeClr val="bg1"/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VM#1</a:t>
            </a:r>
          </a:p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.vmdk</a:t>
            </a:r>
            <a:endParaRPr lang="ja-JP" altLang="en-US" sz="1200" b="1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1" name="円柱 30"/>
          <p:cNvSpPr/>
          <p:nvPr/>
        </p:nvSpPr>
        <p:spPr>
          <a:xfrm>
            <a:off x="7716000" y="4239000"/>
            <a:ext cx="540000" cy="540000"/>
          </a:xfrm>
          <a:prstGeom prst="can">
            <a:avLst/>
          </a:prstGeom>
          <a:solidFill>
            <a:srgbClr val="5B9BD5"/>
          </a:solidFill>
          <a:ln w="25400" cap="flat" cmpd="sng" algn="ctr">
            <a:solidFill>
              <a:schemeClr val="bg1"/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VM#N</a:t>
            </a:r>
          </a:p>
          <a:p>
            <a:pPr algn="ctr">
              <a:defRPr/>
            </a:pPr>
            <a:r>
              <a:rPr lang="en-US" altLang="ja-JP" sz="1200" b="1" dirty="0" smtClean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.vmdk</a:t>
            </a:r>
            <a:endParaRPr lang="ja-JP" altLang="en-US" sz="1200" b="1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2" name="右矢印 31"/>
          <p:cNvSpPr/>
          <p:nvPr/>
        </p:nvSpPr>
        <p:spPr bwMode="auto">
          <a:xfrm>
            <a:off x="5400000" y="4287513"/>
            <a:ext cx="1440000" cy="54000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Replication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3" name="右矢印 32"/>
          <p:cNvSpPr/>
          <p:nvPr/>
        </p:nvSpPr>
        <p:spPr bwMode="auto">
          <a:xfrm>
            <a:off x="5400000" y="2799000"/>
            <a:ext cx="1440000" cy="54000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Failover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4" name="右矢印 33"/>
          <p:cNvSpPr/>
          <p:nvPr/>
        </p:nvSpPr>
        <p:spPr bwMode="auto">
          <a:xfrm>
            <a:off x="5402880" y="704745"/>
            <a:ext cx="1440000" cy="54000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Failover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96000" y="2169000"/>
            <a:ext cx="2340000" cy="288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EC-VM1</a:t>
            </a:r>
            <a:endParaRPr lang="en-US" altLang="ja-JP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4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 smtClean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46000" y="234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95999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3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5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sz="12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1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56000" y="2169000"/>
            <a:ext cx="2340000" cy="2880001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EC-VM2</a:t>
            </a:r>
            <a:endParaRPr lang="ja-JP" altLang="en-US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0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906000" y="2349000"/>
            <a:ext cx="1440000" cy="36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5400" cap="flat" cmpd="sng" algn="ctr">
            <a:solidFill>
              <a:schemeClr val="bg1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27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56000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996000" y="729720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</a:t>
            </a:r>
            <a:r>
              <a:rPr lang="en-US" altLang="ja-JP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16000" y="729000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9" name="直線コネクタ 18"/>
          <p:cNvCxnSpPr>
            <a:stCxn id="16" idx="2"/>
            <a:endCxn id="6" idx="0"/>
          </p:cNvCxnSpPr>
          <p:nvPr/>
        </p:nvCxnSpPr>
        <p:spPr>
          <a:xfrm flipH="1">
            <a:off x="4566000" y="1809001"/>
            <a:ext cx="3060000" cy="53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23" name="グループ化 22"/>
          <p:cNvGrpSpPr/>
          <p:nvPr/>
        </p:nvGrpSpPr>
        <p:grpSpPr>
          <a:xfrm>
            <a:off x="3576000" y="3429000"/>
            <a:ext cx="1980000" cy="1080000"/>
            <a:chOff x="900000" y="4553637"/>
            <a:chExt cx="1980000" cy="1080000"/>
          </a:xfrm>
        </p:grpSpPr>
        <p:sp>
          <p:nvSpPr>
            <p:cNvPr id="24" name="円柱 23"/>
            <p:cNvSpPr/>
            <p:nvPr/>
          </p:nvSpPr>
          <p:spPr>
            <a:xfrm>
              <a:off x="90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108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円柱 25"/>
            <p:cNvSpPr/>
            <p:nvPr/>
          </p:nvSpPr>
          <p:spPr>
            <a:xfrm>
              <a:off x="198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7" name="直線コネクタ 26"/>
          <p:cNvCxnSpPr>
            <a:stCxn id="7" idx="2"/>
            <a:endCxn id="6" idx="0"/>
          </p:cNvCxnSpPr>
          <p:nvPr/>
        </p:nvCxnSpPr>
        <p:spPr>
          <a:xfrm>
            <a:off x="4565999" y="1809001"/>
            <a:ext cx="1" cy="53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28" name="グループ化 27"/>
          <p:cNvGrpSpPr/>
          <p:nvPr/>
        </p:nvGrpSpPr>
        <p:grpSpPr>
          <a:xfrm>
            <a:off x="6636000" y="3429000"/>
            <a:ext cx="1980000" cy="1080000"/>
            <a:chOff x="3960000" y="4553637"/>
            <a:chExt cx="1980000" cy="1080000"/>
          </a:xfrm>
        </p:grpSpPr>
        <p:sp>
          <p:nvSpPr>
            <p:cNvPr id="29" name="円柱 28"/>
            <p:cNvSpPr/>
            <p:nvPr/>
          </p:nvSpPr>
          <p:spPr>
            <a:xfrm>
              <a:off x="396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30" name="円柱 29"/>
            <p:cNvSpPr/>
            <p:nvPr/>
          </p:nvSpPr>
          <p:spPr>
            <a:xfrm>
              <a:off x="414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31" name="円柱 30"/>
            <p:cNvSpPr/>
            <p:nvPr/>
          </p:nvSpPr>
          <p:spPr>
            <a:xfrm>
              <a:off x="504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2" name="右矢印 31"/>
          <p:cNvSpPr/>
          <p:nvPr/>
        </p:nvSpPr>
        <p:spPr bwMode="auto">
          <a:xfrm>
            <a:off x="5600999" y="3747513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Replication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2" name="右矢印 41"/>
          <p:cNvSpPr/>
          <p:nvPr/>
        </p:nvSpPr>
        <p:spPr bwMode="auto">
          <a:xfrm>
            <a:off x="5574673" y="723877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Failover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4" name="U ターン矢印 43"/>
          <p:cNvSpPr/>
          <p:nvPr/>
        </p:nvSpPr>
        <p:spPr>
          <a:xfrm rot="16200000">
            <a:off x="1779001" y="1260876"/>
            <a:ext cx="2457622" cy="1383624"/>
          </a:xfrm>
          <a:prstGeom prst="uturnArrow">
            <a:avLst>
              <a:gd name="adj1" fmla="val 14556"/>
              <a:gd name="adj2" fmla="val 14596"/>
              <a:gd name="adj3" fmla="val 14943"/>
              <a:gd name="adj4" fmla="val 43750"/>
              <a:gd name="adj5" fmla="val 10000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Control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5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96000" y="2169000"/>
            <a:ext cx="2340000" cy="288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EC-VM1</a:t>
            </a:r>
            <a:endParaRPr lang="en-US" altLang="ja-JP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4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 smtClean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846000" y="234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95999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3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5600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sz="12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1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56000" y="2169000"/>
            <a:ext cx="2340000" cy="2880001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EC-VM2</a:t>
            </a:r>
            <a:endParaRPr lang="ja-JP" altLang="en-US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0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27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56000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3576000" y="3429000"/>
            <a:ext cx="1980000" cy="1080000"/>
            <a:chOff x="900000" y="4553637"/>
            <a:chExt cx="1980000" cy="1080000"/>
          </a:xfrm>
        </p:grpSpPr>
        <p:sp>
          <p:nvSpPr>
            <p:cNvPr id="24" name="円柱 23"/>
            <p:cNvSpPr/>
            <p:nvPr/>
          </p:nvSpPr>
          <p:spPr>
            <a:xfrm>
              <a:off x="90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25" name="円柱 24"/>
            <p:cNvSpPr/>
            <p:nvPr/>
          </p:nvSpPr>
          <p:spPr>
            <a:xfrm>
              <a:off x="108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26" name="円柱 25"/>
            <p:cNvSpPr/>
            <p:nvPr/>
          </p:nvSpPr>
          <p:spPr>
            <a:xfrm>
              <a:off x="198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cxnSp>
        <p:nvCxnSpPr>
          <p:cNvPr id="27" name="直線コネクタ 26"/>
          <p:cNvCxnSpPr>
            <a:stCxn id="7" idx="2"/>
            <a:endCxn id="6" idx="0"/>
          </p:cNvCxnSpPr>
          <p:nvPr/>
        </p:nvCxnSpPr>
        <p:spPr>
          <a:xfrm>
            <a:off x="4565999" y="1809001"/>
            <a:ext cx="1" cy="539999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42" name="右矢印 41"/>
          <p:cNvSpPr/>
          <p:nvPr/>
        </p:nvSpPr>
        <p:spPr bwMode="auto">
          <a:xfrm>
            <a:off x="5574673" y="723877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Failover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4" name="U ターン矢印 43"/>
          <p:cNvSpPr/>
          <p:nvPr/>
        </p:nvSpPr>
        <p:spPr>
          <a:xfrm rot="16200000" flipV="1">
            <a:off x="7874795" y="1264613"/>
            <a:ext cx="2525123" cy="1443649"/>
          </a:xfrm>
          <a:prstGeom prst="uturnArrow">
            <a:avLst>
              <a:gd name="adj1" fmla="val 14556"/>
              <a:gd name="adj2" fmla="val 14596"/>
              <a:gd name="adj3" fmla="val 14943"/>
              <a:gd name="adj4" fmla="val 43750"/>
              <a:gd name="adj5" fmla="val 10000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Control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01627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70858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sz="12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906000" y="2342657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9" name="直線コネクタ 18"/>
          <p:cNvCxnSpPr>
            <a:stCxn id="16" idx="2"/>
            <a:endCxn id="35" idx="0"/>
          </p:cNvCxnSpPr>
          <p:nvPr/>
        </p:nvCxnSpPr>
        <p:spPr>
          <a:xfrm>
            <a:off x="7626000" y="1809001"/>
            <a:ext cx="0" cy="533656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37" name="グループ化 36"/>
          <p:cNvGrpSpPr/>
          <p:nvPr/>
        </p:nvGrpSpPr>
        <p:grpSpPr>
          <a:xfrm>
            <a:off x="6636000" y="3416840"/>
            <a:ext cx="1980000" cy="1080000"/>
            <a:chOff x="900000" y="4553637"/>
            <a:chExt cx="1980000" cy="1080000"/>
          </a:xfrm>
        </p:grpSpPr>
        <p:sp>
          <p:nvSpPr>
            <p:cNvPr id="38" name="円柱 37"/>
            <p:cNvSpPr/>
            <p:nvPr/>
          </p:nvSpPr>
          <p:spPr>
            <a:xfrm>
              <a:off x="90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39" name="円柱 38"/>
            <p:cNvSpPr/>
            <p:nvPr/>
          </p:nvSpPr>
          <p:spPr>
            <a:xfrm>
              <a:off x="108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円柱 39"/>
            <p:cNvSpPr/>
            <p:nvPr/>
          </p:nvSpPr>
          <p:spPr>
            <a:xfrm>
              <a:off x="198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0" name="十字形 9"/>
          <p:cNvSpPr/>
          <p:nvPr/>
        </p:nvSpPr>
        <p:spPr>
          <a:xfrm rot="2700000">
            <a:off x="2765999" y="1089000"/>
            <a:ext cx="3600000" cy="3600000"/>
          </a:xfrm>
          <a:prstGeom prst="plus">
            <a:avLst>
              <a:gd name="adj" fmla="val 4523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05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96000" y="2169000"/>
            <a:ext cx="2340000" cy="288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EC-VM1</a:t>
            </a:r>
            <a:endParaRPr lang="en-US" altLang="ja-JP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84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 smtClean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95999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321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56000" y="2169000"/>
            <a:ext cx="2340000" cy="2880001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b" anchorCtr="0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1600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EC-VM2</a:t>
            </a:r>
            <a:endParaRPr lang="ja-JP" altLang="en-US" sz="16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906000" y="2889000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b="1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EC</a:t>
            </a:r>
            <a:endParaRPr lang="ja-JP" altLang="en-US" sz="2000" b="1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6276000" y="549000"/>
            <a:ext cx="2700000" cy="46800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00" b="1" dirty="0">
              <a:latin typeface="+mj-ea"/>
              <a:ea typeface="+mj-ea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456000" y="1449001"/>
            <a:ext cx="2340000" cy="3600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 err="1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ESXi</a:t>
            </a:r>
            <a:endParaRPr lang="ja-JP" altLang="en-US" sz="2000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27" name="直線コネクタ 26"/>
          <p:cNvCxnSpPr>
            <a:stCxn id="7" idx="2"/>
            <a:endCxn id="35" idx="0"/>
          </p:cNvCxnSpPr>
          <p:nvPr/>
        </p:nvCxnSpPr>
        <p:spPr>
          <a:xfrm>
            <a:off x="4565999" y="1809001"/>
            <a:ext cx="3060001" cy="533656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42" name="右矢印 41"/>
          <p:cNvSpPr/>
          <p:nvPr/>
        </p:nvSpPr>
        <p:spPr bwMode="auto">
          <a:xfrm rot="10800000">
            <a:off x="5574673" y="723877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Failover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4" name="U ターン矢印 43"/>
          <p:cNvSpPr/>
          <p:nvPr/>
        </p:nvSpPr>
        <p:spPr>
          <a:xfrm rot="16200000" flipV="1">
            <a:off x="7874795" y="1264613"/>
            <a:ext cx="2525123" cy="1443649"/>
          </a:xfrm>
          <a:prstGeom prst="uturnArrow">
            <a:avLst>
              <a:gd name="adj1" fmla="val 14556"/>
              <a:gd name="adj2" fmla="val 14596"/>
              <a:gd name="adj3" fmla="val 14943"/>
              <a:gd name="adj4" fmla="val 43750"/>
              <a:gd name="adj5" fmla="val 10000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 smtClean="0">
                <a:solidFill>
                  <a:schemeClr val="tx1"/>
                </a:solidFill>
              </a:rPr>
              <a:t>Control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01627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708580" y="729000"/>
            <a:ext cx="540000" cy="540000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sz="1200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6906000" y="2342657"/>
            <a:ext cx="1440000" cy="360000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chemeClr val="bg1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chemeClr val="bg1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cxnSp>
        <p:nvCxnSpPr>
          <p:cNvPr id="19" name="直線コネクタ 18"/>
          <p:cNvCxnSpPr>
            <a:stCxn id="16" idx="2"/>
            <a:endCxn id="35" idx="0"/>
          </p:cNvCxnSpPr>
          <p:nvPr/>
        </p:nvCxnSpPr>
        <p:spPr>
          <a:xfrm>
            <a:off x="7626000" y="1809001"/>
            <a:ext cx="0" cy="533656"/>
          </a:xfrm>
          <a:prstGeom prst="line">
            <a:avLst/>
          </a:prstGeom>
          <a:noFill/>
          <a:ln w="50800" cap="flat" cmpd="sng" algn="ctr">
            <a:solidFill>
              <a:srgbClr val="FFC000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grpSp>
        <p:nvGrpSpPr>
          <p:cNvPr id="37" name="グループ化 36"/>
          <p:cNvGrpSpPr/>
          <p:nvPr/>
        </p:nvGrpSpPr>
        <p:grpSpPr>
          <a:xfrm>
            <a:off x="6636000" y="3416840"/>
            <a:ext cx="1980000" cy="1080000"/>
            <a:chOff x="900000" y="4553637"/>
            <a:chExt cx="1980000" cy="1080000"/>
          </a:xfrm>
        </p:grpSpPr>
        <p:sp>
          <p:nvSpPr>
            <p:cNvPr id="38" name="円柱 37"/>
            <p:cNvSpPr/>
            <p:nvPr/>
          </p:nvSpPr>
          <p:spPr>
            <a:xfrm>
              <a:off x="90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39" name="円柱 38"/>
            <p:cNvSpPr/>
            <p:nvPr/>
          </p:nvSpPr>
          <p:spPr>
            <a:xfrm>
              <a:off x="108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円柱 39"/>
            <p:cNvSpPr/>
            <p:nvPr/>
          </p:nvSpPr>
          <p:spPr>
            <a:xfrm>
              <a:off x="198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30" name="右矢印 29"/>
          <p:cNvSpPr/>
          <p:nvPr/>
        </p:nvSpPr>
        <p:spPr bwMode="auto">
          <a:xfrm rot="10800000">
            <a:off x="5600999" y="3747513"/>
            <a:ext cx="990001" cy="550247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Replication</a:t>
            </a:r>
            <a:endParaRPr kumimoji="1" lang="ja-JP" altLang="en-US" sz="1000" b="1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3936000" y="729364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</a:t>
            </a:r>
            <a:r>
              <a:rPr lang="en-US" altLang="ja-JP" b="1" dirty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1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4656000" y="728644"/>
            <a:ext cx="540000" cy="540000"/>
          </a:xfrm>
          <a:prstGeom prst="rect">
            <a:avLst/>
          </a:prstGeom>
          <a:solidFill>
            <a:srgbClr val="5B9BD5">
              <a:alpha val="50000"/>
            </a:srgbClr>
          </a:solidFill>
          <a:ln w="25400" cap="flat" cmpd="sng" algn="ctr">
            <a:solidFill>
              <a:srgbClr val="5B9BD5">
                <a:shade val="50000"/>
                <a:alpha val="50000"/>
              </a:srgbClr>
            </a:solidFill>
            <a:prstDash val="sysDash"/>
            <a:miter lim="800000"/>
          </a:ln>
          <a:effectLst/>
        </p:spPr>
        <p:txBody>
          <a:bodyPr wrap="none" rtlCol="0" anchor="ctr"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VM</a:t>
            </a:r>
          </a:p>
          <a:p>
            <a:pPr algn="ctr">
              <a:defRPr/>
            </a:pPr>
            <a:r>
              <a:rPr lang="en-US" altLang="ja-JP" b="1" dirty="0" smtClean="0">
                <a:solidFill>
                  <a:sysClr val="window" lastClr="FFFFFF"/>
                </a:solidFill>
                <a:latin typeface="Calibri" panose="020F0502020204030204"/>
                <a:ea typeface="ＭＳ Ｐゴシック" panose="020B0600070205080204" pitchFamily="50" charset="-128"/>
              </a:rPr>
              <a:t>#N</a:t>
            </a:r>
            <a:endParaRPr lang="ja-JP" altLang="en-US" b="1" dirty="0">
              <a:solidFill>
                <a:sysClr val="window" lastClr="FFFFFF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3848122" y="2349000"/>
            <a:ext cx="1440000" cy="36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 w="25400" cap="flat" cmpd="sng" algn="ctr">
            <a:solidFill>
              <a:schemeClr val="bg1"/>
            </a:solidFill>
            <a:prstDash val="sysDash"/>
            <a:miter lim="800000"/>
          </a:ln>
          <a:effectLst/>
        </p:spPr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ja-JP" sz="2000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rPr>
              <a:t>iSCSI Target</a:t>
            </a:r>
            <a:endParaRPr lang="ja-JP" altLang="en-US" sz="2000" dirty="0">
              <a:solidFill>
                <a:sysClr val="windowText" lastClr="000000"/>
              </a:solidFill>
              <a:latin typeface="Calibri" panose="020F0502020204030204"/>
              <a:ea typeface="ＭＳ Ｐゴシック" panose="020B0600070205080204" pitchFamily="50" charset="-128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3575999" y="3416840"/>
            <a:ext cx="1980000" cy="1080000"/>
            <a:chOff x="3960000" y="4553637"/>
            <a:chExt cx="1980000" cy="1080000"/>
          </a:xfrm>
        </p:grpSpPr>
        <p:sp>
          <p:nvSpPr>
            <p:cNvPr id="43" name="円柱 42"/>
            <p:cNvSpPr/>
            <p:nvPr/>
          </p:nvSpPr>
          <p:spPr>
            <a:xfrm>
              <a:off x="3960000" y="4553637"/>
              <a:ext cx="1980000" cy="1080000"/>
            </a:xfrm>
            <a:prstGeom prst="can">
              <a:avLst/>
            </a:prstGeom>
            <a:solidFill>
              <a:srgbClr val="002060"/>
            </a:solidFill>
            <a:ln w="254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ja-JP" altLang="en-US" sz="160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5" name="円柱 44"/>
            <p:cNvSpPr/>
            <p:nvPr/>
          </p:nvSpPr>
          <p:spPr>
            <a:xfrm>
              <a:off x="4140000" y="4734000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VM#1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6" name="円柱 45"/>
            <p:cNvSpPr/>
            <p:nvPr/>
          </p:nvSpPr>
          <p:spPr>
            <a:xfrm>
              <a:off x="5040000" y="4733637"/>
              <a:ext cx="720000" cy="720000"/>
            </a:xfrm>
            <a:prstGeom prst="can">
              <a:avLst/>
            </a:prstGeom>
            <a:solidFill>
              <a:srgbClr val="5B9BD5"/>
            </a:solidFill>
            <a:ln w="25400" cap="flat" cmpd="sng" algn="ctr">
              <a:solidFill>
                <a:schemeClr val="bg1"/>
              </a:solidFill>
              <a:prstDash val="sysDash"/>
              <a:miter lim="800000"/>
            </a:ln>
            <a:effectLst/>
          </p:spPr>
          <p:txBody>
            <a:bodyPr wrap="none" rtlCol="0" anchor="ctr"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ja-JP" sz="16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VM#N</a:t>
              </a:r>
            </a:p>
            <a:p>
              <a:pPr algn="ctr">
                <a:defRPr/>
              </a:pPr>
              <a:r>
                <a:rPr lang="en-US" altLang="ja-JP" sz="1200" b="1" dirty="0" smtClean="0">
                  <a:solidFill>
                    <a:sysClr val="windowText" lastClr="000000"/>
                  </a:solidFill>
                  <a:latin typeface="Calibri" panose="020F0502020204030204"/>
                  <a:ea typeface="ＭＳ Ｐゴシック" panose="020B0600070205080204" pitchFamily="50" charset="-128"/>
                </a:rPr>
                <a:t>.vmdk</a:t>
              </a:r>
              <a:endParaRPr lang="ja-JP" altLang="en-US" sz="1200" b="1" dirty="0">
                <a:solidFill>
                  <a:sysClr val="windowText" lastClr="000000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4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82" idx="3"/>
            <a:endCxn id="6" idx="1"/>
          </p:cNvCxnSpPr>
          <p:nvPr/>
        </p:nvCxnSpPr>
        <p:spPr bwMode="auto">
          <a:xfrm>
            <a:off x="5058398" y="1937368"/>
            <a:ext cx="236919" cy="125052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直線コネクタ 4"/>
          <p:cNvCxnSpPr>
            <a:stCxn id="44" idx="3"/>
            <a:endCxn id="6" idx="1"/>
          </p:cNvCxnSpPr>
          <p:nvPr/>
        </p:nvCxnSpPr>
        <p:spPr bwMode="auto">
          <a:xfrm>
            <a:off x="5058366" y="3187897"/>
            <a:ext cx="23695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正方形/長方形 5"/>
          <p:cNvSpPr/>
          <p:nvPr/>
        </p:nvSpPr>
        <p:spPr bwMode="auto">
          <a:xfrm>
            <a:off x="5295317" y="3064786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7" name="直線コネクタ 6"/>
          <p:cNvCxnSpPr>
            <a:stCxn id="6" idx="1"/>
            <a:endCxn id="46" idx="3"/>
          </p:cNvCxnSpPr>
          <p:nvPr/>
        </p:nvCxnSpPr>
        <p:spPr bwMode="auto">
          <a:xfrm flipH="1">
            <a:off x="5058366" y="3187897"/>
            <a:ext cx="236951" cy="11744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正方形/長方形 7"/>
          <p:cNvSpPr/>
          <p:nvPr/>
        </p:nvSpPr>
        <p:spPr bwMode="auto">
          <a:xfrm>
            <a:off x="6285317" y="3064786"/>
            <a:ext cx="620683" cy="246221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switch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22524" y="2232479"/>
            <a:ext cx="130516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900" dirty="0">
                <a:solidFill>
                  <a:srgbClr val="000000"/>
                </a:solidFill>
              </a:rPr>
              <a:t>Floating IP Address</a:t>
            </a:r>
            <a:endParaRPr lang="ja-JP" altLang="en-US" sz="900" dirty="0">
              <a:solidFill>
                <a:srgbClr val="000000"/>
              </a:solidFill>
            </a:endParaRPr>
          </a:p>
        </p:txBody>
      </p:sp>
      <p:cxnSp>
        <p:nvCxnSpPr>
          <p:cNvPr id="10" name="直線コネクタ 9"/>
          <p:cNvCxnSpPr>
            <a:stCxn id="6" idx="3"/>
            <a:endCxn id="8" idx="1"/>
          </p:cNvCxnSpPr>
          <p:nvPr/>
        </p:nvCxnSpPr>
        <p:spPr bwMode="auto">
          <a:xfrm>
            <a:off x="5916000" y="3187897"/>
            <a:ext cx="36931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線コネクタ 10"/>
          <p:cNvCxnSpPr>
            <a:stCxn id="84" idx="1"/>
            <a:endCxn id="8" idx="3"/>
          </p:cNvCxnSpPr>
          <p:nvPr/>
        </p:nvCxnSpPr>
        <p:spPr bwMode="auto">
          <a:xfrm flipH="1">
            <a:off x="6906000" y="1937368"/>
            <a:ext cx="216050" cy="125052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>
            <a:stCxn id="80" idx="1"/>
            <a:endCxn id="48" idx="3"/>
          </p:cNvCxnSpPr>
          <p:nvPr/>
        </p:nvCxnSpPr>
        <p:spPr bwMode="auto">
          <a:xfrm flipH="1">
            <a:off x="7799211" y="3187374"/>
            <a:ext cx="235308" cy="52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>
            <a:stCxn id="49" idx="1"/>
            <a:endCxn id="8" idx="3"/>
          </p:cNvCxnSpPr>
          <p:nvPr/>
        </p:nvCxnSpPr>
        <p:spPr bwMode="auto">
          <a:xfrm flipH="1" flipV="1">
            <a:off x="6906000" y="3187897"/>
            <a:ext cx="216423" cy="11744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正方形/長方形 13"/>
          <p:cNvSpPr/>
          <p:nvPr/>
        </p:nvSpPr>
        <p:spPr bwMode="auto">
          <a:xfrm>
            <a:off x="246000" y="792000"/>
            <a:ext cx="468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101" name="グループ化 100"/>
          <p:cNvGrpSpPr/>
          <p:nvPr/>
        </p:nvGrpSpPr>
        <p:grpSpPr>
          <a:xfrm>
            <a:off x="332313" y="1772025"/>
            <a:ext cx="2090616" cy="360000"/>
            <a:chOff x="356477" y="1080000"/>
            <a:chExt cx="2090616" cy="360000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356477" y="1080000"/>
              <a:ext cx="827976" cy="36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</a:rPr>
                <a:t>vmk1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正方形/長方形 15"/>
            <p:cNvSpPr/>
            <p:nvPr/>
          </p:nvSpPr>
          <p:spPr bwMode="auto">
            <a:xfrm>
              <a:off x="1187093" y="10800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FF0000"/>
                  </a:solidFill>
                </a:rPr>
                <a:t>172.31.254.2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32313" y="2402240"/>
            <a:ext cx="2090617" cy="1441721"/>
            <a:chOff x="356476" y="1704679"/>
            <a:chExt cx="2090617" cy="1441721"/>
          </a:xfrm>
        </p:grpSpPr>
        <p:sp>
          <p:nvSpPr>
            <p:cNvPr id="17" name="正方形/長方形 16"/>
            <p:cNvSpPr/>
            <p:nvPr/>
          </p:nvSpPr>
          <p:spPr bwMode="auto">
            <a:xfrm>
              <a:off x="356476" y="1704679"/>
              <a:ext cx="827976" cy="144088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>
                  <a:solidFill>
                    <a:schemeClr val="bg1"/>
                  </a:solidFill>
                </a:rPr>
                <a:t>e</a:t>
              </a:r>
              <a:r>
                <a:rPr lang="en-US" altLang="ja-JP" sz="1000" b="1" dirty="0" smtClean="0">
                  <a:solidFill>
                    <a:schemeClr val="bg1"/>
                  </a:solidFill>
                </a:rPr>
                <a:t>c-vm1</a:t>
              </a:r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1186963" y="278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70C0"/>
                  </a:solidFill>
                </a:rPr>
                <a:t>172.31.255.11</a:t>
              </a: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1187093" y="170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FF0000"/>
                  </a:solidFill>
                </a:rPr>
                <a:t>172.31.254.10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 bwMode="auto">
            <a:xfrm>
              <a:off x="1185650" y="206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FF0000"/>
                  </a:solidFill>
                </a:rPr>
                <a:t>172.31.254.11</a:t>
              </a:r>
              <a:endParaRPr lang="ja-JP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 bwMode="auto">
            <a:xfrm>
              <a:off x="1186963" y="2426400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B050"/>
                  </a:solidFill>
                </a:rPr>
                <a:t>172.31.253.11</a:t>
              </a:r>
              <a:endParaRPr lang="ja-JP" altLang="en-US" sz="10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2" name="直線コネクタ 21"/>
          <p:cNvCxnSpPr>
            <a:stCxn id="57" idx="1"/>
            <a:endCxn id="36" idx="3"/>
          </p:cNvCxnSpPr>
          <p:nvPr/>
        </p:nvCxnSpPr>
        <p:spPr bwMode="auto">
          <a:xfrm flipH="1">
            <a:off x="2422929" y="4609439"/>
            <a:ext cx="508721" cy="938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線コネクタ 22"/>
          <p:cNvCxnSpPr>
            <a:stCxn id="89" idx="1"/>
            <a:endCxn id="20" idx="3"/>
          </p:cNvCxnSpPr>
          <p:nvPr/>
        </p:nvCxnSpPr>
        <p:spPr bwMode="auto">
          <a:xfrm flipH="1">
            <a:off x="2421487" y="2162791"/>
            <a:ext cx="510163" cy="7811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18" idx="3"/>
            <a:endCxn id="56" idx="1"/>
          </p:cNvCxnSpPr>
          <p:nvPr/>
        </p:nvCxnSpPr>
        <p:spPr bwMode="auto">
          <a:xfrm>
            <a:off x="2422800" y="3663961"/>
            <a:ext cx="508850" cy="7356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線コネクタ 24"/>
          <p:cNvCxnSpPr>
            <a:stCxn id="60" idx="1"/>
            <a:endCxn id="21" idx="3"/>
          </p:cNvCxnSpPr>
          <p:nvPr/>
        </p:nvCxnSpPr>
        <p:spPr bwMode="auto">
          <a:xfrm flipH="1" flipV="1">
            <a:off x="2422800" y="3303961"/>
            <a:ext cx="508850" cy="15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線コネクタ 25"/>
          <p:cNvCxnSpPr>
            <a:stCxn id="16" idx="3"/>
            <a:endCxn id="90" idx="1"/>
          </p:cNvCxnSpPr>
          <p:nvPr/>
        </p:nvCxnSpPr>
        <p:spPr bwMode="auto">
          <a:xfrm>
            <a:off x="2422929" y="1952025"/>
            <a:ext cx="508721" cy="454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正方形/長方形 26"/>
          <p:cNvSpPr/>
          <p:nvPr/>
        </p:nvSpPr>
        <p:spPr bwMode="auto">
          <a:xfrm>
            <a:off x="7266000" y="792000"/>
            <a:ext cx="468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11031650" y="1777561"/>
            <a:ext cx="826152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vmk1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9771650" y="17775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172.31.254.3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11031650" y="2402239"/>
            <a:ext cx="826152" cy="14408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e</a:t>
            </a:r>
            <a:r>
              <a:rPr lang="en-US" altLang="ja-JP" sz="1000" b="1" dirty="0" smtClean="0">
                <a:solidFill>
                  <a:schemeClr val="bg1"/>
                </a:solidFill>
              </a:rPr>
              <a:t>c-vm2</a:t>
            </a:r>
            <a:endParaRPr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9771650" y="348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172.31.255.12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9771650" y="276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172.31.254.12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9771650" y="312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B050"/>
                </a:solidFill>
              </a:rPr>
              <a:t>172.31.253.12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32313" y="4428499"/>
            <a:ext cx="2090616" cy="361878"/>
            <a:chOff x="354363" y="3730938"/>
            <a:chExt cx="2090616" cy="361878"/>
          </a:xfrm>
        </p:grpSpPr>
        <p:sp>
          <p:nvSpPr>
            <p:cNvPr id="35" name="正方形/長方形 34"/>
            <p:cNvSpPr/>
            <p:nvPr/>
          </p:nvSpPr>
          <p:spPr bwMode="auto">
            <a:xfrm>
              <a:off x="354363" y="3730938"/>
              <a:ext cx="827976" cy="36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</a:rPr>
                <a:t>vmk0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36" name="正方形/長方形 35"/>
            <p:cNvSpPr/>
            <p:nvPr/>
          </p:nvSpPr>
          <p:spPr bwMode="auto">
            <a:xfrm>
              <a:off x="1184979" y="3732816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70C0"/>
                  </a:solidFill>
                </a:rPr>
                <a:t>172.31.255.2</a:t>
              </a:r>
              <a:endParaRPr lang="ja-JP" altLang="en-US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7" name="正方形/長方形 36"/>
          <p:cNvSpPr/>
          <p:nvPr/>
        </p:nvSpPr>
        <p:spPr bwMode="auto">
          <a:xfrm>
            <a:off x="11031650" y="4428499"/>
            <a:ext cx="826152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</a:rPr>
              <a:t>vmk0</a:t>
            </a:r>
            <a:endParaRPr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9771650" y="4428499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70C0"/>
                </a:solidFill>
              </a:rPr>
              <a:t>172.31.255.3</a:t>
            </a:r>
            <a:endParaRPr lang="ja-JP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39" name="直線コネクタ 38"/>
          <p:cNvCxnSpPr>
            <a:stCxn id="78" idx="3"/>
            <a:endCxn id="38" idx="1"/>
          </p:cNvCxnSpPr>
          <p:nvPr/>
        </p:nvCxnSpPr>
        <p:spPr bwMode="auto">
          <a:xfrm flipV="1">
            <a:off x="9262916" y="4608499"/>
            <a:ext cx="508734" cy="94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>
            <a:stCxn id="77" idx="3"/>
            <a:endCxn id="31" idx="1"/>
          </p:cNvCxnSpPr>
          <p:nvPr/>
        </p:nvCxnSpPr>
        <p:spPr bwMode="auto">
          <a:xfrm flipV="1">
            <a:off x="9260837" y="3663961"/>
            <a:ext cx="510813" cy="73565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/>
          <p:cNvCxnSpPr>
            <a:stCxn id="81" idx="3"/>
            <a:endCxn id="33" idx="1"/>
          </p:cNvCxnSpPr>
          <p:nvPr/>
        </p:nvCxnSpPr>
        <p:spPr bwMode="auto">
          <a:xfrm>
            <a:off x="9262236" y="3303570"/>
            <a:ext cx="509414" cy="39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/>
          <p:cNvCxnSpPr>
            <a:stCxn id="94" idx="3"/>
            <a:endCxn id="32" idx="1"/>
          </p:cNvCxnSpPr>
          <p:nvPr/>
        </p:nvCxnSpPr>
        <p:spPr bwMode="auto">
          <a:xfrm>
            <a:off x="9256874" y="2162791"/>
            <a:ext cx="514776" cy="78117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/>
          <p:cNvCxnSpPr>
            <a:stCxn id="29" idx="1"/>
            <a:endCxn id="95" idx="3"/>
          </p:cNvCxnSpPr>
          <p:nvPr/>
        </p:nvCxnSpPr>
        <p:spPr bwMode="auto">
          <a:xfrm flipH="1" flipV="1">
            <a:off x="9258519" y="1956569"/>
            <a:ext cx="513131" cy="99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正方形/長方形 43"/>
          <p:cNvSpPr/>
          <p:nvPr/>
        </p:nvSpPr>
        <p:spPr bwMode="auto">
          <a:xfrm>
            <a:off x="4381578" y="306478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45" name="直線コネクタ 44"/>
          <p:cNvCxnSpPr>
            <a:stCxn id="59" idx="3"/>
            <a:endCxn id="44" idx="1"/>
          </p:cNvCxnSpPr>
          <p:nvPr/>
        </p:nvCxnSpPr>
        <p:spPr bwMode="auto">
          <a:xfrm>
            <a:off x="4155650" y="3186833"/>
            <a:ext cx="225928" cy="106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正方形/長方形 45"/>
          <p:cNvSpPr/>
          <p:nvPr/>
        </p:nvSpPr>
        <p:spPr bwMode="auto">
          <a:xfrm>
            <a:off x="4381578" y="4239243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47" name="直線コネクタ 46"/>
          <p:cNvCxnSpPr>
            <a:stCxn id="55" idx="3"/>
            <a:endCxn id="46" idx="1"/>
          </p:cNvCxnSpPr>
          <p:nvPr/>
        </p:nvCxnSpPr>
        <p:spPr bwMode="auto">
          <a:xfrm>
            <a:off x="4155650" y="4362353"/>
            <a:ext cx="225928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正方形/長方形 47"/>
          <p:cNvSpPr/>
          <p:nvPr/>
        </p:nvSpPr>
        <p:spPr bwMode="auto">
          <a:xfrm>
            <a:off x="7122423" y="3064786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vmnic1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7122423" y="4239243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50" name="直線コネクタ 49"/>
          <p:cNvCxnSpPr>
            <a:stCxn id="76" idx="1"/>
            <a:endCxn id="49" idx="3"/>
          </p:cNvCxnSpPr>
          <p:nvPr/>
        </p:nvCxnSpPr>
        <p:spPr bwMode="auto">
          <a:xfrm flipH="1">
            <a:off x="7799211" y="4362353"/>
            <a:ext cx="235374" cy="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直線コネクタ 50"/>
          <p:cNvCxnSpPr>
            <a:stCxn id="48" idx="1"/>
            <a:endCxn id="8" idx="3"/>
          </p:cNvCxnSpPr>
          <p:nvPr/>
        </p:nvCxnSpPr>
        <p:spPr bwMode="auto">
          <a:xfrm flipH="1">
            <a:off x="6906000" y="3187897"/>
            <a:ext cx="216423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正方形/長方形 51"/>
          <p:cNvSpPr/>
          <p:nvPr/>
        </p:nvSpPr>
        <p:spPr bwMode="auto">
          <a:xfrm>
            <a:off x="9771650" y="2403961"/>
            <a:ext cx="1260000" cy="36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FF0000"/>
                </a:solidFill>
              </a:rPr>
              <a:t>172.31.254.10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53" name="直線コネクタ 52"/>
          <p:cNvCxnSpPr>
            <a:stCxn id="6" idx="1"/>
            <a:endCxn id="68" idx="3"/>
          </p:cNvCxnSpPr>
          <p:nvPr/>
        </p:nvCxnSpPr>
        <p:spPr bwMode="auto">
          <a:xfrm flipH="1" flipV="1">
            <a:off x="5058366" y="1129004"/>
            <a:ext cx="236951" cy="205889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直線コネクタ 53"/>
          <p:cNvCxnSpPr>
            <a:stCxn id="70" idx="1"/>
            <a:endCxn id="8" idx="3"/>
          </p:cNvCxnSpPr>
          <p:nvPr/>
        </p:nvCxnSpPr>
        <p:spPr bwMode="auto">
          <a:xfrm flipH="1">
            <a:off x="6906000" y="1129004"/>
            <a:ext cx="216423" cy="205889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正方形/長方形 54"/>
          <p:cNvSpPr/>
          <p:nvPr/>
        </p:nvSpPr>
        <p:spPr bwMode="auto">
          <a:xfrm>
            <a:off x="2931650" y="4012733"/>
            <a:ext cx="1224000" cy="69924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931650" y="4294009"/>
            <a:ext cx="949546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2931650" y="4503837"/>
            <a:ext cx="904661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  <a:latin typeface="メイリオ" panose="020B0604030504040204" pitchFamily="50" charset="-128"/>
              </a:rPr>
              <a:t>Mgmt</a:t>
            </a:r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58" name="グループ化 57"/>
          <p:cNvGrpSpPr/>
          <p:nvPr/>
        </p:nvGrpSpPr>
        <p:grpSpPr>
          <a:xfrm>
            <a:off x="2931650" y="2966080"/>
            <a:ext cx="1224000" cy="443633"/>
            <a:chOff x="2831729" y="2424678"/>
            <a:chExt cx="1224000" cy="443633"/>
          </a:xfrm>
        </p:grpSpPr>
        <p:sp>
          <p:nvSpPr>
            <p:cNvPr id="59" name="正方形/長方形 58"/>
            <p:cNvSpPr/>
            <p:nvPr/>
          </p:nvSpPr>
          <p:spPr bwMode="auto">
            <a:xfrm>
              <a:off x="2831729" y="2424678"/>
              <a:ext cx="1224000" cy="4415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 bwMode="auto">
            <a:xfrm>
              <a:off x="2831729" y="2657108"/>
              <a:ext cx="1044123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grpSp>
        <p:nvGrpSpPr>
          <p:cNvPr id="2" name="グループ化 1"/>
          <p:cNvGrpSpPr/>
          <p:nvPr/>
        </p:nvGrpSpPr>
        <p:grpSpPr>
          <a:xfrm>
            <a:off x="332313" y="909000"/>
            <a:ext cx="11525489" cy="517561"/>
            <a:chOff x="332313" y="4320000"/>
            <a:chExt cx="11525489" cy="517561"/>
          </a:xfrm>
        </p:grpSpPr>
        <p:sp>
          <p:nvSpPr>
            <p:cNvPr id="62" name="正方形/長方形 61"/>
            <p:cNvSpPr/>
            <p:nvPr/>
          </p:nvSpPr>
          <p:spPr bwMode="auto">
            <a:xfrm>
              <a:off x="332313" y="4477561"/>
              <a:ext cx="827976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bg1"/>
                  </a:solidFill>
                </a:rPr>
                <a:t>VM[n]</a:t>
              </a:r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正方形/長方形 62"/>
            <p:cNvSpPr/>
            <p:nvPr/>
          </p:nvSpPr>
          <p:spPr bwMode="auto">
            <a:xfrm>
              <a:off x="1162800" y="4477561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</a:rPr>
                <a:t>x.x.x.x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直線コネクタ 63"/>
            <p:cNvCxnSpPr>
              <a:stCxn id="73" idx="1"/>
              <a:endCxn id="63" idx="3"/>
            </p:cNvCxnSpPr>
            <p:nvPr/>
          </p:nvCxnSpPr>
          <p:spPr bwMode="auto">
            <a:xfrm flipH="1" flipV="1">
              <a:off x="2422800" y="4657561"/>
              <a:ext cx="292850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5" name="正方形/長方形 64"/>
            <p:cNvSpPr/>
            <p:nvPr/>
          </p:nvSpPr>
          <p:spPr bwMode="auto">
            <a:xfrm>
              <a:off x="9771650" y="4477561"/>
              <a:ext cx="126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</a:rPr>
                <a:t>x.x.x.x</a:t>
              </a:r>
              <a:endParaRPr lang="ja-JP" altLang="en-US" sz="1000" b="1" dirty="0">
                <a:solidFill>
                  <a:srgbClr val="000000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 bwMode="auto">
            <a:xfrm>
              <a:off x="11031650" y="4477561"/>
              <a:ext cx="826152" cy="36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chemeClr val="bg1"/>
                  </a:solidFill>
                </a:rPr>
                <a:t>VM[n]</a:t>
              </a:r>
              <a:endParaRPr lang="ja-JP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直線コネクタ 66"/>
            <p:cNvCxnSpPr>
              <a:stCxn id="75" idx="3"/>
              <a:endCxn id="65" idx="1"/>
            </p:cNvCxnSpPr>
            <p:nvPr/>
          </p:nvCxnSpPr>
          <p:spPr bwMode="auto">
            <a:xfrm flipV="1">
              <a:off x="9499883" y="4657561"/>
              <a:ext cx="271767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8" name="正方形/長方形 67"/>
            <p:cNvSpPr/>
            <p:nvPr/>
          </p:nvSpPr>
          <p:spPr bwMode="auto">
            <a:xfrm>
              <a:off x="4381578" y="4416893"/>
              <a:ext cx="676788" cy="246221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vmnic3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cxnSp>
          <p:nvCxnSpPr>
            <p:cNvPr id="69" name="直線コネクタ 68"/>
            <p:cNvCxnSpPr>
              <a:stCxn id="72" idx="3"/>
              <a:endCxn id="68" idx="1"/>
            </p:cNvCxnSpPr>
            <p:nvPr/>
          </p:nvCxnSpPr>
          <p:spPr bwMode="auto">
            <a:xfrm>
              <a:off x="4180973" y="4540003"/>
              <a:ext cx="200605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0" name="正方形/長方形 69"/>
            <p:cNvSpPr/>
            <p:nvPr/>
          </p:nvSpPr>
          <p:spPr bwMode="auto">
            <a:xfrm>
              <a:off x="7122423" y="4416893"/>
              <a:ext cx="676788" cy="246221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vmnic3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cxnSp>
          <p:nvCxnSpPr>
            <p:cNvPr id="71" name="直線コネクタ 70"/>
            <p:cNvCxnSpPr>
              <a:stCxn id="74" idx="1"/>
              <a:endCxn id="70" idx="3"/>
            </p:cNvCxnSpPr>
            <p:nvPr/>
          </p:nvCxnSpPr>
          <p:spPr bwMode="auto">
            <a:xfrm flipH="1">
              <a:off x="7799211" y="4540003"/>
              <a:ext cx="235606" cy="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2715650" y="4320000"/>
              <a:ext cx="1465323" cy="4400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 bwMode="auto">
            <a:xfrm>
              <a:off x="2715650" y="4551960"/>
              <a:ext cx="946340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user_portgroup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 bwMode="auto">
            <a:xfrm>
              <a:off x="8034817" y="4320000"/>
              <a:ext cx="1465323" cy="4400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vSwitch3</a:t>
              </a:r>
              <a:endParaRPr lang="ja-JP" altLang="en-US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8553543" y="4551960"/>
              <a:ext cx="946340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altLang="ja-JP" sz="900" dirty="0" err="1">
                  <a:solidFill>
                    <a:srgbClr val="000000"/>
                  </a:solidFill>
                  <a:latin typeface="メイリオ" panose="020B0604030504040204" pitchFamily="50" charset="-128"/>
                </a:rPr>
                <a:t>user</a:t>
              </a:r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sp>
        <p:nvSpPr>
          <p:cNvPr id="76" name="正方形/長方形 75"/>
          <p:cNvSpPr/>
          <p:nvPr/>
        </p:nvSpPr>
        <p:spPr bwMode="auto">
          <a:xfrm>
            <a:off x="8034585" y="4012733"/>
            <a:ext cx="1224000" cy="69924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vSwitch0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8311291" y="4294009"/>
            <a:ext cx="949546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8358254" y="4503837"/>
            <a:ext cx="904662" cy="211203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900" dirty="0" err="1" smtClean="0">
                <a:solidFill>
                  <a:srgbClr val="000000"/>
                </a:solidFill>
                <a:latin typeface="メイリオ" panose="020B0604030504040204" pitchFamily="50" charset="-128"/>
              </a:rPr>
              <a:t>Mgmt</a:t>
            </a:r>
            <a:r>
              <a:rPr lang="en-US" altLang="ja-JP" sz="9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 Network</a:t>
            </a:r>
            <a:endParaRPr lang="ja-JP" altLang="en-US" sz="9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grpSp>
        <p:nvGrpSpPr>
          <p:cNvPr id="79" name="グループ化 78"/>
          <p:cNvGrpSpPr/>
          <p:nvPr/>
        </p:nvGrpSpPr>
        <p:grpSpPr>
          <a:xfrm>
            <a:off x="8034519" y="2966621"/>
            <a:ext cx="1227717" cy="442550"/>
            <a:chOff x="7983462" y="2829639"/>
            <a:chExt cx="1227717" cy="442550"/>
          </a:xfrm>
        </p:grpSpPr>
        <p:sp>
          <p:nvSpPr>
            <p:cNvPr id="80" name="正方形/長方形 79"/>
            <p:cNvSpPr/>
            <p:nvPr/>
          </p:nvSpPr>
          <p:spPr bwMode="auto">
            <a:xfrm>
              <a:off x="7983462" y="2829639"/>
              <a:ext cx="1224000" cy="441506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 bwMode="auto">
            <a:xfrm>
              <a:off x="8167056" y="3060986"/>
              <a:ext cx="1044123" cy="211203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900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Mirror_portgroup</a:t>
              </a:r>
              <a:endParaRPr lang="ja-JP" altLang="en-US" sz="900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</p:grpSp>
      <p:sp>
        <p:nvSpPr>
          <p:cNvPr id="82" name="正方形/長方形 81"/>
          <p:cNvSpPr/>
          <p:nvPr/>
        </p:nvSpPr>
        <p:spPr bwMode="auto">
          <a:xfrm>
            <a:off x="4380007" y="1814257"/>
            <a:ext cx="678391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3" name="直線コネクタ 82"/>
          <p:cNvCxnSpPr>
            <a:stCxn id="87" idx="3"/>
            <a:endCxn id="82" idx="1"/>
          </p:cNvCxnSpPr>
          <p:nvPr/>
        </p:nvCxnSpPr>
        <p:spPr bwMode="auto">
          <a:xfrm>
            <a:off x="4155650" y="1937368"/>
            <a:ext cx="224357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正方形/長方形 83"/>
          <p:cNvSpPr/>
          <p:nvPr/>
        </p:nvSpPr>
        <p:spPr bwMode="auto">
          <a:xfrm>
            <a:off x="7122050" y="1814257"/>
            <a:ext cx="676788" cy="246221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vmnic2</a:t>
            </a:r>
            <a:endParaRPr lang="ja-JP" altLang="en-US" sz="10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85" name="直線コネクタ 84"/>
          <p:cNvCxnSpPr>
            <a:stCxn id="92" idx="1"/>
            <a:endCxn id="84" idx="3"/>
          </p:cNvCxnSpPr>
          <p:nvPr/>
        </p:nvCxnSpPr>
        <p:spPr bwMode="auto">
          <a:xfrm flipH="1">
            <a:off x="7798838" y="1937368"/>
            <a:ext cx="235681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6" name="グループ化 85"/>
          <p:cNvGrpSpPr/>
          <p:nvPr/>
        </p:nvGrpSpPr>
        <p:grpSpPr>
          <a:xfrm>
            <a:off x="2931650" y="1606343"/>
            <a:ext cx="1224000" cy="662049"/>
            <a:chOff x="2831729" y="1402628"/>
            <a:chExt cx="1224000" cy="662049"/>
          </a:xfrm>
        </p:grpSpPr>
        <p:sp>
          <p:nvSpPr>
            <p:cNvPr id="87" name="正方形/長方形 86"/>
            <p:cNvSpPr/>
            <p:nvPr/>
          </p:nvSpPr>
          <p:spPr bwMode="auto">
            <a:xfrm>
              <a:off x="2831729" y="1402628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iSCSI_vswitch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88" name="グループ化 87"/>
            <p:cNvGrpSpPr/>
            <p:nvPr/>
          </p:nvGrpSpPr>
          <p:grpSpPr>
            <a:xfrm>
              <a:off x="2831729" y="1647252"/>
              <a:ext cx="1077786" cy="417425"/>
              <a:chOff x="2849766" y="1957418"/>
              <a:chExt cx="1077786" cy="417425"/>
            </a:xfrm>
          </p:grpSpPr>
          <p:sp>
            <p:nvSpPr>
              <p:cNvPr id="89" name="正方形/長方形 88"/>
              <p:cNvSpPr/>
              <p:nvPr/>
            </p:nvSpPr>
            <p:spPr bwMode="auto">
              <a:xfrm>
                <a:off x="2849766" y="2163640"/>
                <a:ext cx="10056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err="1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90" name="正方形/長方形 89"/>
              <p:cNvSpPr/>
              <p:nvPr/>
            </p:nvSpPr>
            <p:spPr bwMode="auto">
              <a:xfrm>
                <a:off x="2849766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Initiator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91" name="グループ化 90"/>
          <p:cNvGrpSpPr/>
          <p:nvPr/>
        </p:nvGrpSpPr>
        <p:grpSpPr>
          <a:xfrm>
            <a:off x="8034519" y="1606343"/>
            <a:ext cx="1224000" cy="662049"/>
            <a:chOff x="5389692" y="915802"/>
            <a:chExt cx="1224000" cy="662049"/>
          </a:xfrm>
        </p:grpSpPr>
        <p:sp>
          <p:nvSpPr>
            <p:cNvPr id="92" name="正方形/長方形 91"/>
            <p:cNvSpPr/>
            <p:nvPr/>
          </p:nvSpPr>
          <p:spPr bwMode="auto">
            <a:xfrm>
              <a:off x="5389692" y="915802"/>
              <a:ext cx="1224000" cy="662049"/>
            </a:xfrm>
            <a:prstGeom prst="rect">
              <a:avLst/>
            </a:prstGeom>
            <a:solidFill>
              <a:schemeClr val="accent3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000" b="1" dirty="0" err="1" smtClean="0">
                  <a:solidFill>
                    <a:srgbClr val="000000"/>
                  </a:solidFill>
                  <a:latin typeface="メイリオ" panose="020B0604030504040204" pitchFamily="50" charset="-128"/>
                </a:rPr>
                <a:t>iSCSI_vswitch</a:t>
              </a:r>
              <a:endParaRPr lang="en-US" altLang="ja-JP" sz="1000" b="1" dirty="0">
                <a:solidFill>
                  <a:srgbClr val="000000"/>
                </a:solidFill>
                <a:latin typeface="メイリオ" panose="020B0604030504040204" pitchFamily="50" charset="-128"/>
              </a:endParaRPr>
            </a:p>
          </p:txBody>
        </p:sp>
        <p:grpSp>
          <p:nvGrpSpPr>
            <p:cNvPr id="93" name="グループ化 92"/>
            <p:cNvGrpSpPr/>
            <p:nvPr/>
          </p:nvGrpSpPr>
          <p:grpSpPr>
            <a:xfrm>
              <a:off x="5535906" y="1160426"/>
              <a:ext cx="1077786" cy="417425"/>
              <a:chOff x="2880015" y="1957418"/>
              <a:chExt cx="1077786" cy="417425"/>
            </a:xfrm>
          </p:grpSpPr>
          <p:sp>
            <p:nvSpPr>
              <p:cNvPr id="94" name="正方形/長方形 93"/>
              <p:cNvSpPr/>
              <p:nvPr/>
            </p:nvSpPr>
            <p:spPr bwMode="auto">
              <a:xfrm>
                <a:off x="2950505" y="2163640"/>
                <a:ext cx="1005651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ja-JP" sz="900" dirty="0" err="1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iSCSI_portgroup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  <p:sp>
            <p:nvSpPr>
              <p:cNvPr id="95" name="正方形/長方形 94"/>
              <p:cNvSpPr/>
              <p:nvPr/>
            </p:nvSpPr>
            <p:spPr bwMode="auto">
              <a:xfrm>
                <a:off x="2880015" y="1957418"/>
                <a:ext cx="1077786" cy="211203"/>
              </a:xfrm>
              <a:prstGeom prst="rect">
                <a:avLst/>
              </a:prstGeom>
              <a:solidFill>
                <a:schemeClr val="accent3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900" dirty="0" smtClean="0">
                    <a:solidFill>
                      <a:srgbClr val="000000"/>
                    </a:solidFill>
                    <a:latin typeface="メイリオ" panose="020B0604030504040204" pitchFamily="50" charset="-128"/>
                  </a:rPr>
                  <a:t>iSCSI Initiator</a:t>
                </a:r>
                <a:endParaRPr lang="ja-JP" altLang="en-US" sz="900" dirty="0">
                  <a:solidFill>
                    <a:srgbClr val="000000"/>
                  </a:solidFill>
                  <a:latin typeface="メイリオ" panose="020B0604030504040204" pitchFamily="50" charset="-128"/>
                </a:endParaRPr>
              </a:p>
            </p:txBody>
          </p:sp>
        </p:grpSp>
      </p:grpSp>
      <p:cxnSp>
        <p:nvCxnSpPr>
          <p:cNvPr id="96" name="直線コネクタ 95"/>
          <p:cNvCxnSpPr>
            <a:stCxn id="6" idx="2"/>
            <a:endCxn id="100" idx="2"/>
          </p:cNvCxnSpPr>
          <p:nvPr/>
        </p:nvCxnSpPr>
        <p:spPr bwMode="auto">
          <a:xfrm>
            <a:off x="5605659" y="3311007"/>
            <a:ext cx="233815" cy="627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7" name="直線コネクタ 96"/>
          <p:cNvCxnSpPr>
            <a:stCxn id="8" idx="2"/>
            <a:endCxn id="100" idx="0"/>
          </p:cNvCxnSpPr>
          <p:nvPr/>
        </p:nvCxnSpPr>
        <p:spPr bwMode="auto">
          <a:xfrm flipH="1">
            <a:off x="6353629" y="3311007"/>
            <a:ext cx="242030" cy="62705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8" name="正方形/長方形 97"/>
          <p:cNvSpPr/>
          <p:nvPr/>
        </p:nvSpPr>
        <p:spPr bwMode="auto">
          <a:xfrm>
            <a:off x="5735931" y="4531890"/>
            <a:ext cx="720069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chemeClr val="bg1"/>
                </a:solidFill>
                <a:latin typeface="メイリオ" panose="020B0604030504040204" pitchFamily="50" charset="-128"/>
              </a:rPr>
              <a:t>Witness</a:t>
            </a:r>
          </a:p>
          <a:p>
            <a:pPr algn="ctr"/>
            <a:r>
              <a:rPr lang="en-US" altLang="ja-JP" sz="1000" b="1" dirty="0" err="1" smtClean="0">
                <a:solidFill>
                  <a:schemeClr val="bg1"/>
                </a:solidFill>
                <a:latin typeface="メイリオ" panose="020B0604030504040204" pitchFamily="50" charset="-128"/>
              </a:rPr>
              <a:t>x.x.x.x</a:t>
            </a:r>
            <a:endParaRPr lang="ja-JP" altLang="en-US" sz="1000" b="1" dirty="0">
              <a:solidFill>
                <a:schemeClr val="bg1"/>
              </a:solidFill>
              <a:latin typeface="メイリオ" panose="020B0604030504040204" pitchFamily="50" charset="-128"/>
            </a:endParaRPr>
          </a:p>
        </p:txBody>
      </p:sp>
      <p:cxnSp>
        <p:nvCxnSpPr>
          <p:cNvPr id="99" name="直線コネクタ 98"/>
          <p:cNvCxnSpPr>
            <a:stCxn id="100" idx="1"/>
            <a:endCxn id="98" idx="0"/>
          </p:cNvCxnSpPr>
          <p:nvPr/>
        </p:nvCxnSpPr>
        <p:spPr bwMode="auto">
          <a:xfrm>
            <a:off x="6095966" y="4107557"/>
            <a:ext cx="0" cy="424333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00" name="雲 99"/>
          <p:cNvSpPr/>
          <p:nvPr/>
        </p:nvSpPr>
        <p:spPr bwMode="auto">
          <a:xfrm>
            <a:off x="5837873" y="3768207"/>
            <a:ext cx="516186" cy="339712"/>
          </a:xfrm>
          <a:prstGeom prst="cloud">
            <a:avLst/>
          </a:prstGeom>
          <a:noFill/>
          <a:ln w="25400">
            <a:solidFill>
              <a:srgbClr val="00B0F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>
              <a:latin typeface="+mj-ea"/>
              <a:ea typeface="+mj-ea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0" y="549000"/>
            <a:ext cx="12192000" cy="46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212</Words>
  <Application>Microsoft Office PowerPoint</Application>
  <PresentationFormat>ワイド画面</PresentationFormat>
  <Paragraphs>162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NECグループ標準PCサービス2017年度第2回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Kazuyuki Miyamoto</dc:creator>
  <cp:lastModifiedBy>Kazuyuki Miyamoto</cp:lastModifiedBy>
  <cp:revision>14</cp:revision>
  <dcterms:created xsi:type="dcterms:W3CDTF">2021-05-13T00:54:07Z</dcterms:created>
  <dcterms:modified xsi:type="dcterms:W3CDTF">2022-04-14T03:44:43Z</dcterms:modified>
</cp:coreProperties>
</file>