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87"/>
    <a:srgbClr val="932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07/07/2021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83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07/07/2021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915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07/07/2021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495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07/07/2021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77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07/07/2021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07/07/2021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93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07/07/2021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57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07/07/2021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90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07/07/2021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3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07/07/2021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48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07/07/2021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0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AD725-27B8-4F5F-8F66-A02424069269}" type="datetimeFigureOut">
              <a:rPr lang="en-GB" smtClean="0"/>
              <a:t>07/07/2021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13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319D8E58-6D2A-453E-B3E3-FFA4D5C456E4}"/>
              </a:ext>
            </a:extLst>
          </p:cNvPr>
          <p:cNvSpPr/>
          <p:nvPr/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5D306F6-8022-4666-84AC-1BCF1F77A125}"/>
              </a:ext>
            </a:extLst>
          </p:cNvPr>
          <p:cNvSpPr/>
          <p:nvPr/>
        </p:nvSpPr>
        <p:spPr>
          <a:xfrm>
            <a:off x="4977282" y="1656020"/>
            <a:ext cx="286485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D7878E3-267C-4251-BA06-73C7AEF2A809}"/>
              </a:ext>
            </a:extLst>
          </p:cNvPr>
          <p:cNvSpPr/>
          <p:nvPr/>
        </p:nvSpPr>
        <p:spPr>
          <a:xfrm>
            <a:off x="4977282" y="1813343"/>
            <a:ext cx="286485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C111BE3-7575-4D67-A78C-9C802A8D84C2}"/>
              </a:ext>
            </a:extLst>
          </p:cNvPr>
          <p:cNvSpPr/>
          <p:nvPr/>
        </p:nvSpPr>
        <p:spPr>
          <a:xfrm rot="5400000">
            <a:off x="3324031" y="2760902"/>
            <a:ext cx="286485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32A4302-2A22-43EC-9310-B22FB2A36F77}"/>
              </a:ext>
            </a:extLst>
          </p:cNvPr>
          <p:cNvSpPr/>
          <p:nvPr/>
        </p:nvSpPr>
        <p:spPr>
          <a:xfrm rot="5400000">
            <a:off x="3484482" y="2755210"/>
            <a:ext cx="286485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22E7911-D871-4EBE-AA12-6F34C5E9D70F}"/>
              </a:ext>
            </a:extLst>
          </p:cNvPr>
          <p:cNvSpPr/>
          <p:nvPr/>
        </p:nvSpPr>
        <p:spPr>
          <a:xfrm flipH="1">
            <a:off x="1972225" y="5550209"/>
            <a:ext cx="181142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B82E7C1C-7C5C-477F-BABD-C918C730E19E}"/>
              </a:ext>
            </a:extLst>
          </p:cNvPr>
          <p:cNvSpPr/>
          <p:nvPr/>
        </p:nvSpPr>
        <p:spPr>
          <a:xfrm flipH="1">
            <a:off x="1972225" y="5707532"/>
            <a:ext cx="181142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2D517E0B-8ED9-4D2B-ABBC-AF60D2BC0690}"/>
              </a:ext>
            </a:extLst>
          </p:cNvPr>
          <p:cNvSpPr/>
          <p:nvPr/>
        </p:nvSpPr>
        <p:spPr>
          <a:xfrm rot="16200000" flipH="1">
            <a:off x="2848146" y="4594273"/>
            <a:ext cx="286485" cy="9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C6E6AC0-718F-4135-847C-7FAC4C7A744A}"/>
              </a:ext>
            </a:extLst>
          </p:cNvPr>
          <p:cNvSpPr/>
          <p:nvPr/>
        </p:nvSpPr>
        <p:spPr>
          <a:xfrm rot="16200000" flipH="1">
            <a:off x="2947620" y="4594273"/>
            <a:ext cx="286485" cy="9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B47B11B-BAD8-4149-A636-1BCFC9E6A4D0}"/>
              </a:ext>
            </a:extLst>
          </p:cNvPr>
          <p:cNvSpPr/>
          <p:nvPr/>
        </p:nvSpPr>
        <p:spPr>
          <a:xfrm>
            <a:off x="2658503" y="3526736"/>
            <a:ext cx="286485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DD34B01-CF1B-4B7A-9BEB-B8413934E06B}"/>
              </a:ext>
            </a:extLst>
          </p:cNvPr>
          <p:cNvSpPr/>
          <p:nvPr/>
        </p:nvSpPr>
        <p:spPr>
          <a:xfrm>
            <a:off x="2658503" y="3684059"/>
            <a:ext cx="286485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56EE446-9105-4463-B54E-E8DB1D131520}"/>
              </a:ext>
            </a:extLst>
          </p:cNvPr>
          <p:cNvSpPr/>
          <p:nvPr/>
        </p:nvSpPr>
        <p:spPr>
          <a:xfrm rot="5400000">
            <a:off x="1054106" y="3088016"/>
            <a:ext cx="286485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8F2E43-9AAF-4331-B44C-3CDA894B9719}"/>
              </a:ext>
            </a:extLst>
          </p:cNvPr>
          <p:cNvSpPr/>
          <p:nvPr/>
        </p:nvSpPr>
        <p:spPr>
          <a:xfrm rot="5400000">
            <a:off x="896783" y="3088016"/>
            <a:ext cx="286485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E80ADDF-592F-4838-986C-7D5D41DC2C2E}"/>
              </a:ext>
            </a:extLst>
          </p:cNvPr>
          <p:cNvSpPr/>
          <p:nvPr/>
        </p:nvSpPr>
        <p:spPr>
          <a:xfrm>
            <a:off x="4986982" y="5505155"/>
            <a:ext cx="182220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F5E6EF4-66C7-49FB-9E0E-CEF5498F28E9}"/>
              </a:ext>
            </a:extLst>
          </p:cNvPr>
          <p:cNvSpPr/>
          <p:nvPr/>
        </p:nvSpPr>
        <p:spPr>
          <a:xfrm>
            <a:off x="4986982" y="5662478"/>
            <a:ext cx="182220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5C09FD5-9DB2-490B-BF81-15DDB6EA4D6F}"/>
              </a:ext>
            </a:extLst>
          </p:cNvPr>
          <p:cNvSpPr/>
          <p:nvPr/>
        </p:nvSpPr>
        <p:spPr>
          <a:xfrm rot="5400000">
            <a:off x="4000726" y="4592143"/>
            <a:ext cx="286485" cy="1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4BDAE6F-0ECB-4FE3-B1FC-33CD779690A7}"/>
              </a:ext>
            </a:extLst>
          </p:cNvPr>
          <p:cNvSpPr/>
          <p:nvPr/>
        </p:nvSpPr>
        <p:spPr>
          <a:xfrm rot="5400000">
            <a:off x="3900660" y="4592143"/>
            <a:ext cx="286485" cy="1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14BF1C-2048-40FF-AA02-BBEB5CA668FB}"/>
              </a:ext>
            </a:extLst>
          </p:cNvPr>
          <p:cNvSpPr/>
          <p:nvPr/>
        </p:nvSpPr>
        <p:spPr>
          <a:xfrm>
            <a:off x="4977283" y="1253196"/>
            <a:ext cx="1800000" cy="1336729"/>
          </a:xfrm>
          <a:prstGeom prst="rect">
            <a:avLst/>
          </a:prstGeom>
          <a:solidFill>
            <a:schemeClr val="bg1"/>
          </a:solidFill>
          <a:ln w="19050">
            <a:solidFill>
              <a:srgbClr val="004F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tx1"/>
                </a:solidFill>
              </a:rPr>
              <a:t>Mario Web App</a:t>
            </a:r>
          </a:p>
        </p:txBody>
      </p:sp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8C8AF3EF-49CF-44DF-B070-CD4C4D52E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377" y="2236637"/>
            <a:ext cx="267177" cy="286960"/>
          </a:xfrm>
          <a:prstGeom prst="rect">
            <a:avLst/>
          </a:prstGeom>
          <a:ln>
            <a:noFill/>
          </a:ln>
        </p:spPr>
      </p:pic>
      <p:pic>
        <p:nvPicPr>
          <p:cNvPr id="42" name="Picture 41" descr="Logo, company name&#10;&#10;Description automatically generated">
            <a:extLst>
              <a:ext uri="{FF2B5EF4-FFF2-40B4-BE49-F238E27FC236}">
                <a16:creationId xmlns:a16="http://schemas.microsoft.com/office/drawing/2014/main" id="{8A949D18-91C5-4D79-8141-D4A759A65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27" y="2229380"/>
            <a:ext cx="570289" cy="238140"/>
          </a:xfrm>
          <a:prstGeom prst="rect">
            <a:avLst/>
          </a:prstGeom>
          <a:ln>
            <a:noFill/>
          </a:ln>
        </p:spPr>
      </p:pic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EC1CDD2-6C43-417B-831B-67B4E3E15386}"/>
              </a:ext>
            </a:extLst>
          </p:cNvPr>
          <p:cNvSpPr/>
          <p:nvPr/>
        </p:nvSpPr>
        <p:spPr>
          <a:xfrm>
            <a:off x="5073411" y="1524216"/>
            <a:ext cx="1619068" cy="441402"/>
          </a:xfrm>
          <a:prstGeom prst="roundRect">
            <a:avLst/>
          </a:prstGeom>
          <a:solidFill>
            <a:srgbClr val="932900"/>
          </a:solidFill>
          <a:ln>
            <a:solidFill>
              <a:srgbClr val="932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r>
              <a:rPr lang="en-GB" sz="900" dirty="0"/>
              <a:t>Allows the player to play a generated Mario level and collects telemetry data.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735A032-AD5F-426C-9073-AF33CC8C4F3D}"/>
              </a:ext>
            </a:extLst>
          </p:cNvPr>
          <p:cNvSpPr/>
          <p:nvPr/>
        </p:nvSpPr>
        <p:spPr>
          <a:xfrm>
            <a:off x="7177518" y="5864855"/>
            <a:ext cx="5014482" cy="993144"/>
          </a:xfrm>
          <a:prstGeom prst="rect">
            <a:avLst/>
          </a:prstGeom>
          <a:solidFill>
            <a:srgbClr val="004F8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The level evaluator service can be backed by a number of model learning approaches. We will be exploring Genetic Algorithms; and creating an "Enjoyment Surface": weighting the latent space according to player enjoyment.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5ADA39D-0421-4F35-BBBF-B73450141284}"/>
              </a:ext>
            </a:extLst>
          </p:cNvPr>
          <p:cNvSpPr/>
          <p:nvPr/>
        </p:nvSpPr>
        <p:spPr>
          <a:xfrm>
            <a:off x="7177518" y="3165530"/>
            <a:ext cx="5014482" cy="2793568"/>
          </a:xfrm>
          <a:prstGeom prst="rect">
            <a:avLst/>
          </a:prstGeom>
          <a:solidFill>
            <a:srgbClr val="9329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/>
              <a:t>In this initial implementation, the player telemetry collected by the web app will be:</a:t>
            </a:r>
          </a:p>
          <a:p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/>
              <a:t>The player using the option to end the level early due to Incompleteability. </a:t>
            </a:r>
          </a:p>
          <a:p>
            <a:pPr marL="285750" indent="-285750">
              <a:buFontTx/>
              <a:buChar char="-"/>
            </a:pP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/>
              <a:t>The player using the option to end the level early due to lack of enjoyment</a:t>
            </a:r>
          </a:p>
          <a:p>
            <a:pPr marL="285750" indent="-285750">
              <a:buFontTx/>
              <a:buChar char="-"/>
            </a:pP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/>
              <a:t>The results to two questions asked after the player completes the level:</a:t>
            </a:r>
          </a:p>
          <a:p>
            <a:pPr marL="742950" lvl="1" indent="-285750">
              <a:buFontTx/>
              <a:buChar char="-"/>
            </a:pPr>
            <a:r>
              <a:rPr lang="en-GB" sz="1000" b="0" i="0" dirty="0">
                <a:solidFill>
                  <a:schemeClr val="bg1"/>
                </a:solidFill>
                <a:effectLst/>
              </a:rPr>
              <a:t>How engaged did you feel playing this level? [1 - 5] </a:t>
            </a:r>
          </a:p>
          <a:p>
            <a:pPr marL="742950" lvl="1" indent="-285750">
              <a:buFontTx/>
              <a:buChar char="-"/>
            </a:pPr>
            <a:r>
              <a:rPr lang="en-GB" sz="1000" b="0" i="0" dirty="0">
                <a:solidFill>
                  <a:schemeClr val="bg1"/>
                </a:solidFill>
                <a:effectLst/>
              </a:rPr>
              <a:t>How novel was this level compared to the levels you previously played? [1-5]</a:t>
            </a:r>
          </a:p>
          <a:p>
            <a:pPr marL="742950" lvl="1" indent="-285750">
              <a:buFontTx/>
              <a:buChar char="-"/>
            </a:pPr>
            <a:r>
              <a:rPr lang="en-GB" sz="1000" b="0" i="0" dirty="0">
                <a:solidFill>
                  <a:schemeClr val="bg1"/>
                </a:solidFill>
                <a:effectLst/>
              </a:rPr>
              <a:t>How novel would you like the next level to be? [1-5]</a:t>
            </a:r>
          </a:p>
          <a:p>
            <a:pPr marL="742950" lvl="1" indent="-285750">
              <a:buFontTx/>
              <a:buChar char="-"/>
            </a:pPr>
            <a:endParaRPr lang="en-GB" sz="1000" dirty="0">
              <a:solidFill>
                <a:schemeClr val="bg1"/>
              </a:solidFill>
            </a:endParaRPr>
          </a:p>
          <a:p>
            <a:r>
              <a:rPr lang="en-GB" sz="1200" dirty="0"/>
              <a:t>In the future, less obtrusive telemetry could be collected.</a:t>
            </a:r>
          </a:p>
          <a:p>
            <a:endParaRPr lang="en-GB" sz="12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24E3C79-0E3A-4499-8A82-60E13A3B8CDE}"/>
              </a:ext>
            </a:extLst>
          </p:cNvPr>
          <p:cNvSpPr/>
          <p:nvPr/>
        </p:nvSpPr>
        <p:spPr>
          <a:xfrm>
            <a:off x="7177518" y="1600200"/>
            <a:ext cx="5014482" cy="685467"/>
          </a:xfrm>
          <a:prstGeom prst="rect">
            <a:avLst/>
          </a:prstGeom>
          <a:solidFill>
            <a:srgbClr val="9329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The architecture is made from a number of decoupled services allowing for interchangeability and trialling novel approaches.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F96E8C2-9E85-4913-BA05-0FACF3D5C2F2}"/>
              </a:ext>
            </a:extLst>
          </p:cNvPr>
          <p:cNvSpPr/>
          <p:nvPr/>
        </p:nvSpPr>
        <p:spPr>
          <a:xfrm>
            <a:off x="7177519" y="-1"/>
            <a:ext cx="5014482" cy="1600201"/>
          </a:xfrm>
          <a:prstGeom prst="rect">
            <a:avLst/>
          </a:prstGeom>
          <a:solidFill>
            <a:srgbClr val="004F8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800" dirty="0"/>
          </a:p>
          <a:p>
            <a:endParaRPr lang="en-GB" dirty="0"/>
          </a:p>
          <a:p>
            <a:endParaRPr lang="en-GB" sz="1800" dirty="0"/>
          </a:p>
          <a:p>
            <a:r>
              <a:rPr lang="en-GB" sz="1800" dirty="0"/>
              <a:t>Super VAE-rio Bros. is a system for generating Super Mario levels whilst observing player preferences for quality and novelty.</a:t>
            </a:r>
          </a:p>
          <a:p>
            <a:endParaRPr lang="en-GB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0C75A95-CA50-43DE-984F-9F8018FF51A9}"/>
              </a:ext>
            </a:extLst>
          </p:cNvPr>
          <p:cNvCxnSpPr>
            <a:cxnSpLocks/>
            <a:stCxn id="179" idx="3"/>
            <a:endCxn id="176" idx="1"/>
          </p:cNvCxnSpPr>
          <p:nvPr/>
        </p:nvCxnSpPr>
        <p:spPr>
          <a:xfrm rot="16200000" flipH="1">
            <a:off x="1780186" y="2727081"/>
            <a:ext cx="295478" cy="1461155"/>
          </a:xfrm>
          <a:prstGeom prst="bentConnector2">
            <a:avLst/>
          </a:prstGeom>
          <a:ln w="38100">
            <a:solidFill>
              <a:srgbClr val="004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5C6B85F-5188-4D2E-B40E-63DA1E23BCFC}"/>
              </a:ext>
            </a:extLst>
          </p:cNvPr>
          <p:cNvCxnSpPr>
            <a:cxnSpLocks/>
            <a:stCxn id="177" idx="1"/>
            <a:endCxn id="180" idx="3"/>
          </p:cNvCxnSpPr>
          <p:nvPr/>
        </p:nvCxnSpPr>
        <p:spPr>
          <a:xfrm rot="10800000">
            <a:off x="1040025" y="3309921"/>
            <a:ext cx="1618478" cy="452801"/>
          </a:xfrm>
          <a:prstGeom prst="bentConnector2">
            <a:avLst/>
          </a:prstGeom>
          <a:ln w="38100">
            <a:solidFill>
              <a:srgbClr val="004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18A8CB2-F4BD-442B-B3A7-A8EACB9ACDC1}"/>
              </a:ext>
            </a:extLst>
          </p:cNvPr>
          <p:cNvGrpSpPr/>
          <p:nvPr/>
        </p:nvGrpSpPr>
        <p:grpSpPr>
          <a:xfrm>
            <a:off x="232420" y="1986496"/>
            <a:ext cx="1800000" cy="1336729"/>
            <a:chOff x="362268" y="508678"/>
            <a:chExt cx="1800000" cy="133672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2E5444F-8012-44E3-AD5B-5E0A1798856F}"/>
                </a:ext>
              </a:extLst>
            </p:cNvPr>
            <p:cNvSpPr/>
            <p:nvPr/>
          </p:nvSpPr>
          <p:spPr>
            <a:xfrm>
              <a:off x="362268" y="508678"/>
              <a:ext cx="1800000" cy="13367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4F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000" dirty="0">
                  <a:solidFill>
                    <a:schemeClr val="tx1"/>
                  </a:solidFill>
                </a:rPr>
                <a:t>Playthrough Simulator</a:t>
              </a:r>
            </a:p>
          </p:txBody>
        </p:sp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E11195B9-B138-42F9-8544-B69AD029A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355" y="1488440"/>
              <a:ext cx="306892" cy="281052"/>
            </a:xfrm>
            <a:prstGeom prst="rect">
              <a:avLst/>
            </a:prstGeom>
            <a:ln>
              <a:noFill/>
            </a:ln>
          </p:spPr>
        </p:pic>
        <p:sp>
          <p:nvSpPr>
            <p:cNvPr id="1050" name="Rectangle: Rounded Corners 1049">
              <a:extLst>
                <a:ext uri="{FF2B5EF4-FFF2-40B4-BE49-F238E27FC236}">
                  <a16:creationId xmlns:a16="http://schemas.microsoft.com/office/drawing/2014/main" id="{24539A71-AE5A-405A-A33E-56DF90B6E750}"/>
                </a:ext>
              </a:extLst>
            </p:cNvPr>
            <p:cNvSpPr/>
            <p:nvPr/>
          </p:nvSpPr>
          <p:spPr>
            <a:xfrm>
              <a:off x="452734" y="849835"/>
              <a:ext cx="1619068" cy="519630"/>
            </a:xfrm>
            <a:prstGeom prst="roundRect">
              <a:avLst/>
            </a:prstGeom>
            <a:solidFill>
              <a:srgbClr val="932900"/>
            </a:solidFill>
            <a:ln>
              <a:solidFill>
                <a:srgbClr val="932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t"/>
            <a:lstStyle/>
            <a:p>
              <a:r>
                <a:rPr lang="en-GB" sz="900" dirty="0"/>
                <a:t>Takes a level representation as input and simulates a playthrough using an AI agent.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438A203-CA56-46E1-9F6B-5A586F029383}"/>
              </a:ext>
            </a:extLst>
          </p:cNvPr>
          <p:cNvSpPr/>
          <p:nvPr/>
        </p:nvSpPr>
        <p:spPr>
          <a:xfrm>
            <a:off x="362268" y="5012593"/>
            <a:ext cx="1800000" cy="1336729"/>
          </a:xfrm>
          <a:prstGeom prst="rect">
            <a:avLst/>
          </a:prstGeom>
          <a:solidFill>
            <a:schemeClr val="bg1"/>
          </a:solidFill>
          <a:ln w="19050">
            <a:solidFill>
              <a:srgbClr val="004F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tx1"/>
                </a:solidFill>
              </a:rPr>
              <a:t>Level Slice Generator</a:t>
            </a:r>
          </a:p>
        </p:txBody>
      </p:sp>
      <p:pic>
        <p:nvPicPr>
          <p:cNvPr id="38" name="Picture 37" descr="Logo&#10;&#10;Description automatically generated">
            <a:extLst>
              <a:ext uri="{FF2B5EF4-FFF2-40B4-BE49-F238E27FC236}">
                <a16:creationId xmlns:a16="http://schemas.microsoft.com/office/drawing/2014/main" id="{DC650CCA-A522-426D-8848-AE998AC5CF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7"/>
          <a:stretch/>
        </p:blipFill>
        <p:spPr>
          <a:xfrm>
            <a:off x="1433300" y="6059919"/>
            <a:ext cx="653802" cy="209454"/>
          </a:xfrm>
          <a:prstGeom prst="rect">
            <a:avLst/>
          </a:prstGeom>
          <a:ln>
            <a:noFill/>
          </a:ln>
        </p:spPr>
      </p:pic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3061E7F-B2C8-45A3-B286-B540FED861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5" y="6080585"/>
            <a:ext cx="840605" cy="168121"/>
          </a:xfrm>
          <a:prstGeom prst="rect">
            <a:avLst/>
          </a:prstGeom>
          <a:ln>
            <a:noFill/>
          </a:ln>
        </p:spPr>
      </p:pic>
      <p:pic>
        <p:nvPicPr>
          <p:cNvPr id="50" name="Picture 49" descr="Shape&#10;&#10;Description automatically generated with low confidence">
            <a:extLst>
              <a:ext uri="{FF2B5EF4-FFF2-40B4-BE49-F238E27FC236}">
                <a16:creationId xmlns:a16="http://schemas.microsoft.com/office/drawing/2014/main" id="{B7EFC2E5-F802-42FF-A444-A136357738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2" y="6059919"/>
            <a:ext cx="279272" cy="209454"/>
          </a:xfrm>
          <a:prstGeom prst="rect">
            <a:avLst/>
          </a:prstGeom>
          <a:ln>
            <a:noFill/>
          </a:ln>
        </p:spPr>
      </p:pic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EB55BC9-F61D-41D3-8E48-FE5F8920A73C}"/>
              </a:ext>
            </a:extLst>
          </p:cNvPr>
          <p:cNvSpPr/>
          <p:nvPr/>
        </p:nvSpPr>
        <p:spPr>
          <a:xfrm>
            <a:off x="435399" y="5307485"/>
            <a:ext cx="1619068" cy="519630"/>
          </a:xfrm>
          <a:prstGeom prst="roundRect">
            <a:avLst/>
          </a:prstGeom>
          <a:solidFill>
            <a:srgbClr val="932900"/>
          </a:solidFill>
          <a:ln>
            <a:solidFill>
              <a:srgbClr val="932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r>
              <a:rPr lang="en-GB" sz="900" dirty="0"/>
              <a:t>Takes a latent vector as input and returns a slice of a Mario level.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377C6C9-0192-43C1-8E2B-96ED2A39E1D5}"/>
              </a:ext>
            </a:extLst>
          </p:cNvPr>
          <p:cNvSpPr/>
          <p:nvPr/>
        </p:nvSpPr>
        <p:spPr>
          <a:xfrm>
            <a:off x="2645935" y="3506156"/>
            <a:ext cx="386555" cy="13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567A5CDB-2D41-4A66-BB23-C9B99BBB35C4}"/>
              </a:ext>
            </a:extLst>
          </p:cNvPr>
          <p:cNvSpPr/>
          <p:nvPr/>
        </p:nvSpPr>
        <p:spPr>
          <a:xfrm>
            <a:off x="2645936" y="3354348"/>
            <a:ext cx="386555" cy="14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ECEC54-1E85-4E95-8DA0-6154130944AD}"/>
              </a:ext>
            </a:extLst>
          </p:cNvPr>
          <p:cNvSpPr/>
          <p:nvPr/>
        </p:nvSpPr>
        <p:spPr>
          <a:xfrm>
            <a:off x="2645936" y="2682240"/>
            <a:ext cx="1800000" cy="2111875"/>
          </a:xfrm>
          <a:prstGeom prst="rect">
            <a:avLst/>
          </a:prstGeom>
          <a:solidFill>
            <a:schemeClr val="bg1"/>
          </a:solidFill>
          <a:ln w="19050">
            <a:solidFill>
              <a:srgbClr val="004F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tx1"/>
                </a:solidFill>
              </a:rPr>
              <a:t>Level Evaluator and Provider</a:t>
            </a: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B790F8D2-6785-4AB7-AE5A-D89C039B4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41" y="4527646"/>
            <a:ext cx="279272" cy="209454"/>
          </a:xfrm>
          <a:prstGeom prst="rect">
            <a:avLst/>
          </a:prstGeom>
          <a:ln>
            <a:noFill/>
          </a:ln>
        </p:spPr>
      </p:pic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19F7CAA9-4726-430B-A8EA-EC97223250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7"/>
          <a:stretch/>
        </p:blipFill>
        <p:spPr>
          <a:xfrm>
            <a:off x="3676482" y="4527646"/>
            <a:ext cx="653802" cy="209454"/>
          </a:xfrm>
          <a:prstGeom prst="rect">
            <a:avLst/>
          </a:prstGeom>
          <a:ln>
            <a:noFill/>
          </a:ln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E5D9426-3238-4774-BA38-1E8F7AF3B69D}"/>
              </a:ext>
            </a:extLst>
          </p:cNvPr>
          <p:cNvSpPr/>
          <p:nvPr/>
        </p:nvSpPr>
        <p:spPr>
          <a:xfrm>
            <a:off x="2715387" y="2920126"/>
            <a:ext cx="1619068" cy="1519795"/>
          </a:xfrm>
          <a:prstGeom prst="roundRect">
            <a:avLst/>
          </a:prstGeom>
          <a:solidFill>
            <a:srgbClr val="932900"/>
          </a:solidFill>
          <a:ln>
            <a:solidFill>
              <a:srgbClr val="932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r>
              <a:rPr lang="en-GB" sz="900" dirty="0"/>
              <a:t>Creates and serves a level based on a learned model of quality; novelty; and how to respond to a player preferences.</a:t>
            </a:r>
          </a:p>
          <a:p>
            <a:r>
              <a:rPr lang="en-GB" sz="900" dirty="0"/>
              <a:t>The level is generated by exploring a VAE’s latent space. The completeability of a level is checked using a simulated playthrough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9708D01-EDA9-4FCD-92B4-46A95337B582}"/>
              </a:ext>
            </a:extLst>
          </p:cNvPr>
          <p:cNvGrpSpPr/>
          <p:nvPr/>
        </p:nvGrpSpPr>
        <p:grpSpPr>
          <a:xfrm>
            <a:off x="5433176" y="162480"/>
            <a:ext cx="916050" cy="1016779"/>
            <a:chOff x="3197616" y="128311"/>
            <a:chExt cx="916050" cy="1016779"/>
          </a:xfrm>
        </p:grpSpPr>
        <p:pic>
          <p:nvPicPr>
            <p:cNvPr id="1049" name="Picture 104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D3F7674-BFDD-4B9A-94C9-D837D0440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7616" y="229040"/>
              <a:ext cx="916050" cy="916050"/>
            </a:xfrm>
            <a:prstGeom prst="rect">
              <a:avLst/>
            </a:prstGeom>
          </p:spPr>
        </p:pic>
        <p:pic>
          <p:nvPicPr>
            <p:cNvPr id="98" name="Picture 9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0C9BF89-433C-4636-9E12-EBF786B7D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35" r="23479" b="49487"/>
            <a:stretch/>
          </p:blipFill>
          <p:spPr>
            <a:xfrm>
              <a:off x="3413218" y="229040"/>
              <a:ext cx="485368" cy="462727"/>
            </a:xfrm>
            <a:prstGeom prst="rect">
              <a:avLst/>
            </a:prstGeom>
          </p:spPr>
        </p:pic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36E6A62E-69E6-4893-A965-57ABB8D8D38B}"/>
                </a:ext>
              </a:extLst>
            </p:cNvPr>
            <p:cNvSpPr/>
            <p:nvPr/>
          </p:nvSpPr>
          <p:spPr>
            <a:xfrm>
              <a:off x="3413218" y="691767"/>
              <a:ext cx="102787" cy="448621"/>
            </a:xfrm>
            <a:prstGeom prst="rect">
              <a:avLst/>
            </a:prstGeom>
            <a:solidFill>
              <a:srgbClr val="004F87"/>
            </a:solidFill>
            <a:ln>
              <a:solidFill>
                <a:srgbClr val="004F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8E90140-FDD8-476C-8E7B-A550C158B20D}"/>
                </a:ext>
              </a:extLst>
            </p:cNvPr>
            <p:cNvSpPr/>
            <p:nvPr/>
          </p:nvSpPr>
          <p:spPr>
            <a:xfrm>
              <a:off x="3795277" y="687065"/>
              <a:ext cx="102787" cy="448621"/>
            </a:xfrm>
            <a:prstGeom prst="rect">
              <a:avLst/>
            </a:prstGeom>
            <a:solidFill>
              <a:srgbClr val="004F87"/>
            </a:solidFill>
            <a:ln>
              <a:solidFill>
                <a:srgbClr val="004F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2" name="Oval 1051">
              <a:extLst>
                <a:ext uri="{FF2B5EF4-FFF2-40B4-BE49-F238E27FC236}">
                  <a16:creationId xmlns:a16="http://schemas.microsoft.com/office/drawing/2014/main" id="{FCF14FA5-5607-46FE-83E7-F3F8D345B08C}"/>
                </a:ext>
              </a:extLst>
            </p:cNvPr>
            <p:cNvSpPr/>
            <p:nvPr/>
          </p:nvSpPr>
          <p:spPr>
            <a:xfrm>
              <a:off x="3413218" y="184730"/>
              <a:ext cx="484846" cy="194977"/>
            </a:xfrm>
            <a:prstGeom prst="ellipse">
              <a:avLst/>
            </a:prstGeom>
            <a:solidFill>
              <a:srgbClr val="932900"/>
            </a:solidFill>
            <a:ln>
              <a:solidFill>
                <a:srgbClr val="932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1E74B3F-D6C8-4E03-A7BA-3B8D7EE5EF2A}"/>
                </a:ext>
              </a:extLst>
            </p:cNvPr>
            <p:cNvSpPr/>
            <p:nvPr/>
          </p:nvSpPr>
          <p:spPr>
            <a:xfrm>
              <a:off x="3482295" y="128311"/>
              <a:ext cx="346692" cy="194977"/>
            </a:xfrm>
            <a:prstGeom prst="ellipse">
              <a:avLst/>
            </a:prstGeom>
            <a:solidFill>
              <a:srgbClr val="932900"/>
            </a:solidFill>
            <a:ln>
              <a:solidFill>
                <a:srgbClr val="932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5FA5D9A-0CD7-40D9-AB4F-2BC6D4664D0D}"/>
                </a:ext>
              </a:extLst>
            </p:cNvPr>
            <p:cNvSpPr/>
            <p:nvPr/>
          </p:nvSpPr>
          <p:spPr>
            <a:xfrm rot="5400000">
              <a:off x="3534498" y="792584"/>
              <a:ext cx="242286" cy="448621"/>
            </a:xfrm>
            <a:prstGeom prst="rect">
              <a:avLst/>
            </a:prstGeom>
            <a:solidFill>
              <a:srgbClr val="004F87"/>
            </a:solidFill>
            <a:ln>
              <a:solidFill>
                <a:srgbClr val="004F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FF30DA2-741F-4885-9CDD-4F0A40A87D23}"/>
              </a:ext>
            </a:extLst>
          </p:cNvPr>
          <p:cNvGrpSpPr/>
          <p:nvPr/>
        </p:nvGrpSpPr>
        <p:grpSpPr>
          <a:xfrm>
            <a:off x="4977282" y="5001605"/>
            <a:ext cx="1800000" cy="1336729"/>
            <a:chOff x="4702075" y="4230571"/>
            <a:chExt cx="1800000" cy="133672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9E3CC6-F51A-4071-8C4C-74BBFD21F209}"/>
                </a:ext>
              </a:extLst>
            </p:cNvPr>
            <p:cNvSpPr/>
            <p:nvPr/>
          </p:nvSpPr>
          <p:spPr>
            <a:xfrm>
              <a:off x="4702075" y="4230571"/>
              <a:ext cx="1800000" cy="13367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4F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000" dirty="0">
                  <a:solidFill>
                    <a:schemeClr val="tx1"/>
                  </a:solidFill>
                </a:rPr>
                <a:t>Player Actions to Preferences Model</a:t>
              </a:r>
            </a:p>
          </p:txBody>
        </p:sp>
        <p:pic>
          <p:nvPicPr>
            <p:cNvPr id="44" name="Picture 4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58108EA-5307-4D4A-92C4-AAA5F6950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3176" y="5242818"/>
              <a:ext cx="279272" cy="20945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Picture 44" descr="Logo&#10;&#10;Description automatically generated">
              <a:extLst>
                <a:ext uri="{FF2B5EF4-FFF2-40B4-BE49-F238E27FC236}">
                  <a16:creationId xmlns:a16="http://schemas.microsoft.com/office/drawing/2014/main" id="{EFB4391B-3BDE-4987-97B0-0BC5FC00E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97"/>
            <a:stretch/>
          </p:blipFill>
          <p:spPr>
            <a:xfrm>
              <a:off x="5747117" y="5242818"/>
              <a:ext cx="653802" cy="209454"/>
            </a:xfrm>
            <a:prstGeom prst="rect">
              <a:avLst/>
            </a:prstGeom>
            <a:ln>
              <a:noFill/>
            </a:ln>
          </p:spPr>
        </p:pic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F734C2A9-960C-432D-B902-749D9070B377}"/>
                </a:ext>
              </a:extLst>
            </p:cNvPr>
            <p:cNvSpPr/>
            <p:nvPr/>
          </p:nvSpPr>
          <p:spPr>
            <a:xfrm>
              <a:off x="4798203" y="4678234"/>
              <a:ext cx="1619068" cy="441402"/>
            </a:xfrm>
            <a:prstGeom prst="roundRect">
              <a:avLst/>
            </a:prstGeom>
            <a:solidFill>
              <a:srgbClr val="932900"/>
            </a:solidFill>
            <a:ln>
              <a:solidFill>
                <a:srgbClr val="932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t"/>
            <a:lstStyle/>
            <a:p>
              <a:r>
                <a:rPr lang="en-GB" sz="900" dirty="0"/>
                <a:t>Translates player telemetry to player preferences using a learned model.</a:t>
              </a:r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C1C5B2F8-C94B-4C98-BE0D-E13ED343A7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120" y="179111"/>
            <a:ext cx="4496753" cy="311540"/>
          </a:xfrm>
          <a:prstGeom prst="rect">
            <a:avLst/>
          </a:prstGeom>
        </p:spPr>
      </p:pic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0C66A5B3-1DD5-4BFF-BBB5-B54B4477BC1C}"/>
              </a:ext>
            </a:extLst>
          </p:cNvPr>
          <p:cNvCxnSpPr>
            <a:cxnSpLocks/>
            <a:stCxn id="160" idx="1"/>
            <a:endCxn id="101" idx="1"/>
          </p:cNvCxnSpPr>
          <p:nvPr/>
        </p:nvCxnSpPr>
        <p:spPr>
          <a:xfrm rot="5400000" flipH="1" flipV="1">
            <a:off x="3741458" y="1460498"/>
            <a:ext cx="961639" cy="1510009"/>
          </a:xfrm>
          <a:prstGeom prst="bentConnector2">
            <a:avLst/>
          </a:prstGeom>
          <a:ln w="38100">
            <a:solidFill>
              <a:srgbClr val="004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9725445B-1920-4126-82F6-3958C440F832}"/>
              </a:ext>
            </a:extLst>
          </p:cNvPr>
          <p:cNvCxnSpPr>
            <a:cxnSpLocks/>
            <a:stCxn id="154" idx="1"/>
            <a:endCxn id="161" idx="1"/>
          </p:cNvCxnSpPr>
          <p:nvPr/>
        </p:nvCxnSpPr>
        <p:spPr>
          <a:xfrm rot="10800000" flipV="1">
            <a:off x="3627724" y="1892005"/>
            <a:ext cx="1349558" cy="798624"/>
          </a:xfrm>
          <a:prstGeom prst="bentConnector2">
            <a:avLst/>
          </a:prstGeom>
          <a:ln w="38100">
            <a:solidFill>
              <a:srgbClr val="004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EB13D3EF-15F4-4274-81D2-08BE1C498E6F}"/>
              </a:ext>
            </a:extLst>
          </p:cNvPr>
          <p:cNvCxnSpPr>
            <a:cxnSpLocks/>
            <a:stCxn id="196" idx="3"/>
            <a:endCxn id="194" idx="1"/>
          </p:cNvCxnSpPr>
          <p:nvPr/>
        </p:nvCxnSpPr>
        <p:spPr>
          <a:xfrm rot="16200000" flipH="1">
            <a:off x="4166276" y="4763111"/>
            <a:ext cx="798398" cy="843013"/>
          </a:xfrm>
          <a:prstGeom prst="bentConnector2">
            <a:avLst/>
          </a:prstGeom>
          <a:ln w="38100">
            <a:solidFill>
              <a:srgbClr val="004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65ACEB3F-3631-4D33-B74A-671222A47AA3}"/>
              </a:ext>
            </a:extLst>
          </p:cNvPr>
          <p:cNvCxnSpPr>
            <a:cxnSpLocks/>
            <a:stCxn id="195" idx="1"/>
            <a:endCxn id="197" idx="3"/>
          </p:cNvCxnSpPr>
          <p:nvPr/>
        </p:nvCxnSpPr>
        <p:spPr>
          <a:xfrm rot="10800000">
            <a:off x="4043904" y="4785420"/>
            <a:ext cx="943079" cy="955721"/>
          </a:xfrm>
          <a:prstGeom prst="bentConnector2">
            <a:avLst/>
          </a:prstGeom>
          <a:ln w="38100">
            <a:solidFill>
              <a:srgbClr val="004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F5F32F0F-1E74-4E81-9271-D0FB6D269AA1}"/>
              </a:ext>
            </a:extLst>
          </p:cNvPr>
          <p:cNvCxnSpPr>
            <a:cxnSpLocks/>
          </p:cNvCxnSpPr>
          <p:nvPr/>
        </p:nvCxnSpPr>
        <p:spPr>
          <a:xfrm rot="5400000">
            <a:off x="2230185" y="4788003"/>
            <a:ext cx="998941" cy="937496"/>
          </a:xfrm>
          <a:prstGeom prst="bentConnector2">
            <a:avLst/>
          </a:prstGeom>
          <a:ln w="38100">
            <a:solidFill>
              <a:srgbClr val="004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154148FC-2BF5-4054-9931-248736E47A18}"/>
              </a:ext>
            </a:extLst>
          </p:cNvPr>
          <p:cNvCxnSpPr>
            <a:cxnSpLocks/>
            <a:stCxn id="200" idx="1"/>
            <a:endCxn id="202" idx="3"/>
          </p:cNvCxnSpPr>
          <p:nvPr/>
        </p:nvCxnSpPr>
        <p:spPr>
          <a:xfrm flipV="1">
            <a:off x="2153367" y="4787253"/>
            <a:ext cx="838022" cy="841618"/>
          </a:xfrm>
          <a:prstGeom prst="bentConnector2">
            <a:avLst/>
          </a:prstGeom>
          <a:ln w="38100">
            <a:solidFill>
              <a:srgbClr val="004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A1FF415D-0B6B-427B-806B-B336E6EBEB43}"/>
              </a:ext>
            </a:extLst>
          </p:cNvPr>
          <p:cNvSpPr/>
          <p:nvPr/>
        </p:nvSpPr>
        <p:spPr>
          <a:xfrm>
            <a:off x="4683760" y="1986497"/>
            <a:ext cx="238760" cy="2428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68658489-C669-4B49-A4AE-35D879F8B2DC}"/>
              </a:ext>
            </a:extLst>
          </p:cNvPr>
          <p:cNvSpPr/>
          <p:nvPr/>
        </p:nvSpPr>
        <p:spPr>
          <a:xfrm>
            <a:off x="4678936" y="5212739"/>
            <a:ext cx="238760" cy="2428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4ABE366B-45E8-461E-8A18-F1EBCA2AD02C}"/>
              </a:ext>
            </a:extLst>
          </p:cNvPr>
          <p:cNvSpPr/>
          <p:nvPr/>
        </p:nvSpPr>
        <p:spPr>
          <a:xfrm>
            <a:off x="2243006" y="5212739"/>
            <a:ext cx="238760" cy="2428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D1700F40-48AD-4CC5-AC95-3BB1152898FC}"/>
              </a:ext>
            </a:extLst>
          </p:cNvPr>
          <p:cNvSpPr/>
          <p:nvPr/>
        </p:nvSpPr>
        <p:spPr>
          <a:xfrm>
            <a:off x="689784" y="3384714"/>
            <a:ext cx="238760" cy="2428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B55C896-48A5-43E9-AC9F-B22A97433C01}"/>
              </a:ext>
            </a:extLst>
          </p:cNvPr>
          <p:cNvSpPr/>
          <p:nvPr/>
        </p:nvSpPr>
        <p:spPr>
          <a:xfrm>
            <a:off x="7177518" y="2285670"/>
            <a:ext cx="5014482" cy="879860"/>
          </a:xfrm>
          <a:prstGeom prst="rect">
            <a:avLst/>
          </a:prstGeom>
          <a:solidFill>
            <a:srgbClr val="004F8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The “Player Actions to Preferences” service will learn a model to map player telemetry to player preference. In this prototype however, the player is asked a survey (directly capturing their preferences). This is obtrusive, and in the future a model should be used to capture implicit preference.</a:t>
            </a:r>
          </a:p>
        </p:txBody>
      </p:sp>
    </p:spTree>
    <p:extLst>
      <p:ext uri="{BB962C8B-B14F-4D97-AF65-F5344CB8AC3E}">
        <p14:creationId xmlns:p14="http://schemas.microsoft.com/office/powerpoint/2010/main" val="212175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FF5F162-E15A-426F-B766-15D6F9278701}"/>
              </a:ext>
            </a:extLst>
          </p:cNvPr>
          <p:cNvSpPr txBox="1"/>
          <p:nvPr/>
        </p:nvSpPr>
        <p:spPr>
          <a:xfrm>
            <a:off x="0" y="0"/>
            <a:ext cx="5847080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Serve Level Service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levelRequest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"telemetry"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 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Empty for a new player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latentVector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dimenstional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levelRepresentation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representations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form: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represetning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markedUplayable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endedEarly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surveyResults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"enjoyment"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desiredNovelty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levelResponse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latentVector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dimenstional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levelRepresentation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representations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form: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represetning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]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7B0FE8-86E0-44E0-899B-B84F45B59F97}"/>
              </a:ext>
            </a:extLst>
          </p:cNvPr>
          <p:cNvSpPr txBox="1"/>
          <p:nvPr/>
        </p:nvSpPr>
        <p:spPr>
          <a:xfrm>
            <a:off x="6096000" y="0"/>
            <a:ext cx="6096000" cy="71096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//Player Model Service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playerPreferencesRequest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"telemetry"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latentVector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dimenstional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levelRepresentation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representations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form: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represetning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markedUplayable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endedEarly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surveyResults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"enjoyment"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desiredNovelty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playerPreferencesResponse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playerPreferences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latentVector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dimenstional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levelRepresentation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representations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form: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represetning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enjoyment"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desiredNovelty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FLOAT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60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D8E2BA-06D4-42FA-A4DF-04ADE02E221C}"/>
              </a:ext>
            </a:extLst>
          </p:cNvPr>
          <p:cNvSpPr txBox="1"/>
          <p:nvPr/>
        </p:nvSpPr>
        <p:spPr>
          <a:xfrm>
            <a:off x="0" y="0"/>
            <a:ext cx="600964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Level Slice Generator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levelSliceRequest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modelName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latentVector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dimenstional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levelSliceReResponse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modelName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latentVector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dimenstional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levelSliceRepresentation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represetning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A7245-F17C-4C24-BA65-26F2D748036E}"/>
              </a:ext>
            </a:extLst>
          </p:cNvPr>
          <p:cNvSpPr txBox="1"/>
          <p:nvPr/>
        </p:nvSpPr>
        <p:spPr>
          <a:xfrm>
            <a:off x="6466840" y="0"/>
            <a:ext cx="5725160" cy="58169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Playthrough Simulator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playthroughSimulatorRequest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levelRepresentation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representations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form: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represetning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]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levelSliceResponse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levelRepresentation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representations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form: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represetning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playthroughTelemetry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didComplete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timeTaken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#in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timeSpentInEachSlice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   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028E0-1C6B-4E7E-BD80-E4E3A53F3807}"/>
              </a:ext>
            </a:extLst>
          </p:cNvPr>
          <p:cNvSpPr txBox="1"/>
          <p:nvPr/>
        </p:nvSpPr>
        <p:spPr>
          <a:xfrm>
            <a:off x="0" y="3995678"/>
            <a:ext cx="600964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block types for the level representation </a:t>
            </a: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 as per https://github.com/TheHedgeify/DagstuhlGAN/tree/master/imgs)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blockTypes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"stone"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"breakableStone"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"empty"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"questionBlock"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"usedQuestionBlock"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"galoomba"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"pipeTopLeft"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"pipeTopRight"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"pipeLeft"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"pipeRight"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"coin"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959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1913</Words>
  <Application>Microsoft Office PowerPoint</Application>
  <PresentationFormat>Widescreen</PresentationFormat>
  <Paragraphs>162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Harborne</dc:creator>
  <cp:lastModifiedBy>Daniel Harborne</cp:lastModifiedBy>
  <cp:revision>27</cp:revision>
  <dcterms:created xsi:type="dcterms:W3CDTF">2021-07-05T19:42:01Z</dcterms:created>
  <dcterms:modified xsi:type="dcterms:W3CDTF">2021-07-07T13:02:55Z</dcterms:modified>
</cp:coreProperties>
</file>