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2" r:id="rId37"/>
    <p:sldId id="292" r:id="rId38"/>
    <p:sldId id="293" r:id="rId39"/>
    <p:sldId id="294" r:id="rId40"/>
    <p:sldId id="295" r:id="rId41"/>
    <p:sldId id="301" r:id="rId42"/>
    <p:sldId id="297" r:id="rId43"/>
    <p:sldId id="299" r:id="rId44"/>
    <p:sldId id="300" r:id="rId45"/>
    <p:sldId id="298" r:id="rId46"/>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739" autoAdjust="0"/>
  </p:normalViewPr>
  <p:slideViewPr>
    <p:cSldViewPr snapToGrid="0">
      <p:cViewPr varScale="1">
        <p:scale>
          <a:sx n="56" d="100"/>
          <a:sy n="56" d="100"/>
        </p:scale>
        <p:origin x="105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and Functional Programming/Programming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10</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11</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12</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13</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14</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15</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a:t>
            </a:r>
            <a:r>
              <a:rPr lang="en-US" altLang="zh-CN" sz="2500" dirty="0">
                <a:latin typeface="Albany" pitchFamily="18"/>
                <a:cs typeface="Tahoma" pitchFamily="2"/>
              </a:rPr>
              <a:t>How do we do this? I</a:t>
            </a:r>
            <a:r>
              <a:rPr lang="en-US" sz="2500" dirty="0">
                <a:latin typeface="Albany" pitchFamily="18"/>
                <a:cs typeface="Tahoma" pitchFamily="2"/>
              </a:rPr>
              <a:t>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16</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with a type family called DiffType,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17</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the Simply Typed Lambda Calculus, into Haskell, so we can make sure our Neural Network does not go wrong, when we compile the Haskell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18</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By introducing product type into the language,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19</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20</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tuple space. Adding and scaling should equal to scaling on both side and adding. Add is commutative, Add 0 is the identity function, scale with real of 0, or scaling a zero vector, should return 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21</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22</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By generalizing gradient using type class (or module or abstract data type in other language), I had gone through how to take derivative of multiple variable, but it is not fast enough. We will make it faster, then we can actually implement Neural Network.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23</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24</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25</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26</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27</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term level. And this is why we need Iso-Recursive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28</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29</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3</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weight. The task of Deep Learning, is to find the best weight. But how? Suppose we have a score to measure how good our weight is, one approach is to start at a random point, look at all the weight (which is a bunch of Double), and tweak them in the direction that will increase score the most.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30</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31</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32</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That is a long way. We invented a domain specific language inside DDF and use hash-</a:t>
            </a:r>
            <a:r>
              <a:rPr lang="en-US" sz="2500" dirty="0" err="1">
                <a:latin typeface="Albany" pitchFamily="18"/>
                <a:cs typeface="Tahoma" pitchFamily="2"/>
              </a:rPr>
              <a:t>consing</a:t>
            </a:r>
            <a:r>
              <a:rPr lang="en-US" sz="2500" dirty="0">
                <a:latin typeface="Albany" pitchFamily="18"/>
                <a:cs typeface="Tahoma" pitchFamily="2"/>
              </a:rPr>
              <a:t> on it, and finally get derivative working, it is finally time to implement Neural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33</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34</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35</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using </a:t>
            </a:r>
            <a:r>
              <a:rPr lang="en-US" sz="2500">
                <a:latin typeface="Albany" pitchFamily="18"/>
                <a:cs typeface="Tahoma" pitchFamily="2"/>
              </a:rPr>
              <a:t>existential type, </a:t>
            </a:r>
            <a:r>
              <a:rPr lang="en-US" sz="2500" dirty="0">
                <a:latin typeface="Albany" pitchFamily="18"/>
                <a:cs typeface="Tahoma" pitchFamily="2"/>
              </a:rPr>
              <a:t>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term, every real can depend on an unknown implicit variable.</a:t>
            </a:r>
          </a:p>
          <a:p>
            <a:endParaRPr lang="en-US" dirty="0"/>
          </a:p>
        </p:txBody>
      </p:sp>
      <p:sp>
        <p:nvSpPr>
          <p:cNvPr id="4" name="灯片编号占位符 3"/>
          <p:cNvSpPr>
            <a:spLocks noGrp="1"/>
          </p:cNvSpPr>
          <p:nvPr>
            <p:ph type="sldNum" sz="quarter" idx="10"/>
          </p:nvPr>
        </p:nvSpPr>
        <p:spPr/>
        <p:txBody>
          <a:bodyPr/>
          <a:lstStyle/>
          <a:p>
            <a:pPr lvl="0"/>
            <a:fld id="{05DE6BAF-0150-4AA7-9204-2439C621E29A}" type="slidenum">
              <a:rPr lang="en-US" smtClean="0"/>
              <a:t>36</a:t>
            </a:fld>
            <a:endParaRPr lang="en-US"/>
          </a:p>
        </p:txBody>
      </p:sp>
    </p:spTree>
    <p:extLst>
      <p:ext uri="{BB962C8B-B14F-4D97-AF65-F5344CB8AC3E}">
        <p14:creationId xmlns:p14="http://schemas.microsoft.com/office/powerpoint/2010/main" val="550946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37</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38</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39</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 of the dual number input.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4</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40</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latin typeface="Albany" pitchFamily="18"/>
                <a:cs typeface="Tahoma" pitchFamily="2"/>
              </a:rPr>
              <a:t>(53.0 </a:t>
            </a:r>
            <a:r>
              <a:rPr lang="en-US" altLang="zh-CN" sz="2000" dirty="0">
                <a:latin typeface="Albany" pitchFamily="18"/>
                <a:cs typeface="Tahoma" pitchFamily="2"/>
              </a:rPr>
              <a:t>– 54.0</a:t>
            </a:r>
            <a:r>
              <a:rPr lang="en-US" sz="2000" dirty="0">
                <a:latin typeface="Albany" pitchFamily="18"/>
                <a:cs typeface="Tahoma" pitchFamily="2"/>
              </a:rPr>
              <a:t>) Looking back, here is all the connection drawn.  I have not talked about the three underlined one, but they are equally important as well.</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2677363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42</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43</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44</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45</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5</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6</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7</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 Our knowledge in Programming Language will help us all along the ways.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8</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rule: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9</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01589" indent="-201589" defTabSz="360000">
              <a:buClr>
                <a:schemeClr val="accent5"/>
              </a:buClr>
              <a:buSzPct val="100000"/>
              <a:buFont typeface="Warnock Pro" panose="020A060306050B020204" pitchFamily="18" charset="0"/>
              <a:buChar char="•"/>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p:txBody>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p:txBody>
          <a:bodyPr/>
          <a:lstStyle/>
          <a:p>
            <a:r>
              <a:rPr lang="en-US" dirty="0"/>
              <a:t>Marisa </a:t>
            </a:r>
            <a:r>
              <a:rPr lang="en-US" dirty="0" err="1"/>
              <a:t>Kirisame</a:t>
            </a:r>
            <a:endParaRPr lang="en-US" dirty="0"/>
          </a:p>
          <a:p>
            <a:r>
              <a:rPr lang="en-US" sz="1600" i="1" dirty="0"/>
              <a:t>University of Washington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dirty="0"/>
              <a:t>Too Young Too Simple</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lstStyle/>
              <a:p>
                <a:pPr lvl="0"/>
                <a:r>
                  <a:rPr lang="en-US" dirty="0"/>
                  <a:t>Naive approach doesn't scale!</a:t>
                </a:r>
              </a:p>
              <a:p>
                <a:pPr lvl="0"/>
                <a:r>
                  <a:rPr lang="en-US" dirty="0"/>
                  <a:t>Consider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h</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b="1" dirty="0">
                <a:solidFill>
                  <a:schemeClr val="accent5"/>
                </a:solidFill>
              </a:rPr>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dirty="0"/>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r>
              <a:rPr lang="en-US" dirty="0"/>
              <a:t>Interpret expression as a pair</a:t>
            </a:r>
          </a:p>
          <a:p>
            <a:pPr marL="302383" lvl="1" indent="0">
              <a:buNone/>
            </a:pPr>
            <a:r>
              <a:rPr lang="en-US" dirty="0"/>
              <a:t>lit </a:t>
            </a:r>
            <a:r>
              <a:rPr lang="en-US" i="1" dirty="0"/>
              <a:t>r</a:t>
            </a:r>
            <a:r>
              <a:rPr lang="en-US" dirty="0"/>
              <a:t> 			</a:t>
            </a:r>
            <a:r>
              <a:rPr lang="zh-CN" altLang="en-US" dirty="0"/>
              <a:t>→</a:t>
            </a:r>
            <a:r>
              <a:rPr lang="en-US" dirty="0"/>
              <a:t> (lit </a:t>
            </a:r>
            <a:r>
              <a:rPr lang="en-US" i="1" dirty="0"/>
              <a:t>r</a:t>
            </a:r>
            <a:r>
              <a:rPr lang="en-US" dirty="0"/>
              <a:t>, lit 0)</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ldiff</a:t>
            </a:r>
            <a:r>
              <a:rPr lang="en-US" dirty="0"/>
              <a:t> + </a:t>
            </a:r>
            <a:r>
              <a:rPr lang="en-US" i="1" dirty="0"/>
              <a:t>rdiff</a:t>
            </a:r>
            <a:r>
              <a:rPr lang="en-US" dirty="0"/>
              <a:t>)</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a:t>rdiff</a:t>
            </a:r>
            <a:r>
              <a:rPr lang="en-US" dirty="0"/>
              <a:t> + </a:t>
            </a:r>
            <a:r>
              <a:rPr lang="en-US" i="1" dirty="0"/>
              <a:t>r</a:t>
            </a:r>
            <a:r>
              <a:rPr lang="en-US" dirty="0"/>
              <a:t> * </a:t>
            </a:r>
            <a:r>
              <a:rPr lang="en-US" i="1" dirty="0"/>
              <a:t>ldiff</a:t>
            </a:r>
            <a:r>
              <a:rPr lang="en-US" dirty="0"/>
              <a:t>)</a:t>
            </a:r>
          </a:p>
          <a:p>
            <a:pPr lvl="0"/>
            <a:r>
              <a:rPr lang="en-US" dirty="0"/>
              <a:t>Now linear time</a:t>
            </a:r>
          </a:p>
          <a:p>
            <a:pPr lvl="0"/>
            <a:r>
              <a:rPr lang="en-US" dirty="0"/>
              <a:t>Forward Mode Automatic Differentiation(AD)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a:xfrm>
            <a:off x="541867" y="403182"/>
            <a:ext cx="11533771" cy="1461187"/>
          </a:xfrm>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a:xfrm>
            <a:off x="541867" y="2015914"/>
            <a:ext cx="11533771" cy="4796543"/>
          </a:xfrm>
        </p:spPr>
        <p:txBody>
          <a:bodyPr>
            <a:normAutofit/>
          </a:bodyPr>
          <a:lstStyle/>
          <a:p>
            <a:pPr marL="0" lvl="0" indent="0">
              <a:buClr>
                <a:srgbClr val="FFCC99"/>
              </a:buClr>
              <a:buSzPct val="45000"/>
              <a:buNone/>
            </a:pPr>
            <a:r>
              <a:rPr lang="en-US" i="1" dirty="0"/>
              <a:t>x</a:t>
            </a:r>
            <a:r>
              <a:rPr lang="en-US" dirty="0"/>
              <a:t> * </a:t>
            </a:r>
            <a:r>
              <a:rPr lang="en-US" i="1" dirty="0"/>
              <a:t>x</a:t>
            </a:r>
            <a:r>
              <a:rPr lang="en-US" dirty="0"/>
              <a:t> + 2 * </a:t>
            </a:r>
            <a:r>
              <a:rPr lang="en-US" i="1" dirty="0"/>
              <a:t>x</a:t>
            </a:r>
            <a:r>
              <a:rPr lang="en-US" dirty="0"/>
              <a:t> + 3</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 (</a:t>
            </a:r>
            <a:r>
              <a:rPr lang="en-US" i="1" dirty="0"/>
              <a:t>x</a:t>
            </a:r>
            <a:r>
              <a:rPr lang="en-US" dirty="0"/>
              <a:t>, 1) + (2, 0) * (</a:t>
            </a:r>
            <a:r>
              <a:rPr lang="en-US" i="1" dirty="0"/>
              <a:t>x</a:t>
            </a:r>
            <a:r>
              <a:rPr lang="en-US" dirty="0"/>
              <a:t>, 1) + (3, 0) </a:t>
            </a:r>
            <a:r>
              <a:rPr lang="en-US" dirty="0">
                <a:solidFill>
                  <a:srgbClr val="0070C0"/>
                </a:solidFill>
              </a:rPr>
              <a:t>[lit </a:t>
            </a:r>
            <a:r>
              <a:rPr lang="en-US" i="1" dirty="0">
                <a:solidFill>
                  <a:srgbClr val="0070C0"/>
                </a:solidFill>
              </a:rPr>
              <a:t>r </a:t>
            </a:r>
            <a:r>
              <a:rPr lang="zh-CN" altLang="en-US" dirty="0">
                <a:solidFill>
                  <a:srgbClr val="0070C0"/>
                </a:solidFill>
              </a:rPr>
              <a:t>→</a:t>
            </a:r>
            <a:r>
              <a:rPr lang="en-US" dirty="0">
                <a:solidFill>
                  <a:srgbClr val="0070C0"/>
                </a:solidFill>
              </a:rPr>
              <a:t> (lit </a:t>
            </a:r>
            <a:r>
              <a:rPr lang="en-US" i="1" dirty="0">
                <a:solidFill>
                  <a:srgbClr val="0070C0"/>
                </a:solidFill>
              </a:rPr>
              <a:t>r</a:t>
            </a:r>
            <a:r>
              <a:rPr lang="en-US" dirty="0">
                <a:solidFill>
                  <a:srgbClr val="0070C0"/>
                </a:solidFill>
              </a:rPr>
              <a:t>, lit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a:solidFill>
                  <a:srgbClr val="0070C0"/>
                </a:solidFill>
              </a:rPr>
              <a:t>rdiff</a:t>
            </a:r>
            <a:r>
              <a:rPr lang="en-US" dirty="0">
                <a:solidFill>
                  <a:srgbClr val="0070C0"/>
                </a:solidFill>
              </a:rPr>
              <a:t> + </a:t>
            </a:r>
            <a:r>
              <a:rPr lang="en-US" i="1" dirty="0">
                <a:solidFill>
                  <a:srgbClr val="0070C0"/>
                </a:solidFill>
              </a:rPr>
              <a:t>r</a:t>
            </a:r>
            <a:r>
              <a:rPr lang="en-US" dirty="0">
                <a:solidFill>
                  <a:srgbClr val="0070C0"/>
                </a:solidFill>
              </a:rPr>
              <a:t> * </a:t>
            </a:r>
            <a:r>
              <a:rPr lang="en-US" i="1" dirty="0">
                <a:solidFill>
                  <a:srgbClr val="0070C0"/>
                </a:solidFill>
              </a:rPr>
              <a:t>ldiff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dirty="0"/>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r>
              <a:rPr lang="en-US" dirty="0"/>
              <a:t>We don't want it to work on simple arithmetic.</a:t>
            </a:r>
          </a:p>
          <a:p>
            <a:pPr lvl="0"/>
            <a:r>
              <a:rPr lang="en-US" dirty="0"/>
              <a:t>We want it to work on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lstStyle/>
          <a:p>
            <a:pPr lvl="0"/>
            <a:r>
              <a:rPr lang="en-US" b="1" dirty="0"/>
              <a:t>type</a:t>
            </a:r>
            <a:r>
              <a:rPr lang="en-US" dirty="0"/>
              <a:t> Real = Double</a:t>
            </a:r>
          </a:p>
          <a:p>
            <a:pPr lvl="0"/>
            <a:r>
              <a:rPr lang="en-US" b="1" dirty="0"/>
              <a:t>type family </a:t>
            </a:r>
            <a:r>
              <a:rPr lang="en-US" dirty="0" err="1"/>
              <a:t>DiffType</a:t>
            </a:r>
            <a:r>
              <a:rPr lang="en-US" dirty="0"/>
              <a:t> (</a:t>
            </a:r>
            <a:r>
              <a:rPr lang="en-US" i="1" dirty="0"/>
              <a:t>x</a:t>
            </a:r>
            <a:r>
              <a:rPr lang="en-US" dirty="0"/>
              <a:t> : *) : *</a:t>
            </a:r>
          </a:p>
          <a:p>
            <a:pPr lvl="0"/>
            <a:r>
              <a:rPr lang="en-US" b="1" dirty="0"/>
              <a:t>type</a:t>
            </a:r>
            <a:r>
              <a:rPr lang="en-US" dirty="0"/>
              <a:t> </a:t>
            </a:r>
            <a:r>
              <a:rPr lang="en-US" b="1" dirty="0"/>
              <a:t>instance</a:t>
            </a:r>
            <a:r>
              <a:rPr lang="en-US" dirty="0"/>
              <a:t>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Real = (Real *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r>
              <a:rPr lang="en-US"/>
              <a:t>We achieve the closure property</a:t>
            </a:r>
          </a:p>
          <a:p>
            <a:pPr lvl="0"/>
            <a:r>
              <a:rPr lang="en-US"/>
              <a:t>Do stuff with AST</a:t>
            </a:r>
          </a:p>
          <a:p>
            <a:pPr lvl="0"/>
            <a:r>
              <a:rPr lang="en-US"/>
              <a:t>Everything is typed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b="1" dirty="0">
                <a:solidFill>
                  <a:schemeClr val="accent5"/>
                </a:solidFill>
              </a:rPr>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r>
              <a:rPr lang="en-US" dirty="0"/>
              <a:t>Look carefully at the transformation</a:t>
            </a:r>
          </a:p>
          <a:p>
            <a:pPr lvl="0"/>
            <a:r>
              <a:rPr lang="en-US" b="1" dirty="0"/>
              <a:t>lit</a:t>
            </a:r>
            <a:r>
              <a:rPr lang="en-US" dirty="0"/>
              <a:t> </a:t>
            </a:r>
            <a:r>
              <a:rPr lang="en-US" i="1" dirty="0"/>
              <a:t>x</a:t>
            </a:r>
            <a:r>
              <a:rPr lang="en-US" dirty="0"/>
              <a:t>		→ (</a:t>
            </a:r>
            <a:r>
              <a:rPr lang="en-US" b="1" dirty="0"/>
              <a:t>lit</a:t>
            </a:r>
            <a:r>
              <a:rPr lang="en-US" dirty="0"/>
              <a:t> </a:t>
            </a:r>
            <a:r>
              <a:rPr lang="en-US" i="1" dirty="0"/>
              <a:t>x</a:t>
            </a:r>
            <a:r>
              <a:rPr lang="en-US" dirty="0"/>
              <a:t>, </a:t>
            </a:r>
            <a:r>
              <a:rPr lang="en-US" b="1" dirty="0"/>
              <a:t>lit</a:t>
            </a:r>
            <a:r>
              <a:rPr lang="en-US" dirty="0"/>
              <a:t> 0)</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a:t>r</a:t>
            </a:r>
            <a:r>
              <a:rPr lang="en-US" dirty="0"/>
              <a:t> * </a:t>
            </a:r>
            <a:r>
              <a:rPr lang="en-US" i="1" dirty="0" err="1"/>
              <a:t>ld</a:t>
            </a:r>
            <a:r>
              <a:rPr lang="en-US" dirty="0"/>
              <a:t> – </a:t>
            </a:r>
            <a:r>
              <a:rPr lang="en-US" i="1" dirty="0"/>
              <a:t>l</a:t>
            </a:r>
            <a:r>
              <a:rPr lang="en-US" dirty="0"/>
              <a:t> / (</a:t>
            </a:r>
            <a:r>
              <a:rPr lang="en-US" i="1" dirty="0"/>
              <a:t>r</a:t>
            </a:r>
            <a:r>
              <a:rPr lang="en-US" dirty="0"/>
              <a:t> * </a:t>
            </a:r>
            <a:r>
              <a:rPr lang="en-US" i="1" dirty="0"/>
              <a:t>r</a:t>
            </a:r>
            <a:r>
              <a:rPr lang="en-US" dirty="0"/>
              <a:t>) * </a:t>
            </a:r>
            <a:r>
              <a:rPr lang="en-US" i="1" dirty="0" err="1"/>
              <a:t>rd</a:t>
            </a:r>
            <a:r>
              <a:rPr lang="en-US" dirty="0"/>
              <a:t>)</a:t>
            </a:r>
          </a:p>
          <a:p>
            <a:pPr lvl="0"/>
            <a:r>
              <a:rPr lang="en-US" dirty="0" err="1"/>
              <a:t>exp</a:t>
            </a:r>
            <a:r>
              <a:rPr lang="en-US" dirty="0"/>
              <a:t>		→ </a:t>
            </a:r>
            <a:r>
              <a:rPr lang="en-US" altLang="zh-CN" b="1"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Agenda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r>
              <a:rPr lang="en-US"/>
              <a:t>Neural Networks are Program</a:t>
            </a:r>
          </a:p>
          <a:p>
            <a:pPr lvl="0"/>
            <a:r>
              <a:rPr lang="en-US"/>
              <a:t>Apply PL/FP to Neural Network(NN)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r>
              <a:rPr lang="en-US" dirty="0"/>
              <a:t>Unit is a Vector Space, 0 weight</a:t>
            </a:r>
          </a:p>
          <a:p>
            <a:pPr lvl="0"/>
            <a:r>
              <a:rPr lang="en-US" b="1" dirty="0"/>
              <a:t>R</a:t>
            </a:r>
            <a:r>
              <a:rPr lang="en-US" dirty="0"/>
              <a:t> is a Vector Space, 1 weight</a:t>
            </a:r>
          </a:p>
          <a:p>
            <a:pPr lvl="0"/>
            <a:r>
              <a:rPr lang="en-US" dirty="0"/>
              <a:t>(</a:t>
            </a:r>
            <a:r>
              <a:rPr lang="en-US" i="1" dirty="0" err="1"/>
              <a:t>vl</a:t>
            </a:r>
            <a:r>
              <a:rPr lang="en-US" dirty="0"/>
              <a:t> * </a:t>
            </a:r>
            <a:r>
              <a:rPr lang="en-US" i="1" dirty="0" err="1"/>
              <a:t>vr</a:t>
            </a:r>
            <a:r>
              <a:rPr lang="en-US" dirty="0"/>
              <a:t>) is a Vector Space, have added weight</a:t>
            </a:r>
          </a:p>
          <a:p>
            <a:pPr lvl="0"/>
            <a:r>
              <a:rPr lang="en-US" i="1" dirty="0"/>
              <a:t>V</a:t>
            </a:r>
            <a:r>
              <a:rPr lang="en-US" dirty="0"/>
              <a:t>[1000] is a Vector Space</a:t>
            </a:r>
          </a:p>
          <a:p>
            <a:pPr lvl="0"/>
            <a:r>
              <a:rPr lang="en-US" dirty="0"/>
              <a:t>Minimal definition:</a:t>
            </a:r>
          </a:p>
          <a:p>
            <a:pPr lvl="0"/>
            <a:r>
              <a:rPr lang="en-US" dirty="0"/>
              <a:t>	</a:t>
            </a:r>
            <a:r>
              <a:rPr lang="en-US" b="1" dirty="0"/>
              <a:t>0</a:t>
            </a:r>
            <a:r>
              <a:rPr lang="en-US" dirty="0"/>
              <a:t>		:: </a:t>
            </a:r>
            <a:r>
              <a:rPr lang="en-US" i="1" dirty="0"/>
              <a:t>v</a:t>
            </a:r>
          </a:p>
          <a:p>
            <a:pPr lvl="0"/>
            <a:r>
              <a:rPr lang="en-US" dirty="0"/>
              <a:t>	</a:t>
            </a:r>
            <a:r>
              <a:rPr lang="en-US" b="1" dirty="0"/>
              <a:t>+</a:t>
            </a:r>
            <a:r>
              <a:rPr lang="en-US" dirty="0"/>
              <a:t>		:: </a:t>
            </a:r>
            <a:r>
              <a:rPr lang="en-US" i="1" dirty="0"/>
              <a:t>v</a:t>
            </a:r>
            <a:r>
              <a:rPr lang="en-US" dirty="0"/>
              <a:t> → </a:t>
            </a:r>
            <a:r>
              <a:rPr lang="en-US" i="1" dirty="0"/>
              <a:t>v</a:t>
            </a:r>
            <a:r>
              <a:rPr lang="en-US" dirty="0"/>
              <a:t> → </a:t>
            </a:r>
            <a:r>
              <a:rPr lang="en-US" i="1" dirty="0"/>
              <a:t>v</a:t>
            </a:r>
          </a:p>
          <a:p>
            <a:pPr lvl="0"/>
            <a:r>
              <a:rPr lang="en-US" dirty="0"/>
              <a:t>	</a:t>
            </a:r>
            <a:r>
              <a:rPr lang="en-US" b="1" dirty="0"/>
              <a:t>scale</a:t>
            </a:r>
            <a:r>
              <a:rPr lang="en-US" dirty="0"/>
              <a:t>	:: </a:t>
            </a:r>
            <a:r>
              <a:rPr lang="en-US" b="1" dirty="0"/>
              <a:t>R</a:t>
            </a:r>
            <a:r>
              <a:rPr lang="en-US" dirty="0"/>
              <a:t> → </a:t>
            </a:r>
            <a:r>
              <a:rPr lang="en-US" i="1" dirty="0"/>
              <a:t>v</a:t>
            </a:r>
            <a:r>
              <a:rPr lang="en-US" dirty="0"/>
              <a:t> → </a:t>
            </a:r>
            <a:r>
              <a:rPr lang="en-US" i="1" dirty="0"/>
              <a:t>v</a:t>
            </a:r>
          </a:p>
          <a:p>
            <a:pPr lvl="0"/>
            <a:r>
              <a:rPr lang="en-US" dirty="0" err="1"/>
              <a:t>DiffType</a:t>
            </a:r>
            <a:r>
              <a:rPr lang="en-US" dirty="0"/>
              <a:t> now take an extra parameter </a:t>
            </a:r>
            <a:r>
              <a:rPr lang="en-US" i="1" dirty="0"/>
              <a:t>v</a:t>
            </a:r>
            <a:r>
              <a:rPr lang="en-US" dirty="0"/>
              <a:t>, to represent the vector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normAutofit/>
          </a:bodyPr>
          <a:lstStyle/>
          <a:p>
            <a:pPr marL="0" lvl="0" indent="0">
              <a:buClr>
                <a:srgbClr val="FFCC99"/>
              </a:buClr>
              <a:buSzPct val="45000"/>
              <a:buNone/>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marL="0" lvl="0" indent="0">
              <a:buClr>
                <a:srgbClr val="FFCC99"/>
              </a:buClr>
              <a:buSzPct val="45000"/>
              <a:buNone/>
            </a:pPr>
            <a:r>
              <a:rPr lang="en-US" dirty="0"/>
              <a:t>=	(</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marL="0" lvl="0" indent="0">
              <a:buClr>
                <a:srgbClr val="FFCC99"/>
              </a:buClr>
              <a:buSzPct val="45000"/>
              <a:buNone/>
            </a:pPr>
            <a:r>
              <a:rPr lang="en-US" dirty="0"/>
              <a:t>=	(</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a:p>
            <a:pPr marL="0" lvl="0" indent="0">
              <a:buClr>
                <a:srgbClr val="FFCC99"/>
              </a:buClr>
              <a:buSzPct val="45000"/>
              <a:buNone/>
            </a:pPr>
            <a:endParaRPr lang="en-US" dirty="0"/>
          </a:p>
          <a:p>
            <a:pPr marL="0" indent="0">
              <a:buClr>
                <a:srgbClr val="FFCC99"/>
              </a:buClr>
              <a:buSzPct val="45000"/>
              <a:buNone/>
            </a:pP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 (</a:t>
            </a: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a:t>
            </a:r>
            <a:r>
              <a:rPr lang="en-US" b="1" dirty="0">
                <a:solidFill>
                  <a:srgbClr val="0070C0"/>
                </a:solidFill>
              </a:rPr>
              <a:t>lit</a:t>
            </a:r>
            <a:r>
              <a:rPr lang="en-US" dirty="0">
                <a:solidFill>
                  <a:srgbClr val="0070C0"/>
                </a:solidFill>
              </a:rPr>
              <a:t> 0)</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err="1">
                <a:solidFill>
                  <a:srgbClr val="0070C0"/>
                </a:solidFill>
              </a:rPr>
              <a:t>ld</a:t>
            </a:r>
            <a:r>
              <a:rPr lang="en-US" dirty="0">
                <a:solidFill>
                  <a:srgbClr val="0070C0"/>
                </a:solidFill>
              </a:rPr>
              <a:t> + </a:t>
            </a:r>
            <a:r>
              <a:rPr lang="en-US" i="1" dirty="0" err="1">
                <a:solidFill>
                  <a:srgbClr val="0070C0"/>
                </a:solidFill>
              </a:rPr>
              <a:t>rd</a:t>
            </a:r>
            <a:r>
              <a:rPr lang="en-US" dirty="0">
                <a:solidFill>
                  <a:srgbClr val="0070C0"/>
                </a:solidFill>
              </a:rPr>
              <a:t>)</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err="1">
                <a:solidFill>
                  <a:srgbClr val="0070C0"/>
                </a:solidFill>
              </a:rPr>
              <a:t>rd</a:t>
            </a:r>
            <a:r>
              <a:rPr lang="en-US" dirty="0">
                <a:solidFill>
                  <a:srgbClr val="0070C0"/>
                </a:solidFill>
              </a:rPr>
              <a:t> + </a:t>
            </a:r>
            <a:r>
              <a:rPr lang="en-US" i="1" dirty="0">
                <a:solidFill>
                  <a:srgbClr val="0070C0"/>
                </a:solidFill>
              </a:rPr>
              <a:t>r</a:t>
            </a:r>
            <a:r>
              <a:rPr lang="en-US" dirty="0">
                <a:solidFill>
                  <a:srgbClr val="0070C0"/>
                </a:solidFill>
              </a:rPr>
              <a:t> * </a:t>
            </a:r>
            <a:r>
              <a:rPr lang="en-US" i="1" dirty="0" err="1">
                <a:solidFill>
                  <a:srgbClr val="0070C0"/>
                </a:solidFill>
              </a:rPr>
              <a:t>ld</a:t>
            </a:r>
            <a:r>
              <a:rPr lang="en-US" dirty="0">
                <a:solidFill>
                  <a:srgbClr val="0070C0"/>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b="1" dirty="0">
                <a:solidFill>
                  <a:schemeClr val="accent5"/>
                </a:solidFill>
              </a:rPr>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a:t>A slight problem</a:t>
            </a:r>
            <a:endParaRPr lang="en-US" dirty="0"/>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r>
              <a:rPr lang="en-US" dirty="0"/>
              <a:t>Suppose </a:t>
            </a:r>
            <a:r>
              <a:rPr lang="en-US" i="1" dirty="0"/>
              <a:t>v</a:t>
            </a:r>
            <a:r>
              <a:rPr lang="en-US" dirty="0"/>
              <a:t> is Real[10000]</a:t>
            </a:r>
          </a:p>
          <a:p>
            <a:pPr lvl="0"/>
            <a:r>
              <a:rPr lang="en-US" dirty="0"/>
              <a:t>Expensive to </a:t>
            </a:r>
            <a:r>
              <a:rPr lang="en-US" b="1" dirty="0"/>
              <a:t>0</a:t>
            </a:r>
            <a:r>
              <a:rPr lang="en-US" dirty="0"/>
              <a:t>/+/scale</a:t>
            </a:r>
          </a:p>
          <a:p>
            <a:pPr lvl="0"/>
            <a:r>
              <a:rPr lang="en-US" dirty="0"/>
              <a:t>Accumulate the “scale factor” in a parameter</a:t>
            </a:r>
          </a:p>
          <a:p>
            <a:pPr marL="0" lvl="0" indent="0">
              <a:buNone/>
            </a:pPr>
            <a:r>
              <a:rPr lang="en-US" b="1" dirty="0"/>
              <a:t>instance</a:t>
            </a:r>
            <a:r>
              <a:rPr lang="en-US" dirty="0"/>
              <a:t> Vector </a:t>
            </a:r>
            <a:r>
              <a:rPr lang="en-US" i="1" dirty="0"/>
              <a:t>x</a:t>
            </a:r>
            <a:r>
              <a:rPr lang="en-US" dirty="0"/>
              <a:t> </a:t>
            </a:r>
            <a:r>
              <a:rPr lang="en-US" dirty="0">
                <a:latin typeface="Cambria Math" panose="02040503050406030204" pitchFamily="18" charset="0"/>
                <a:ea typeface="Cambria Math" panose="02040503050406030204" pitchFamily="18" charset="0"/>
              </a:rPr>
              <a:t>⇒ </a:t>
            </a:r>
            <a:r>
              <a:rPr lang="en-US" dirty="0"/>
              <a:t>Vector (Real → </a:t>
            </a:r>
            <a:r>
              <a:rPr lang="en-US" i="1" dirty="0"/>
              <a:t>x</a:t>
            </a:r>
            <a:r>
              <a:rPr lang="en-US" dirty="0"/>
              <a:t>) </a:t>
            </a:r>
            <a:r>
              <a:rPr lang="en-US" b="1" dirty="0"/>
              <a:t>where</a:t>
            </a:r>
          </a:p>
          <a:p>
            <a:pPr marL="0" lvl="0" indent="0">
              <a:buNone/>
            </a:pPr>
            <a:r>
              <a:rPr lang="en-US" dirty="0"/>
              <a:t>    </a:t>
            </a:r>
            <a:r>
              <a:rPr lang="en-US" b="1" dirty="0"/>
              <a:t>0 </a:t>
            </a:r>
            <a:r>
              <a:rPr lang="en-US" dirty="0"/>
              <a:t>= </a:t>
            </a:r>
            <a:r>
              <a:rPr lang="en-US" dirty="0" err="1"/>
              <a:t>const</a:t>
            </a:r>
            <a:r>
              <a:rPr lang="en-US" dirty="0"/>
              <a:t> </a:t>
            </a:r>
            <a:r>
              <a:rPr lang="en-US" b="1" dirty="0"/>
              <a:t>0</a:t>
            </a:r>
          </a:p>
          <a:p>
            <a:pPr marL="0" lvl="0" indent="0">
              <a:buNone/>
            </a:pPr>
            <a:r>
              <a:rPr lang="en-US" dirty="0"/>
              <a:t>    (</a:t>
            </a:r>
            <a:r>
              <a:rPr lang="en-US" i="1" dirty="0"/>
              <a:t>l</a:t>
            </a:r>
            <a:r>
              <a:rPr lang="en-US" dirty="0"/>
              <a:t> + </a:t>
            </a:r>
            <a:r>
              <a:rPr lang="en-US" i="1" dirty="0"/>
              <a:t>r</a:t>
            </a:r>
            <a:r>
              <a:rPr lang="en-US" dirty="0"/>
              <a:t>) </a:t>
            </a:r>
            <a:r>
              <a:rPr lang="en-US" i="1" dirty="0"/>
              <a:t>x</a:t>
            </a:r>
            <a:r>
              <a:rPr lang="en-US" dirty="0"/>
              <a:t> = (</a:t>
            </a:r>
            <a:r>
              <a:rPr lang="en-US" i="1" dirty="0"/>
              <a:t>l x</a:t>
            </a:r>
            <a:r>
              <a:rPr lang="en-US" dirty="0"/>
              <a:t> + </a:t>
            </a:r>
            <a:r>
              <a:rPr lang="en-US" i="1" dirty="0"/>
              <a:t>r x</a:t>
            </a:r>
            <a:r>
              <a:rPr lang="en-US" dirty="0"/>
              <a:t>)</a:t>
            </a:r>
          </a:p>
          <a:p>
            <a:pPr marL="0" lvl="0" indent="0">
              <a:buNone/>
            </a:pPr>
            <a:r>
              <a:rPr lang="en-US" dirty="0"/>
              <a:t>    (</a:t>
            </a:r>
            <a:r>
              <a:rPr lang="en-US" i="1" dirty="0"/>
              <a:t>l</a:t>
            </a:r>
            <a:r>
              <a:rPr lang="en-US" dirty="0"/>
              <a:t> </a:t>
            </a:r>
            <a:r>
              <a:rPr lang="en-US" b="1" dirty="0"/>
              <a:t>`scale`</a:t>
            </a:r>
            <a:r>
              <a:rPr lang="en-US" dirty="0"/>
              <a:t> </a:t>
            </a:r>
            <a:r>
              <a:rPr lang="en-US" i="1" dirty="0"/>
              <a:t>r</a:t>
            </a:r>
            <a:r>
              <a:rPr lang="en-US" dirty="0"/>
              <a:t>) </a:t>
            </a:r>
            <a:r>
              <a:rPr lang="en-US" i="1" dirty="0"/>
              <a:t>x</a:t>
            </a:r>
            <a:r>
              <a:rPr lang="en-US" dirty="0"/>
              <a:t> =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r>
              <a:rPr lang="en-US" dirty="0"/>
              <a:t>Exponential, now much worse</a:t>
            </a:r>
          </a:p>
          <a:p>
            <a:pPr lvl="0"/>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r>
              <a:rPr lang="en-US" dirty="0"/>
              <a:t>We need to share the actual function as well</a:t>
            </a:r>
          </a:p>
          <a:p>
            <a:pPr lvl="0"/>
            <a:r>
              <a:rPr lang="en-US" dirty="0"/>
              <a:t>Cant compare function (Halting Problem)</a:t>
            </a:r>
          </a:p>
          <a:p>
            <a:pPr lvl="0"/>
            <a:r>
              <a:rPr lang="en-US" dirty="0"/>
              <a:t>But we can compare 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r>
              <a:rPr lang="en-US" dirty="0" err="1"/>
              <a:t>DiffType</a:t>
            </a:r>
            <a:r>
              <a:rPr lang="en-US" dirty="0"/>
              <a:t>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r>
              <a:rPr lang="en-US" dirty="0" err="1"/>
              <a:t>DiffType</a:t>
            </a:r>
            <a:r>
              <a:rPr lang="en-US" dirty="0"/>
              <a:t>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a:t>
            </a:r>
            <a:r>
              <a:rPr lang="en-US" dirty="0"/>
              <a:t> :: </a:t>
            </a:r>
            <a:r>
              <a:rPr lang="en-US" i="1" dirty="0"/>
              <a:t>a</a:t>
            </a:r>
            <a:r>
              <a:rPr lang="en-US" dirty="0"/>
              <a:t>) </a:t>
            </a:r>
            <a:r>
              <a:rPr lang="en-US" i="1" dirty="0"/>
              <a:t>x</a:t>
            </a:r>
          </a:p>
          <a:p>
            <a:pPr lvl="0"/>
            <a:r>
              <a:rPr lang="en-US" dirty="0"/>
              <a:t>Wrapper for a term on (fold on </a:t>
            </a:r>
            <a:r>
              <a:rPr lang="en-US" dirty="0" err="1"/>
              <a:t>DiffType</a:t>
            </a:r>
            <a:r>
              <a:rPr lang="en-US" dirty="0"/>
              <a:t> and </a:t>
            </a:r>
            <a:r>
              <a:rPr lang="en-US" i="1" dirty="0"/>
              <a:t>x</a:t>
            </a:r>
            <a:r>
              <a:rPr lang="en-US" dirty="0"/>
              <a:t>)</a:t>
            </a:r>
          </a:p>
          <a:p>
            <a:pPr lvl="0"/>
            <a:r>
              <a:rPr lang="en-US" dirty="0"/>
              <a:t>Data Type A La Carte(DTALC) → ADT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a:t>TermVector is a Vector</a:t>
            </a:r>
            <a:endParaRPr lang="en-US" dirty="0"/>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r>
              <a:rPr lang="en-US" dirty="0"/>
              <a:t>Just call the constructor.</a:t>
            </a:r>
          </a:p>
          <a:p>
            <a:pPr lvl="0"/>
            <a:r>
              <a:rPr lang="en-US" dirty="0"/>
              <a:t>Still exponential in that example.</a:t>
            </a:r>
          </a:p>
          <a:p>
            <a:pPr lvl="0"/>
            <a:r>
              <a:rPr lang="en-US" dirty="0"/>
              <a:t>But we reduce the problem to a simpler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r>
              <a:rPr lang="en-US" dirty="0"/>
              <a:t>Implementing Explicit and Finding Implicit Sharing in Embedded DSLs.</a:t>
            </a:r>
          </a:p>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 </a:t>
            </a:r>
            <a:r>
              <a:rPr lang="en-US" dirty="0" err="1"/>
              <a:t>Int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r>
              <a:rPr lang="en-US"/>
              <a:t>A program that contains implicit parameters (weights).</a:t>
            </a:r>
          </a:p>
          <a:p>
            <a:pPr lvl="0"/>
            <a:r>
              <a:rPr lang="en-US"/>
              <a:t>Find Best Weight</a:t>
            </a:r>
          </a:p>
          <a:p>
            <a:pPr lvl="0"/>
            <a:r>
              <a:rPr lang="en-US"/>
              <a:t>https://en.wikipedia.org/wiki/Gradient_descent</a:t>
            </a:r>
            <a:endParaRPr lang="en-US" dirty="0"/>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a:t>Forward Mode = Backward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a:t>
            </a:r>
          </a:p>
          <a:p>
            <a:pPr lvl="0"/>
            <a:r>
              <a:rPr lang="en-US" dirty="0"/>
              <a:t>Insert empty </a:t>
            </a:r>
            <a:r>
              <a:rPr lang="en-US" dirty="0" err="1"/>
              <a:t>bimap</a:t>
            </a:r>
            <a:r>
              <a:rPr lang="en-US" dirty="0"/>
              <a:t>, get a pair of </a:t>
            </a:r>
            <a:r>
              <a:rPr lang="en-US" u="sng" dirty="0" err="1"/>
              <a:t>bimap</a:t>
            </a:r>
            <a:r>
              <a:rPr lang="en-US" dirty="0"/>
              <a:t> and </a:t>
            </a:r>
            <a:r>
              <a:rPr lang="en-US" u="sng" dirty="0" err="1"/>
              <a:t>int</a:t>
            </a:r>
            <a:endParaRPr lang="en-US" u="sng" dirty="0"/>
          </a:p>
          <a:p>
            <a:pPr lvl="0"/>
            <a:r>
              <a:rPr lang="en-US" dirty="0"/>
              <a:t>Create Map </a:t>
            </a:r>
            <a:r>
              <a:rPr lang="en-US" dirty="0" err="1"/>
              <a:t>Int</a:t>
            </a:r>
            <a:r>
              <a:rPr lang="en-US" dirty="0"/>
              <a:t> Real</a:t>
            </a:r>
          </a:p>
          <a:p>
            <a:pPr lvl="0"/>
            <a:r>
              <a:rPr lang="en-US" dirty="0"/>
              <a:t>Map each AST to 'accumulating scaling value‘ - sensitivity</a:t>
            </a:r>
          </a:p>
          <a:p>
            <a:pPr lvl="0"/>
            <a:r>
              <a:rPr lang="en-US" dirty="0" err="1"/>
              <a:t>Wengert</a:t>
            </a:r>
            <a:r>
              <a:rPr lang="en-US" dirty="0"/>
              <a:t> List.</a:t>
            </a:r>
          </a:p>
          <a:p>
            <a:pPr lvl="0"/>
            <a:r>
              <a:rPr lang="en-US" dirty="0"/>
              <a:t>Recurse starting from </a:t>
            </a:r>
            <a:r>
              <a:rPr lang="en-US" dirty="0" err="1"/>
              <a:t>nodeid</a:t>
            </a:r>
            <a:r>
              <a:rPr lang="en-US" dirty="0"/>
              <a:t>, −1 every time</a:t>
            </a:r>
          </a:p>
          <a:p>
            <a:pPr lvl="0"/>
            <a:r>
              <a:rPr lang="en-US" dirty="0"/>
              <a:t>Return State (Map </a:t>
            </a:r>
            <a:r>
              <a:rPr lang="en-US" dirty="0" err="1"/>
              <a:t>Int</a:t>
            </a:r>
            <a:r>
              <a:rPr lang="en-US" dirty="0"/>
              <a:t> Real) (</a:t>
            </a:r>
            <a:r>
              <a:rPr lang="en-US" dirty="0" err="1"/>
              <a:t>FreeVectorBuilder</a:t>
            </a:r>
            <a:r>
              <a:rPr lang="en-US" dirty="0"/>
              <a:t> </a:t>
            </a:r>
            <a:r>
              <a:rPr lang="en-US" i="1" dirty="0"/>
              <a:t>b</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lstStyle/>
          <a:p>
            <a:pPr lvl="0"/>
            <a:r>
              <a:rPr lang="en-US"/>
              <a:t>Backward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r>
              <a:rPr lang="en-US" dirty="0"/>
              <a:t>Match on (</a:t>
            </a:r>
            <a:r>
              <a:rPr lang="en-US" dirty="0" err="1"/>
              <a:t>TermVectorF</a:t>
            </a:r>
            <a:r>
              <a:rPr lang="en-US" dirty="0"/>
              <a:t> </a:t>
            </a:r>
            <a:r>
              <a:rPr lang="en-US" i="1" dirty="0"/>
              <a:t>b</a:t>
            </a:r>
            <a:r>
              <a:rPr lang="en-US" dirty="0"/>
              <a:t> </a:t>
            </a:r>
            <a:r>
              <a:rPr lang="en-US" dirty="0" err="1"/>
              <a:t>Int</a:t>
            </a:r>
            <a:r>
              <a:rPr lang="en-US" dirty="0"/>
              <a:t>) from the map:</a:t>
            </a:r>
          </a:p>
          <a:p>
            <a:pPr lvl="0"/>
            <a:r>
              <a:rPr lang="en-US" dirty="0"/>
              <a:t>Zero </a:t>
            </a:r>
            <a:r>
              <a:rPr lang="en-US" altLang="zh-CN" dirty="0"/>
              <a:t>—</a:t>
            </a:r>
            <a:r>
              <a:rPr lang="en-US" dirty="0"/>
              <a:t> return zero</a:t>
            </a:r>
          </a:p>
          <a:p>
            <a:pPr lvl="0"/>
            <a:r>
              <a:rPr lang="en-US" dirty="0"/>
              <a:t>Basis </a:t>
            </a:r>
            <a:r>
              <a:rPr lang="en-US" i="1" dirty="0"/>
              <a:t>b</a:t>
            </a:r>
            <a:r>
              <a:rPr lang="en-US" dirty="0"/>
              <a:t> </a:t>
            </a:r>
            <a:r>
              <a:rPr lang="en-US" altLang="zh-CN" dirty="0"/>
              <a:t>—</a:t>
            </a:r>
            <a:r>
              <a:rPr lang="en-US" dirty="0"/>
              <a:t> return it</a:t>
            </a:r>
          </a:p>
          <a:p>
            <a:pPr lvl="0"/>
            <a:r>
              <a:rPr lang="en-US" i="1" dirty="0"/>
              <a:t>l </a:t>
            </a:r>
            <a:r>
              <a:rPr lang="en-US" dirty="0"/>
              <a:t>`</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a:t>
            </a:r>
            <a:r>
              <a:rPr lang="en-US" dirty="0"/>
              <a:t> / </a:t>
            </a:r>
            <a:r>
              <a:rPr lang="en-US" i="1" dirty="0"/>
              <a:t>r</a:t>
            </a:r>
          </a:p>
          <a:p>
            <a:pPr lvl="0"/>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p>
          <a:p>
            <a:pPr lvl="0"/>
            <a:r>
              <a:rPr lang="en-US" dirty="0"/>
              <a:t>Recurse and add the two Builders</a:t>
            </a:r>
          </a:p>
          <a:p>
            <a:pPr lvl="0"/>
            <a:r>
              <a:rPr lang="en-US" dirty="0"/>
              <a:t>Turn Builder into </a:t>
            </a:r>
            <a:r>
              <a:rPr lang="en-US" dirty="0" err="1"/>
              <a:t>FreeVector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b="1" dirty="0" err="1">
                <a:solidFill>
                  <a:schemeClr val="accent5"/>
                </a:solidFill>
              </a:rPr>
              <a:t>Impl</a:t>
            </a:r>
            <a:r>
              <a:rPr lang="en-US" b="1" dirty="0">
                <a:solidFill>
                  <a:schemeClr val="accent5"/>
                </a:solidFill>
              </a:rPr>
              <a:t> NN</a:t>
            </a:r>
          </a:p>
          <a:p>
            <a:pPr lvl="0"/>
            <a:r>
              <a:rPr lang="en-US" dirty="0"/>
              <a:t>Meaning of AD on PL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r>
              <a:rPr lang="en-US" dirty="0"/>
              <a:t>A NN of type </a:t>
            </a:r>
            <a:r>
              <a:rPr lang="en-US" i="1" dirty="0"/>
              <a:t>x</a:t>
            </a:r>
            <a:r>
              <a:rPr lang="en-US" dirty="0"/>
              <a:t> is just an </a:t>
            </a:r>
            <a:r>
              <a:rPr lang="zh-CN" altLang="en-US" b="1" dirty="0"/>
              <a:t>∃</a:t>
            </a:r>
            <a:r>
              <a:rPr lang="en-US" i="1" dirty="0"/>
              <a:t>w</a:t>
            </a:r>
            <a:r>
              <a:rPr lang="en-US" dirty="0"/>
              <a:t>. Term (</a:t>
            </a:r>
            <a:r>
              <a:rPr lang="en-US" i="1" dirty="0"/>
              <a:t>w</a:t>
            </a:r>
            <a:r>
              <a:rPr lang="en-US" dirty="0"/>
              <a:t> → </a:t>
            </a:r>
            <a:r>
              <a:rPr lang="en-US" i="1" dirty="0"/>
              <a:t>x</a:t>
            </a:r>
            <a:r>
              <a:rPr lang="en-US" dirty="0"/>
              <a:t>)</a:t>
            </a:r>
          </a:p>
          <a:p>
            <a:pPr lvl="0"/>
            <a:r>
              <a:rPr lang="en-US" dirty="0"/>
              <a:t>A Term is a NN: </a:t>
            </a:r>
            <a:r>
              <a:rPr lang="zh-CN" altLang="en-US" b="1" dirty="0"/>
              <a:t>∃</a:t>
            </a:r>
            <a:r>
              <a:rPr lang="en-US" altLang="zh-CN" dirty="0"/>
              <a:t>Unit</a:t>
            </a:r>
            <a:endParaRPr lang="en-US" dirty="0"/>
          </a:p>
          <a:p>
            <a:pPr lvl="0"/>
            <a:r>
              <a:rPr lang="en-US" dirty="0"/>
              <a:t>Term (</a:t>
            </a:r>
            <a:r>
              <a:rPr lang="en-US" i="1" dirty="0"/>
              <a:t>x</a:t>
            </a:r>
            <a:r>
              <a:rPr lang="en-US" dirty="0"/>
              <a:t> → </a:t>
            </a:r>
            <a:r>
              <a:rPr lang="en-US" i="1" dirty="0"/>
              <a:t>y</a:t>
            </a:r>
            <a:r>
              <a:rPr lang="en-US" dirty="0"/>
              <a:t>) → Term </a:t>
            </a:r>
            <a:r>
              <a:rPr lang="en-US" i="1" dirty="0"/>
              <a:t>x</a:t>
            </a:r>
            <a:r>
              <a:rPr lang="en-US" dirty="0"/>
              <a:t> → Term </a:t>
            </a:r>
            <a:r>
              <a:rPr lang="en-US" i="1" dirty="0"/>
              <a:t>y</a:t>
            </a:r>
          </a:p>
          <a:p>
            <a:pPr lvl="0"/>
            <a:r>
              <a:rPr lang="en-US" dirty="0"/>
              <a:t>Finally Tagless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a:t>Xor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r>
              <a:rPr lang="en-US" dirty="0"/>
              <a:t>weight : NN Real</a:t>
            </a:r>
          </a:p>
          <a:p>
            <a:pPr lvl="0"/>
            <a:r>
              <a:rPr lang="en-US" dirty="0"/>
              <a:t>sigmoid </a:t>
            </a:r>
            <a:r>
              <a:rPr lang="en-US" i="1" dirty="0"/>
              <a:t>x</a:t>
            </a:r>
            <a:r>
              <a:rPr lang="en-US" dirty="0"/>
              <a:t> = 1 / (1 + (</a:t>
            </a:r>
            <a:r>
              <a:rPr lang="en-US" dirty="0" err="1"/>
              <a:t>exp</a:t>
            </a:r>
            <a:r>
              <a:rPr lang="en-US" dirty="0"/>
              <a:t> (− </a:t>
            </a:r>
            <a:r>
              <a:rPr lang="en-US" i="1" dirty="0"/>
              <a:t>x</a:t>
            </a:r>
            <a:r>
              <a:rPr lang="en-US" dirty="0"/>
              <a:t>)))</a:t>
            </a:r>
          </a:p>
          <a:p>
            <a:pPr lvl="0"/>
            <a:r>
              <a:rPr lang="en-US" dirty="0"/>
              <a:t>add, bias, scale</a:t>
            </a:r>
          </a:p>
          <a:p>
            <a:pPr lvl="0"/>
            <a:r>
              <a:rPr lang="en-US" dirty="0"/>
              <a:t>neuron : NN ((Real * Real) </a:t>
            </a:r>
            <a:r>
              <a:rPr lang="zh-CN" altLang="en-US" dirty="0"/>
              <a:t>→</a:t>
            </a:r>
            <a:r>
              <a:rPr lang="en-US" dirty="0"/>
              <a:t> Real)</a:t>
            </a:r>
          </a:p>
          <a:p>
            <a:pPr lvl="0"/>
            <a:r>
              <a:rPr lang="en-US" dirty="0" err="1"/>
              <a:t>xor</a:t>
            </a:r>
            <a:r>
              <a:rPr lang="en-US" dirty="0"/>
              <a:t> : NN (Real → Real → Real)</a:t>
            </a:r>
          </a:p>
          <a:p>
            <a:pPr lvl="0"/>
            <a:r>
              <a:rPr lang="en-US" dirty="0"/>
              <a:t>loss : NN ((Real → Real → Real) → Real)</a:t>
            </a:r>
          </a:p>
          <a:p>
            <a:pPr lvl="0"/>
            <a:r>
              <a:rPr lang="en-US" dirty="0"/>
              <a:t>loss </a:t>
            </a:r>
            <a:r>
              <a:rPr lang="en-US" dirty="0" err="1"/>
              <a:t>xor</a:t>
            </a:r>
            <a:r>
              <a:rPr lang="en-US" dirty="0"/>
              <a:t> : NN Real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b="1" dirty="0">
                <a:solidFill>
                  <a:schemeClr val="accent5"/>
                </a:solidFill>
              </a:rPr>
              <a:t>Meaning of AD on PL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18EB-3A5C-4D62-B86B-ED05E567D25F}"/>
              </a:ext>
            </a:extLst>
          </p:cNvPr>
          <p:cNvSpPr>
            <a:spLocks noGrp="1"/>
          </p:cNvSpPr>
          <p:nvPr>
            <p:ph type="title"/>
          </p:nvPr>
        </p:nvSpPr>
        <p:spPr/>
        <p:txBody>
          <a:bodyPr>
            <a:normAutofit fontScale="90000"/>
          </a:bodyPr>
          <a:lstStyle/>
          <a:p>
            <a:r>
              <a:rPr lang="en-US" sz="5400" dirty="0"/>
              <a:t>Meaning of Differentiating</a:t>
            </a:r>
            <a:br>
              <a:rPr lang="en-US" sz="5400" dirty="0"/>
            </a:br>
            <a:r>
              <a:rPr lang="en-US" sz="5400" dirty="0"/>
              <a:t>Higher Order Function</a:t>
            </a:r>
            <a:endParaRPr lang="en-US" dirty="0"/>
          </a:p>
        </p:txBody>
      </p:sp>
      <p:sp>
        <p:nvSpPr>
          <p:cNvPr id="3" name="内容占位符 2">
            <a:extLst>
              <a:ext uri="{FF2B5EF4-FFF2-40B4-BE49-F238E27FC236}">
                <a16:creationId xmlns:a16="http://schemas.microsoft.com/office/drawing/2014/main" id="{3B1DD6B3-FE08-4F88-85AE-392755912223}"/>
              </a:ext>
            </a:extLst>
          </p:cNvPr>
          <p:cNvSpPr>
            <a:spLocks noGrp="1"/>
          </p:cNvSpPr>
          <p:nvPr>
            <p:ph idx="1"/>
          </p:nvPr>
        </p:nvSpPr>
        <p:spPr/>
        <p:txBody>
          <a:bodyPr/>
          <a:lstStyle/>
          <a:p>
            <a:r>
              <a:rPr lang="en-US" dirty="0"/>
              <a:t>We need to step back</a:t>
            </a:r>
          </a:p>
          <a:p>
            <a:r>
              <a:rPr lang="en-US" dirty="0"/>
              <a:t>Denote to nonstandard language Term, </a:t>
            </a:r>
            <a:r>
              <a:rPr lang="en-US" dirty="0" err="1"/>
              <a:t>NonStdTerm</a:t>
            </a:r>
            <a:endParaRPr lang="en-US" dirty="0"/>
          </a:p>
          <a:p>
            <a:r>
              <a:rPr lang="en-US" dirty="0"/>
              <a:t>Same as the old STLC:</a:t>
            </a:r>
          </a:p>
          <a:p>
            <a:pPr marL="0" indent="0">
              <a:buNone/>
            </a:pPr>
            <a:r>
              <a:rPr lang="en-US" dirty="0"/>
              <a:t>old </a:t>
            </a:r>
            <a:r>
              <a:rPr lang="en-US" b="1" dirty="0"/>
              <a:t>lit</a:t>
            </a:r>
            <a:r>
              <a:rPr lang="en-US" dirty="0"/>
              <a:t>: Real → Term Real		||		</a:t>
            </a:r>
            <a:r>
              <a:rPr lang="en-US" b="1" dirty="0"/>
              <a:t>lit</a:t>
            </a:r>
            <a:r>
              <a:rPr lang="en-US" dirty="0"/>
              <a:t>: (Real → Real) → Term Real</a:t>
            </a:r>
          </a:p>
          <a:p>
            <a:pPr marL="0" indent="0">
              <a:buNone/>
            </a:pPr>
            <a:r>
              <a:rPr lang="en-US" b="1" dirty="0"/>
              <a:t>lit</a:t>
            </a:r>
            <a:r>
              <a:rPr lang="en-US" dirty="0"/>
              <a:t> </a:t>
            </a:r>
            <a:r>
              <a:rPr lang="en-US" i="1" dirty="0"/>
              <a:t>x</a:t>
            </a:r>
            <a:r>
              <a:rPr lang="en-US" dirty="0"/>
              <a:t>										→		</a:t>
            </a:r>
            <a:r>
              <a:rPr lang="en-US" b="1" dirty="0"/>
              <a:t>lit</a:t>
            </a:r>
            <a:r>
              <a:rPr lang="en-US" dirty="0"/>
              <a:t> (\_ → </a:t>
            </a:r>
            <a:r>
              <a:rPr lang="en-US" i="1" dirty="0"/>
              <a:t>x</a:t>
            </a:r>
            <a:r>
              <a:rPr lang="en-US" dirty="0"/>
              <a:t>)</a:t>
            </a:r>
          </a:p>
          <a:p>
            <a:pPr marL="0" indent="0">
              <a:buNone/>
            </a:pPr>
            <a:r>
              <a:rPr lang="en-US" dirty="0"/>
              <a:t>+											→		+, with operational semantic of</a:t>
            </a:r>
          </a:p>
          <a:p>
            <a:pPr marL="0" indent="0">
              <a:buNone/>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a:p>
            <a:endParaRPr lang="en-US" dirty="0"/>
          </a:p>
        </p:txBody>
      </p:sp>
    </p:spTree>
    <p:extLst>
      <p:ext uri="{BB962C8B-B14F-4D97-AF65-F5344CB8AC3E}">
        <p14:creationId xmlns:p14="http://schemas.microsoft.com/office/powerpoint/2010/main" val="74904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dirty="0"/>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a:bodyPr>
          <a:lstStyle/>
          <a:p>
            <a:pPr marL="0" lvl="0" indent="0">
              <a:buClr>
                <a:srgbClr val="FFCC99"/>
              </a:buClr>
              <a:buSzPct val="45000"/>
              <a:buNone/>
            </a:pPr>
            <a:r>
              <a:rPr lang="en-US" dirty="0"/>
              <a:t>LR: </a:t>
            </a:r>
            <a:r>
              <a:rPr lang="en-US" b="1" dirty="0" err="1"/>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 </a:t>
            </a:r>
            <a:r>
              <a:rPr lang="en-US" i="1" dirty="0"/>
              <a:t>t</a:t>
            </a:r>
            <a:r>
              <a:rPr lang="en-US" dirty="0"/>
              <a:t> </a:t>
            </a:r>
            <a:r>
              <a:rPr lang="en-US" u="sng" dirty="0"/>
              <a:t>evaluates to</a:t>
            </a:r>
            <a:r>
              <a:rPr lang="en-US" dirty="0"/>
              <a:t> app (app (mkProd </a:t>
            </a:r>
            <a:r>
              <a:rPr lang="en-US" i="1" dirty="0"/>
              <a:t>x</a:t>
            </a:r>
            <a:r>
              <a:rPr lang="en-US" dirty="0"/>
              <a:t>) </a:t>
            </a:r>
            <a:r>
              <a:rPr lang="en-US" i="1" dirty="0"/>
              <a:t>y</a:t>
            </a:r>
            <a:r>
              <a:rPr lang="en-US" dirty="0"/>
              <a:t>),</a:t>
            </a:r>
            <a:br>
              <a:rPr lang="en-US" dirty="0"/>
            </a:br>
            <a:r>
              <a:rPr lang="en-US" dirty="0"/>
              <a:t>					</a:t>
            </a:r>
            <a:r>
              <a:rPr lang="en-US" b="1" dirty="0"/>
              <a:t>and </a:t>
            </a:r>
            <a:r>
              <a:rPr lang="en-US" dirty="0"/>
              <a:t>LR </a:t>
            </a:r>
            <a:r>
              <a:rPr lang="en-US" i="1" dirty="0"/>
              <a:t>l</a:t>
            </a:r>
            <a:r>
              <a:rPr lang="en-US" dirty="0"/>
              <a:t> </a:t>
            </a:r>
            <a:r>
              <a:rPr lang="en-US" i="1" dirty="0"/>
              <a:t>x</a:t>
            </a:r>
            <a:r>
              <a:rPr lang="en-US" dirty="0"/>
              <a:t> </a:t>
            </a:r>
            <a:r>
              <a:rPr lang="en-US" b="1" dirty="0"/>
              <a:t>and</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t</a:t>
            </a:r>
            <a:r>
              <a:rPr lang="en-US" dirty="0"/>
              <a:t> </a:t>
            </a:r>
            <a:r>
              <a:rPr lang="en-US" u="sng" dirty="0"/>
              <a:t>evaluates to</a:t>
            </a:r>
            <a:r>
              <a:rPr lang="en-US" dirty="0"/>
              <a:t> app </a:t>
            </a:r>
            <a:r>
              <a:rPr lang="en-US" b="1" dirty="0"/>
              <a:t>left</a:t>
            </a:r>
            <a:r>
              <a:rPr lang="en-US" dirty="0"/>
              <a:t> </a:t>
            </a:r>
            <a:r>
              <a:rPr lang="en-US" i="1" dirty="0"/>
              <a:t>x</a:t>
            </a:r>
            <a:r>
              <a:rPr lang="en-US" dirty="0"/>
              <a:t>, LR </a:t>
            </a:r>
            <a:r>
              <a:rPr lang="en-US" i="1" dirty="0"/>
              <a:t>l x</a:t>
            </a:r>
            <a:br>
              <a:rPr lang="en-US" i="1" dirty="0"/>
            </a:br>
            <a:r>
              <a:rPr lang="en-US" dirty="0"/>
              <a:t>			</a:t>
            </a:r>
            <a:r>
              <a:rPr lang="en-US" b="1" dirty="0"/>
              <a:t>or,	exists</a:t>
            </a:r>
            <a:r>
              <a:rPr lang="en-US" dirty="0"/>
              <a:t> </a:t>
            </a:r>
            <a:r>
              <a:rPr lang="en-US" i="1" dirty="0"/>
              <a:t>y</a:t>
            </a:r>
            <a:r>
              <a:rPr lang="en-US" dirty="0"/>
              <a:t>. </a:t>
            </a:r>
            <a:r>
              <a:rPr lang="en-US" i="1" dirty="0"/>
              <a:t>t</a:t>
            </a:r>
            <a:r>
              <a:rPr lang="en-US" dirty="0"/>
              <a:t> </a:t>
            </a:r>
            <a:r>
              <a:rPr lang="en-US" u="sng" dirty="0"/>
              <a:t>evaluates to</a:t>
            </a:r>
            <a:r>
              <a:rPr lang="en-US" dirty="0"/>
              <a:t> app </a:t>
            </a:r>
            <a:r>
              <a:rPr lang="en-US" b="1" dirty="0"/>
              <a:t>right</a:t>
            </a:r>
            <a:r>
              <a:rPr lang="en-US" dirty="0"/>
              <a: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err="1"/>
              <a:t>forall</a:t>
            </a:r>
            <a:r>
              <a:rPr lang="en-US" dirty="0"/>
              <a:t> </a:t>
            </a:r>
            <a:r>
              <a:rPr lang="en-US" i="1" dirty="0" err="1"/>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evaluates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dirty="0"/>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evaluates to</a:t>
            </a:r>
            <a:r>
              <a:rPr lang="en-US" dirty="0"/>
              <a:t> (lit orig, lit diff)</a:t>
            </a:r>
          </a:p>
          <a:p>
            <a:pPr marL="0" lvl="0" indent="0">
              <a:buClr>
                <a:srgbClr val="FFCC99"/>
              </a:buClr>
              <a:buSzPct val="45000"/>
              <a:buNone/>
            </a:pPr>
            <a:r>
              <a:rPr lang="en-US" b="1" dirty="0"/>
              <a:t>	</a:t>
            </a:r>
            <a:r>
              <a:rPr lang="en-US" b="1" dirty="0" err="1"/>
              <a:t>forall</a:t>
            </a:r>
            <a:r>
              <a:rPr lang="en-US" dirty="0"/>
              <a:t> </a:t>
            </a:r>
            <a:r>
              <a:rPr lang="en-US" i="1" dirty="0"/>
              <a:t>x</a:t>
            </a:r>
            <a:r>
              <a:rPr lang="en-US" dirty="0"/>
              <a:t>. diff </a:t>
            </a:r>
            <a:r>
              <a:rPr lang="en-US" i="1" dirty="0"/>
              <a:t>x</a:t>
            </a:r>
            <a:r>
              <a:rPr lang="en-US" dirty="0"/>
              <a:t> = (</a:t>
            </a:r>
            <a:r>
              <a:rPr lang="en-US" u="sng" dirty="0"/>
              <a:t>newton </a:t>
            </a:r>
            <a:r>
              <a:rPr lang="en-US" u="sng" dirty="0" err="1"/>
              <a:t>differental</a:t>
            </a:r>
            <a:r>
              <a:rPr lang="en-US" u="sng" dirty="0"/>
              <a:t>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dirty="0"/>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marL="0" indent="0">
              <a:buNone/>
            </a:pPr>
            <a:r>
              <a:rPr lang="en-US" dirty="0" err="1"/>
              <a:t>stdify</a:t>
            </a:r>
            <a:r>
              <a:rPr lang="en-US" dirty="0"/>
              <a:t>: </a:t>
            </a:r>
            <a:r>
              <a:rPr lang="en-US" b="1" dirty="0" err="1"/>
              <a:t>forall</a:t>
            </a:r>
            <a:r>
              <a:rPr lang="en-US" dirty="0"/>
              <a:t> </a:t>
            </a:r>
            <a:r>
              <a:rPr lang="en-US" i="1" dirty="0"/>
              <a:t>t</a:t>
            </a:r>
            <a:r>
              <a:rPr lang="en-US" dirty="0"/>
              <a:t>, Real → </a:t>
            </a:r>
            <a:r>
              <a:rPr lang="en-US" dirty="0" err="1"/>
              <a:t>NonStdTerm</a:t>
            </a:r>
            <a:r>
              <a:rPr lang="en-US" dirty="0"/>
              <a:t> </a:t>
            </a:r>
            <a:r>
              <a:rPr lang="en-US" i="1" dirty="0"/>
              <a:t>t</a:t>
            </a:r>
            <a:r>
              <a:rPr lang="en-US" dirty="0"/>
              <a:t> → Term </a:t>
            </a:r>
            <a:r>
              <a:rPr lang="en-US" i="1" dirty="0"/>
              <a:t>t</a:t>
            </a:r>
          </a:p>
          <a:p>
            <a:pPr marL="0" indent="0">
              <a:buNone/>
            </a:pPr>
            <a:r>
              <a:rPr lang="en-US" dirty="0"/>
              <a:t>app (</a:t>
            </a:r>
            <a:r>
              <a:rPr lang="en-US" dirty="0" err="1"/>
              <a:t>stdify</a:t>
            </a:r>
            <a:r>
              <a:rPr lang="en-US" dirty="0"/>
              <a:t> </a:t>
            </a:r>
            <a:r>
              <a:rPr lang="en-US" i="1" dirty="0"/>
              <a:t>r f</a:t>
            </a:r>
            <a:r>
              <a:rPr lang="en-US" dirty="0"/>
              <a:t>) (</a:t>
            </a:r>
            <a:r>
              <a:rPr lang="en-US" dirty="0" err="1"/>
              <a:t>stdify</a:t>
            </a:r>
            <a:r>
              <a:rPr lang="en-US" dirty="0"/>
              <a:t> </a:t>
            </a:r>
            <a:r>
              <a:rPr lang="en-US" i="1" dirty="0"/>
              <a:t>r x</a:t>
            </a:r>
            <a:r>
              <a:rPr lang="en-US" dirty="0"/>
              <a:t>) = </a:t>
            </a:r>
            <a:r>
              <a:rPr lang="en-US" dirty="0" err="1"/>
              <a:t>stdify</a:t>
            </a:r>
            <a:r>
              <a:rPr lang="en-US" dirty="0"/>
              <a:t> </a:t>
            </a:r>
            <a:r>
              <a:rPr lang="en-US" i="1" dirty="0"/>
              <a:t>r</a:t>
            </a:r>
            <a:r>
              <a:rPr lang="en-US" dirty="0"/>
              <a:t> (app </a:t>
            </a:r>
            <a:r>
              <a:rPr lang="en-US" i="1" dirty="0"/>
              <a:t>f x</a:t>
            </a:r>
            <a:r>
              <a:rPr lang="en-US" dirty="0"/>
              <a:t>)</a:t>
            </a:r>
          </a:p>
          <a:p>
            <a:pPr marL="0" indent="0">
              <a:buNone/>
            </a:pPr>
            <a:r>
              <a:rPr lang="en-US" u="sng" dirty="0"/>
              <a:t>apply</a:t>
            </a:r>
            <a:r>
              <a:rPr lang="en-US" dirty="0"/>
              <a:t> (\</a:t>
            </a:r>
            <a:r>
              <a:rPr lang="en-US" i="1" dirty="0"/>
              <a:t>x</a:t>
            </a:r>
            <a:r>
              <a:rPr lang="en-US" dirty="0"/>
              <a:t> → </a:t>
            </a:r>
            <a:r>
              <a:rPr lang="en-US" i="1" dirty="0"/>
              <a:t>x</a:t>
            </a:r>
            <a:r>
              <a:rPr lang="en-US" dirty="0"/>
              <a:t>, \</a:t>
            </a:r>
            <a:r>
              <a:rPr lang="en-US" i="1" dirty="0"/>
              <a:t>x</a:t>
            </a:r>
            <a:r>
              <a:rPr lang="en-US" dirty="0"/>
              <a:t> → 1) </a:t>
            </a:r>
            <a:r>
              <a:rPr lang="en-US" u="sng" dirty="0"/>
              <a:t>to</a:t>
            </a:r>
            <a:r>
              <a:rPr lang="en-US" dirty="0"/>
              <a:t> Real → Real, </a:t>
            </a:r>
            <a:r>
              <a:rPr lang="en-US" u="sng" dirty="0"/>
              <a:t>apply</a:t>
            </a:r>
            <a:r>
              <a:rPr lang="en-US" dirty="0"/>
              <a:t> </a:t>
            </a:r>
            <a:r>
              <a:rPr lang="en-US" i="1" dirty="0"/>
              <a:t>x</a:t>
            </a:r>
            <a:r>
              <a:rPr lang="en-US" dirty="0"/>
              <a:t> </a:t>
            </a:r>
            <a:r>
              <a:rPr lang="en-US" u="sng" dirty="0"/>
              <a:t>to</a:t>
            </a:r>
            <a:r>
              <a:rPr lang="en-US" dirty="0"/>
              <a:t> </a:t>
            </a:r>
            <a:r>
              <a:rPr lang="en-US" dirty="0" err="1"/>
              <a:t>rhs</a:t>
            </a:r>
            <a:endParaRPr lang="en-US" dirty="0"/>
          </a:p>
          <a:p>
            <a:pPr marL="0" indent="0">
              <a:buNone/>
            </a:pPr>
            <a:r>
              <a:rPr lang="en-US" dirty="0"/>
              <a:t>= </a:t>
            </a:r>
            <a:r>
              <a:rPr lang="en-US" u="sng" dirty="0"/>
              <a:t>apply</a:t>
            </a:r>
            <a:r>
              <a:rPr lang="en-US" dirty="0"/>
              <a:t> (</a:t>
            </a:r>
            <a:r>
              <a:rPr lang="en-US" i="1" dirty="0"/>
              <a:t>x</a:t>
            </a:r>
            <a:r>
              <a:rPr lang="en-US" dirty="0"/>
              <a:t>, 1) </a:t>
            </a:r>
            <a:r>
              <a:rPr lang="en-US" u="sng" dirty="0"/>
              <a:t>to</a:t>
            </a:r>
            <a:r>
              <a:rPr lang="en-US" dirty="0"/>
              <a:t> Real → Real, </a:t>
            </a:r>
            <a:r>
              <a:rPr lang="en-US" u="sng" dirty="0"/>
              <a:t>take the</a:t>
            </a:r>
            <a:r>
              <a:rPr lang="en-US" dirty="0"/>
              <a:t> </a:t>
            </a:r>
            <a:r>
              <a:rPr lang="en-US" dirty="0" err="1"/>
              <a:t>rhs</a:t>
            </a:r>
            <a:endParaRPr lang="en-US" dirty="0"/>
          </a:p>
          <a:p>
            <a:r>
              <a:rPr lang="en-US" dirty="0"/>
              <a:t>Optimize away the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lstStyle/>
          <a:p>
            <a:pPr lvl="0"/>
            <a:r>
              <a:rPr lang="en-US">
                <a:hlinkClick r:id="rId3"/>
              </a:rPr>
              <a:t>http://colah.github.io/posts/2015-09-NN-Types-FP/</a:t>
            </a:r>
            <a:endParaRPr lang="en-US" dirty="0">
              <a:hlinkClick r:id="rId3"/>
            </a:endParaRP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rotWithShape="1">
          <a:blip r:embed="rId4">
            <a:lum/>
            <a:alphaModFix/>
          </a:blip>
          <a:srcRect l="11042"/>
          <a:stretch/>
        </p:blipFill>
        <p:spPr>
          <a:xfrm>
            <a:off x="1391017" y="2824430"/>
            <a:ext cx="7523104" cy="22471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r>
              <a:rPr lang="en-US" dirty="0" err="1"/>
              <a:t>deq</a:t>
            </a:r>
            <a:r>
              <a:rPr lang="en-US" dirty="0"/>
              <a:t> relate Term </a:t>
            </a:r>
            <a:r>
              <a:rPr lang="en-US" i="1" dirty="0"/>
              <a:t>t</a:t>
            </a:r>
            <a:r>
              <a:rPr lang="en-US" dirty="0"/>
              <a:t> and Term (</a:t>
            </a:r>
            <a:r>
              <a:rPr lang="en-US" dirty="0" err="1"/>
              <a:t>DiffType</a:t>
            </a:r>
            <a:r>
              <a:rPr lang="en-US" dirty="0"/>
              <a:t> </a:t>
            </a:r>
            <a:r>
              <a:rPr lang="en-US" i="1" dirty="0"/>
              <a:t>t</a:t>
            </a:r>
            <a:r>
              <a:rPr lang="en-US" dirty="0"/>
              <a:t>)</a:t>
            </a:r>
          </a:p>
          <a:p>
            <a:pPr lvl="0"/>
            <a:r>
              <a:rPr lang="en-US" dirty="0"/>
              <a:t>Main theorem: </a:t>
            </a:r>
          </a:p>
          <a:p>
            <a:pPr marL="0" lvl="0" indent="0">
              <a:buNone/>
            </a:pPr>
            <a:r>
              <a:rPr lang="en-US" dirty="0"/>
              <a:t>		</a:t>
            </a:r>
            <a:r>
              <a:rPr lang="en-US" b="1" dirty="0" err="1"/>
              <a:t>forall</a:t>
            </a:r>
            <a:r>
              <a:rPr lang="en-US" dirty="0"/>
              <a:t> </a:t>
            </a:r>
            <a:r>
              <a:rPr lang="en-US" i="1" dirty="0"/>
              <a:t>t</a:t>
            </a:r>
            <a:r>
              <a:rPr lang="en-US" dirty="0"/>
              <a:t> (</a:t>
            </a:r>
            <a:r>
              <a:rPr lang="en-US" i="1" dirty="0"/>
              <a:t>term</a:t>
            </a:r>
            <a:r>
              <a:rPr lang="en-US" dirty="0"/>
              <a:t>: Term </a:t>
            </a:r>
            <a:r>
              <a:rPr lang="en-US" i="1" dirty="0"/>
              <a:t>t</a:t>
            </a:r>
            <a:r>
              <a:rPr lang="en-US" dirty="0"/>
              <a:t>), </a:t>
            </a:r>
            <a:r>
              <a:rPr lang="en-US" dirty="0" err="1"/>
              <a:t>deq</a:t>
            </a:r>
            <a:r>
              <a:rPr lang="en-US" dirty="0"/>
              <a:t> </a:t>
            </a:r>
            <a:r>
              <a:rPr lang="en-US" i="1" dirty="0"/>
              <a:t>t term </a:t>
            </a:r>
            <a:r>
              <a:rPr lang="en-US" dirty="0"/>
              <a:t>(diff </a:t>
            </a:r>
            <a:r>
              <a:rPr lang="en-US" i="1" dirty="0"/>
              <a:t>term</a:t>
            </a:r>
            <a:r>
              <a:rPr lang="en-US" dirty="0"/>
              <a:t>) ∧ LR </a:t>
            </a:r>
            <a:r>
              <a:rPr lang="en-US" i="1" dirty="0"/>
              <a:t>t</a:t>
            </a:r>
            <a:r>
              <a:rPr lang="en-US" dirty="0"/>
              <a:t> (diff </a:t>
            </a:r>
            <a:r>
              <a:rPr lang="en-US" i="1" dirty="0"/>
              <a:t>term</a:t>
            </a:r>
            <a:r>
              <a:rPr lang="en-US" dirty="0"/>
              <a:t>)</a:t>
            </a:r>
          </a:p>
          <a:p>
            <a:pPr lvl="0"/>
            <a:r>
              <a:rPr lang="en-US" dirty="0"/>
              <a:t>Logical Relation</a:t>
            </a:r>
          </a:p>
          <a:p>
            <a:pPr lvl="0"/>
            <a:r>
              <a:rPr lang="en-US" dirty="0"/>
              <a:t>Operational Semantic</a:t>
            </a:r>
          </a:p>
          <a:p>
            <a:pPr lvl="0"/>
            <a:r>
              <a:rPr lang="en-US" dirty="0"/>
              <a:t>Denotational Semantic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Drawing the Connection (Conclusion)</a:t>
            </a:r>
          </a:p>
        </p:txBody>
      </p:sp>
      <p:sp>
        <p:nvSpPr>
          <p:cNvPr id="5" name="Content Placeholder 4"/>
          <p:cNvSpPr>
            <a:spLocks noGrp="1"/>
          </p:cNvSpPr>
          <p:nvPr>
            <p:ph sz="half" idx="1"/>
          </p:nvPr>
        </p:nvSpPr>
        <p:spPr/>
        <p:txBody>
          <a:bodyPr>
            <a:normAutofit/>
          </a:bodyPr>
          <a:lstStyle/>
          <a:p>
            <a:pPr marL="0" lvl="0" indent="0">
              <a:buNone/>
            </a:pPr>
            <a:r>
              <a:rPr lang="en-US" sz="1600" dirty="0"/>
              <a:t>Data Structure → Forward Mode AD</a:t>
            </a:r>
          </a:p>
          <a:p>
            <a:pPr marL="0" lvl="0" indent="0">
              <a:buNone/>
            </a:pPr>
            <a:r>
              <a:rPr lang="en-US" sz="1600" dirty="0"/>
              <a:t>Semantic/Logical Relation → Meaning of AD</a:t>
            </a:r>
          </a:p>
          <a:p>
            <a:pPr marL="0" lvl="0" indent="0">
              <a:buNone/>
            </a:pPr>
            <a:r>
              <a:rPr lang="en-US" sz="1600" dirty="0"/>
              <a:t>F Algebra, </a:t>
            </a:r>
            <a:r>
              <a:rPr lang="en-US" sz="1600" dirty="0" err="1"/>
              <a:t>DataKinds</a:t>
            </a:r>
            <a:r>
              <a:rPr lang="en-US" sz="1600" dirty="0"/>
              <a:t> → ADT</a:t>
            </a:r>
          </a:p>
          <a:p>
            <a:pPr marL="0" lvl="0" indent="0">
              <a:buNone/>
            </a:pPr>
            <a:r>
              <a:rPr lang="en-US" sz="1600" dirty="0" err="1"/>
              <a:t>TypeClass</a:t>
            </a:r>
            <a:r>
              <a:rPr lang="en-US" sz="1600" dirty="0"/>
              <a:t> → Generalized Forward AD</a:t>
            </a:r>
          </a:p>
          <a:p>
            <a:pPr marL="0" lvl="0" indent="0">
              <a:buNone/>
            </a:pPr>
            <a:r>
              <a:rPr lang="en-US" sz="1600" dirty="0"/>
              <a:t>Term Algebra(DSL), Hash </a:t>
            </a:r>
            <a:r>
              <a:rPr lang="en-US" sz="1600" dirty="0" err="1"/>
              <a:t>Consing</a:t>
            </a:r>
            <a:r>
              <a:rPr lang="en-US" sz="1600" dirty="0"/>
              <a:t> → Backward AD</a:t>
            </a:r>
          </a:p>
          <a:p>
            <a:pPr marL="0" lvl="0" indent="0">
              <a:buNone/>
            </a:pPr>
            <a:r>
              <a:rPr lang="en-US" sz="1600" dirty="0"/>
              <a:t>DTALC/FTG → typed, extensible framework</a:t>
            </a:r>
          </a:p>
          <a:p>
            <a:pPr marL="0" indent="0">
              <a:buNone/>
            </a:pPr>
            <a:endParaRPr lang="en-US" sz="1600" dirty="0"/>
          </a:p>
        </p:txBody>
      </p:sp>
      <p:sp>
        <p:nvSpPr>
          <p:cNvPr id="6" name="Content Placeholder 5"/>
          <p:cNvSpPr>
            <a:spLocks noGrp="1"/>
          </p:cNvSpPr>
          <p:nvPr>
            <p:ph sz="half" idx="2"/>
          </p:nvPr>
        </p:nvSpPr>
        <p:spPr>
          <a:xfrm>
            <a:off x="6753487" y="2015914"/>
            <a:ext cx="4939117" cy="4796543"/>
          </a:xfrm>
        </p:spPr>
        <p:txBody>
          <a:bodyPr>
            <a:normAutofit/>
          </a:bodyPr>
          <a:lstStyle/>
          <a:p>
            <a:pPr marL="0" lvl="0" indent="0">
              <a:buNone/>
            </a:pPr>
            <a:r>
              <a:rPr lang="en-US" sz="1600" dirty="0"/>
              <a:t>Higher Order Function →  RNN(fold)</a:t>
            </a:r>
          </a:p>
          <a:p>
            <a:pPr marL="0" lvl="0" indent="0">
              <a:buNone/>
            </a:pPr>
            <a:r>
              <a:rPr lang="en-US" sz="1600" u="sng" dirty="0"/>
              <a:t>Partial Evaluation → Optimization (</a:t>
            </a:r>
            <a:r>
              <a:rPr lang="en-US" sz="1600" u="sng" dirty="0" err="1"/>
              <a:t>Tensorflow</a:t>
            </a:r>
            <a:r>
              <a:rPr lang="en-US" sz="1600" u="sng" dirty="0"/>
              <a:t> fold)</a:t>
            </a:r>
          </a:p>
          <a:p>
            <a:pPr marL="0" lvl="0" indent="0">
              <a:buNone/>
            </a:pPr>
            <a:r>
              <a:rPr lang="en-US" sz="1600" u="sng" dirty="0"/>
              <a:t>Program Synthesis → Optimization (Latte)</a:t>
            </a:r>
          </a:p>
          <a:p>
            <a:pPr marL="0" lvl="0" indent="0">
              <a:buNone/>
            </a:pPr>
            <a:r>
              <a:rPr lang="en-US" sz="1600" dirty="0"/>
              <a:t>Existential Type → Neural Network</a:t>
            </a:r>
          </a:p>
          <a:p>
            <a:pPr marL="0" lvl="0" indent="0">
              <a:buNone/>
            </a:pPr>
            <a:r>
              <a:rPr lang="en-US" sz="1600" u="sng" dirty="0"/>
              <a:t>HOAS → Pretty API</a:t>
            </a:r>
          </a:p>
          <a:p>
            <a:pPr marL="0" lvl="0" indent="0">
              <a:buNone/>
            </a:pPr>
            <a:r>
              <a:rPr lang="en-US" sz="1600" dirty="0"/>
              <a:t>Monad → State</a:t>
            </a:r>
          </a:p>
        </p:txBody>
      </p:sp>
    </p:spTree>
    <p:extLst>
      <p:ext uri="{BB962C8B-B14F-4D97-AF65-F5344CB8AC3E}">
        <p14:creationId xmlns:p14="http://schemas.microsoft.com/office/powerpoint/2010/main" val="277778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r>
              <a:rPr lang="en-US"/>
              <a:t>Finally Tagless mode, generalized AD, NN</a:t>
            </a:r>
          </a:p>
          <a:p>
            <a:pPr lvl="0"/>
            <a:r>
              <a:rPr lang="en-US"/>
              <a:t>And more! (Infinite tower of diff, example)</a:t>
            </a:r>
          </a:p>
          <a:p>
            <a:pPr lvl="0"/>
            <a:r>
              <a:rPr lang="en-US">
                <a:hlinkClick r:id="rId3"/>
              </a:rPr>
              <a:t>https://github.com/ThoughtWorksInc/DeepDarkFantasy/</a:t>
            </a:r>
          </a:p>
          <a:p>
            <a:pPr lvl="0"/>
            <a:r>
              <a:rPr lang="en-US"/>
              <a:t>Example at DDF/Poly.lhs, DDF/Xor.lhs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r>
              <a:rPr lang="en-US"/>
              <a:t>Implementing Explicit and Finding Implicit Sharing in Embedded DSLs</a:t>
            </a:r>
          </a:p>
          <a:p>
            <a:pPr lvl="0"/>
            <a:r>
              <a:rPr lang="en-US">
                <a:hlinkClick r:id="rId3"/>
              </a:rPr>
              <a:t>http://colah.github.io/posts/2015-09-NN-Types-FP/</a:t>
            </a:r>
            <a:endParaRPr lang="en-US"/>
          </a:p>
          <a:p>
            <a:r>
              <a:rPr lang="en-US"/>
              <a:t>Reverse-Mode AD in a Functional Framework</a:t>
            </a:r>
          </a:p>
          <a:p>
            <a:pPr lvl="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Acknowledgements</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r>
              <a:rPr lang="en-US"/>
              <a:t>Belleve Invis</a:t>
            </a:r>
          </a:p>
          <a:p>
            <a:r>
              <a:rPr lang="en-US"/>
              <a:t>Bill Zorn</a:t>
            </a:r>
          </a:p>
          <a:p>
            <a:r>
              <a:rPr lang="en-US"/>
              <a:t>Sam Elliott</a:t>
            </a:r>
          </a:p>
          <a:p>
            <a:r>
              <a:rPr lang="en-US"/>
              <a:t>Zachary Tatlock</a:t>
            </a:r>
          </a:p>
          <a:p>
            <a:r>
              <a:rPr lang="en-US"/>
              <a:t>Zheng Yang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a:t>More Examples</a:t>
            </a:r>
            <a:endParaRPr lang="en-US" dirty="0"/>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lstStyle/>
          <a:p>
            <a:pPr lvl="0"/>
            <a:r>
              <a:rPr lang="en-US">
                <a:hlinkClick r:id="rId3"/>
              </a:rPr>
              <a:t>http://colah.github.io/posts/2015-09-NN-Types-FP/</a:t>
            </a:r>
          </a:p>
          <a:p>
            <a:pPr lvl="0"/>
            <a:r>
              <a:rPr lang="en-US">
                <a:hlinkClick r:id="rId3"/>
              </a:rPr>
              <a:t>http://blog.emillon.org/posts/2012-10-18-comonadic-life.html</a:t>
            </a:r>
            <a:endParaRPr lang="en-US" dirty="0">
              <a:hlinkClick r:id="rId3"/>
            </a:endParaRP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a:t>How to Train Your Neural Network</a:t>
            </a:r>
            <a:endParaRPr lang="en-US" dirty="0"/>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r>
              <a:rPr lang="en-US" dirty="0"/>
              <a:t>train: </a:t>
            </a:r>
            <a:r>
              <a:rPr lang="en-US" b="1" dirty="0"/>
              <a:t>w</a:t>
            </a:r>
            <a:r>
              <a:rPr lang="en-US" dirty="0"/>
              <a:t> → </a:t>
            </a:r>
            <a:r>
              <a:rPr lang="en-US" b="1" dirty="0"/>
              <a:t>NN</a:t>
            </a:r>
            <a:r>
              <a:rPr lang="en-US" dirty="0"/>
              <a:t> → </a:t>
            </a:r>
            <a:r>
              <a:rPr lang="en-US" b="1" dirty="0"/>
              <a:t>Input</a:t>
            </a:r>
            <a:r>
              <a:rPr lang="en-US" dirty="0"/>
              <a:t> → </a:t>
            </a:r>
            <a:r>
              <a:rPr lang="en-US" b="1" dirty="0"/>
              <a:t>Output</a:t>
            </a:r>
            <a:r>
              <a:rPr lang="en-US" dirty="0"/>
              <a:t> → </a:t>
            </a:r>
            <a:r>
              <a:rPr lang="en-US" b="1" dirty="0"/>
              <a:t>w</a:t>
            </a:r>
          </a:p>
          <a:p>
            <a:pPr lvl="0"/>
            <a:r>
              <a:rPr lang="en-US" dirty="0"/>
              <a:t>train </a:t>
            </a:r>
            <a:r>
              <a:rPr lang="en-US" i="1" dirty="0"/>
              <a:t>w </a:t>
            </a:r>
            <a:r>
              <a:rPr lang="en-US" i="1" dirty="0" err="1"/>
              <a:t>nn</a:t>
            </a:r>
            <a:r>
              <a:rPr lang="en-US" i="1" dirty="0"/>
              <a:t> </a:t>
            </a:r>
            <a:r>
              <a:rPr lang="en-US" i="1" dirty="0" err="1"/>
              <a:t>inp</a:t>
            </a:r>
            <a:r>
              <a:rPr lang="en-US" i="1" dirty="0"/>
              <a:t> out </a:t>
            </a:r>
            <a:r>
              <a:rPr lang="en-US" dirty="0"/>
              <a:t>=</a:t>
            </a:r>
          </a:p>
          <a:p>
            <a:pPr marL="0" lvl="0" indent="0">
              <a:buNone/>
            </a:pPr>
            <a:r>
              <a:rPr lang="en-US" dirty="0"/>
              <a:t>	</a:t>
            </a:r>
            <a:r>
              <a:rPr lang="en-US" b="1" dirty="0"/>
              <a:t>let</a:t>
            </a:r>
          </a:p>
          <a:p>
            <a:pPr marL="0" lvl="0" indent="0">
              <a:buNone/>
            </a:pPr>
            <a:r>
              <a:rPr lang="en-US" dirty="0"/>
              <a:t>		</a:t>
            </a:r>
            <a:r>
              <a:rPr lang="en-US" i="1" dirty="0"/>
              <a:t>res</a:t>
            </a:r>
            <a:r>
              <a:rPr lang="en-US" dirty="0"/>
              <a:t> = </a:t>
            </a:r>
            <a:r>
              <a:rPr lang="en-US" i="1" dirty="0" err="1"/>
              <a:t>nn</a:t>
            </a:r>
            <a:r>
              <a:rPr lang="en-US" i="1" dirty="0"/>
              <a:t> w </a:t>
            </a:r>
            <a:r>
              <a:rPr lang="en-US" i="1" dirty="0" err="1"/>
              <a:t>inp</a:t>
            </a:r>
            <a:endParaRPr lang="en-US" i="1" dirty="0"/>
          </a:p>
          <a:p>
            <a:pPr marL="0" lvl="0" indent="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None/>
            </a:pPr>
            <a:r>
              <a:rPr lang="en-US" dirty="0"/>
              <a:t>		</a:t>
            </a:r>
            <a:r>
              <a:rPr lang="en-US" i="1" dirty="0" err="1"/>
              <a:t>dloss</a:t>
            </a:r>
            <a:r>
              <a:rPr lang="en-US" dirty="0"/>
              <a:t> = (</a:t>
            </a:r>
            <a:r>
              <a:rPr lang="en-US" i="1" dirty="0"/>
              <a:t>res </a:t>
            </a:r>
            <a:r>
              <a:rPr lang="en-US" dirty="0"/>
              <a:t>– </a:t>
            </a:r>
            <a:r>
              <a:rPr lang="en-US" i="1" dirty="0"/>
              <a:t>out</a:t>
            </a:r>
            <a:r>
              <a:rPr lang="en-US" dirty="0"/>
              <a:t>) * d(</a:t>
            </a:r>
            <a:r>
              <a:rPr lang="en-US" i="1" dirty="0"/>
              <a:t>res</a:t>
            </a:r>
            <a:r>
              <a:rPr lang="en-US" dirty="0"/>
              <a:t>)/</a:t>
            </a:r>
            <a:r>
              <a:rPr lang="en-US" dirty="0" err="1"/>
              <a:t>d</a:t>
            </a:r>
            <a:r>
              <a:rPr lang="en-US" i="1" dirty="0" err="1"/>
              <a:t>w</a:t>
            </a:r>
            <a:endParaRPr lang="en-US" i="1" dirty="0"/>
          </a:p>
          <a:p>
            <a:pPr marL="0" lvl="0" indent="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r>
              <a:rPr lang="en-US" dirty="0"/>
              <a:t>Neural Network</a:t>
            </a:r>
          </a:p>
          <a:p>
            <a:pPr lvl="0"/>
            <a:r>
              <a:rPr lang="en-US" b="1" dirty="0">
                <a:solidFill>
                  <a:schemeClr val="accent5"/>
                </a:solidFill>
              </a:rPr>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r>
                  <a:rPr lang="en-US" dirty="0"/>
                  <a:t>Use high school calculus rule</a:t>
                </a:r>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𝑑𝑥</m:t>
                        </m:r>
                      </m:num>
                      <m:den>
                        <m:r>
                          <a:rPr lang="en-US" dirty="0" smtClean="0">
                            <a:latin typeface="Cambria Math" panose="02040503050406030204" pitchFamily="18" charset="0"/>
                          </a:rPr>
                          <m:t>𝑑𝑥</m:t>
                        </m:r>
                      </m:den>
                    </m:f>
                    <m:r>
                      <a:rPr lang="en-US" dirty="0" smtClean="0">
                        <a:latin typeface="Cambria Math" panose="02040503050406030204" pitchFamily="18" charset="0"/>
                      </a:rPr>
                      <m:t>=1</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𝑑𝑦</m:t>
                        </m:r>
                      </m:num>
                      <m:den>
                        <m:r>
                          <a:rPr lang="en-US" dirty="0" smtClean="0">
                            <a:latin typeface="Cambria Math" panose="02040503050406030204" pitchFamily="18" charset="0"/>
                          </a:rPr>
                          <m:t>𝑑𝑥</m:t>
                        </m:r>
                      </m:den>
                    </m:f>
                    <m:r>
                      <a:rPr lang="en-US" dirty="0" smtClean="0">
                        <a:latin typeface="Cambria Math" panose="02040503050406030204" pitchFamily="18" charset="0"/>
                      </a:rPr>
                      <m:t>=0</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 </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𝑑</m:t>
                        </m:r>
                        <m:d>
                          <m:dPr>
                            <m:ctrlPr>
                              <a:rPr lang="en-US" i="1" dirty="0">
                                <a:latin typeface="Cambria Math" panose="02040503050406030204" pitchFamily="18" charset="0"/>
                              </a:rPr>
                            </m:ctrlPr>
                          </m:dPr>
                          <m:e>
                            <m:r>
                              <a:rPr lang="en-US" dirty="0">
                                <a:latin typeface="Cambria Math" panose="02040503050406030204" pitchFamily="18" charset="0"/>
                              </a:rPr>
                              <m:t>𝑓</m:t>
                            </m:r>
                            <m:d>
                              <m:dPr>
                                <m:ctrlPr>
                                  <a:rPr lang="en-US" i="1" dirty="0">
                                    <a:latin typeface="Cambria Math" panose="02040503050406030204" pitchFamily="18" charset="0"/>
                                  </a:rPr>
                                </m:ctrlPr>
                              </m:dPr>
                              <m:e>
                                <m:r>
                                  <a:rPr lang="en-US" dirty="0">
                                    <a:latin typeface="Cambria Math" panose="02040503050406030204" pitchFamily="18" charset="0"/>
                                  </a:rPr>
                                  <m:t>𝑥</m:t>
                                </m:r>
                              </m:e>
                            </m:d>
                          </m:e>
                        </m:d>
                      </m:num>
                      <m:den>
                        <m:r>
                          <a:rPr lang="en-US" dirty="0">
                            <a:latin typeface="Cambria Math" panose="02040503050406030204" pitchFamily="18" charset="0"/>
                          </a:rPr>
                          <m:t>𝑑𝑥</m:t>
                        </m:r>
                      </m:den>
                    </m:f>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p:txBody>
          </p:sp>
        </mc:Choice>
        <mc:Fallback xmlns="">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xmlns="">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3"/>
                <a:stretch>
                  <a:fillRect l="-965" t="-88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3094</TotalTime>
  <Words>4848</Words>
  <Application>Microsoft Office PowerPoint</Application>
  <PresentationFormat>Custom</PresentationFormat>
  <Paragraphs>376</Paragraphs>
  <Slides>45</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Albany</vt:lpstr>
      <vt:lpstr>Microsoft YaHei</vt:lpstr>
      <vt:lpstr>宋体</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Agenda</vt:lpstr>
      <vt:lpstr>What is a Neural Network?</vt:lpstr>
      <vt:lpstr>Quick Example</vt:lpstr>
      <vt:lpstr>More Examples</vt:lpstr>
      <vt:lpstr>How to Train Your Neural Network</vt:lpstr>
      <vt:lpstr>Roadmap</vt:lpstr>
      <vt:lpstr>Begging the question</vt:lpstr>
      <vt:lpstr>How to Train Your Neural Network 2</vt:lpstr>
      <vt:lpstr>Too Young Too Simple</vt:lpstr>
      <vt:lpstr>Roadmap</vt:lpstr>
      <vt:lpstr>Simple Sharing Strategy</vt:lpstr>
      <vt:lpstr>Example</vt:lpstr>
      <vt:lpstr>How to Train Your Neural Network 3</vt:lpstr>
      <vt:lpstr>Remember the Talk Title?</vt:lpstr>
      <vt:lpstr>Adding static typing</vt:lpstr>
      <vt:lpstr>Looking back</vt:lpstr>
      <vt:lpstr>Roadmap</vt:lpstr>
      <vt:lpstr>Differentiating wrt multiple variable?</vt:lpstr>
      <vt:lpstr>Vector Space!</vt:lpstr>
      <vt:lpstr>Example</vt:lpstr>
      <vt:lpstr>Roadmap</vt:lpstr>
      <vt:lpstr>A slight problem</vt:lpstr>
      <vt:lpstr>Boom!</vt:lpstr>
      <vt:lpstr>Iso-Recursive Type</vt:lpstr>
      <vt:lpstr>Selecting Weight</vt:lpstr>
      <vt:lpstr>Term Algebra</vt:lpstr>
      <vt:lpstr>TermVector is a Vector</vt:lpstr>
      <vt:lpstr>Hash Consing</vt:lpstr>
      <vt:lpstr>Forward Mode = Backward Mode</vt:lpstr>
      <vt:lpstr>Backward Mode = Back Propagation</vt:lpstr>
      <vt:lpstr>Roadmap</vt:lpstr>
      <vt:lpstr>Finally, Neural Network</vt:lpstr>
      <vt:lpstr>Xor Network</vt:lpstr>
      <vt:lpstr>Roadmap</vt:lpstr>
      <vt:lpstr>Meaning of Differentiating Higher Order Function</vt:lpstr>
      <vt:lpstr>Back to The Problem</vt:lpstr>
      <vt:lpstr>The Main Part</vt:lpstr>
      <vt:lpstr>Back to Standard</vt:lpstr>
      <vt:lpstr>Wrapping Up</vt:lpstr>
      <vt:lpstr>Drawing the Connection (Conclusion)</vt:lpstr>
      <vt:lpstr>Implementation Detail</vt:lpstr>
      <vt:lpstr>Citation</vt:lpstr>
      <vt:lpstr>Acknowledgements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147</cp:revision>
  <dcterms:created xsi:type="dcterms:W3CDTF">2017-05-01T12:16:32Z</dcterms:created>
  <dcterms:modified xsi:type="dcterms:W3CDTF">2017-05-23T06:48:47Z</dcterms:modified>
</cp:coreProperties>
</file>