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4" r:id="rId6"/>
    <p:sldId id="263" r:id="rId7"/>
    <p:sldId id="260" r:id="rId8"/>
    <p:sldId id="261"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761E-73AE-4392-B3E2-A076B6962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DED06D9-1876-4EEC-8CAE-48DDA0B8F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76BCBE5-1B9B-4FF7-827E-14383D67F852}"/>
              </a:ext>
            </a:extLst>
          </p:cNvPr>
          <p:cNvSpPr>
            <a:spLocks noGrp="1"/>
          </p:cNvSpPr>
          <p:nvPr>
            <p:ph type="dt" sz="half" idx="10"/>
          </p:nvPr>
        </p:nvSpPr>
        <p:spPr/>
        <p:txBody>
          <a:bodyPr/>
          <a:lstStyle/>
          <a:p>
            <a:fld id="{701C4286-E484-4A0A-9E14-A8672E8DBF14}" type="datetimeFigureOut">
              <a:rPr lang="en-GB" smtClean="0"/>
              <a:t>05/07/2020</a:t>
            </a:fld>
            <a:endParaRPr lang="en-GB"/>
          </a:p>
        </p:txBody>
      </p:sp>
      <p:sp>
        <p:nvSpPr>
          <p:cNvPr id="5" name="Footer Placeholder 4">
            <a:extLst>
              <a:ext uri="{FF2B5EF4-FFF2-40B4-BE49-F238E27FC236}">
                <a16:creationId xmlns:a16="http://schemas.microsoft.com/office/drawing/2014/main" id="{8DEB0F90-6690-48C6-874F-47C5426425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1902B4-7924-4EDB-B6A1-836C9D618618}"/>
              </a:ext>
            </a:extLst>
          </p:cNvPr>
          <p:cNvSpPr>
            <a:spLocks noGrp="1"/>
          </p:cNvSpPr>
          <p:nvPr>
            <p:ph type="sldNum" sz="quarter" idx="12"/>
          </p:nvPr>
        </p:nvSpPr>
        <p:spPr/>
        <p:txBody>
          <a:bodyPr/>
          <a:lstStyle/>
          <a:p>
            <a:fld id="{7661F923-B02E-4C3E-A871-123E66AE4908}" type="slidenum">
              <a:rPr lang="en-GB" smtClean="0"/>
              <a:t>‹#›</a:t>
            </a:fld>
            <a:endParaRPr lang="en-GB"/>
          </a:p>
        </p:txBody>
      </p:sp>
    </p:spTree>
    <p:extLst>
      <p:ext uri="{BB962C8B-B14F-4D97-AF65-F5344CB8AC3E}">
        <p14:creationId xmlns:p14="http://schemas.microsoft.com/office/powerpoint/2010/main" val="374449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4E63-3AEA-47BF-B6D7-F1B7885021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41E212-3665-45AF-996A-85442FCAF2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493537-BE0B-440C-B9F3-1EC1EC63263C}"/>
              </a:ext>
            </a:extLst>
          </p:cNvPr>
          <p:cNvSpPr>
            <a:spLocks noGrp="1"/>
          </p:cNvSpPr>
          <p:nvPr>
            <p:ph type="dt" sz="half" idx="10"/>
          </p:nvPr>
        </p:nvSpPr>
        <p:spPr/>
        <p:txBody>
          <a:bodyPr/>
          <a:lstStyle/>
          <a:p>
            <a:fld id="{701C4286-E484-4A0A-9E14-A8672E8DBF14}" type="datetimeFigureOut">
              <a:rPr lang="en-GB" smtClean="0"/>
              <a:t>05/07/2020</a:t>
            </a:fld>
            <a:endParaRPr lang="en-GB"/>
          </a:p>
        </p:txBody>
      </p:sp>
      <p:sp>
        <p:nvSpPr>
          <p:cNvPr id="5" name="Footer Placeholder 4">
            <a:extLst>
              <a:ext uri="{FF2B5EF4-FFF2-40B4-BE49-F238E27FC236}">
                <a16:creationId xmlns:a16="http://schemas.microsoft.com/office/drawing/2014/main" id="{F9E3E37B-449C-43BB-AA9A-A9290B5257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F46E97-8A74-4638-9537-96A269B502C6}"/>
              </a:ext>
            </a:extLst>
          </p:cNvPr>
          <p:cNvSpPr>
            <a:spLocks noGrp="1"/>
          </p:cNvSpPr>
          <p:nvPr>
            <p:ph type="sldNum" sz="quarter" idx="12"/>
          </p:nvPr>
        </p:nvSpPr>
        <p:spPr/>
        <p:txBody>
          <a:bodyPr/>
          <a:lstStyle/>
          <a:p>
            <a:fld id="{7661F923-B02E-4C3E-A871-123E66AE4908}" type="slidenum">
              <a:rPr lang="en-GB" smtClean="0"/>
              <a:t>‹#›</a:t>
            </a:fld>
            <a:endParaRPr lang="en-GB"/>
          </a:p>
        </p:txBody>
      </p:sp>
    </p:spTree>
    <p:extLst>
      <p:ext uri="{BB962C8B-B14F-4D97-AF65-F5344CB8AC3E}">
        <p14:creationId xmlns:p14="http://schemas.microsoft.com/office/powerpoint/2010/main" val="290868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62FD2-C438-40E2-9F99-315FEB1F0E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1CF51A1-D0B8-4C2D-94A2-154BC3EBB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8AC07B-288F-4742-A5AB-03DC7F55C493}"/>
              </a:ext>
            </a:extLst>
          </p:cNvPr>
          <p:cNvSpPr>
            <a:spLocks noGrp="1"/>
          </p:cNvSpPr>
          <p:nvPr>
            <p:ph type="dt" sz="half" idx="10"/>
          </p:nvPr>
        </p:nvSpPr>
        <p:spPr/>
        <p:txBody>
          <a:bodyPr/>
          <a:lstStyle/>
          <a:p>
            <a:fld id="{701C4286-E484-4A0A-9E14-A8672E8DBF14}" type="datetimeFigureOut">
              <a:rPr lang="en-GB" smtClean="0"/>
              <a:t>05/07/2020</a:t>
            </a:fld>
            <a:endParaRPr lang="en-GB"/>
          </a:p>
        </p:txBody>
      </p:sp>
      <p:sp>
        <p:nvSpPr>
          <p:cNvPr id="5" name="Footer Placeholder 4">
            <a:extLst>
              <a:ext uri="{FF2B5EF4-FFF2-40B4-BE49-F238E27FC236}">
                <a16:creationId xmlns:a16="http://schemas.microsoft.com/office/drawing/2014/main" id="{97C6D271-F2B6-432C-AE94-2B5437782D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43A78E-D51C-4E84-B457-EB29F385C25A}"/>
              </a:ext>
            </a:extLst>
          </p:cNvPr>
          <p:cNvSpPr>
            <a:spLocks noGrp="1"/>
          </p:cNvSpPr>
          <p:nvPr>
            <p:ph type="sldNum" sz="quarter" idx="12"/>
          </p:nvPr>
        </p:nvSpPr>
        <p:spPr/>
        <p:txBody>
          <a:bodyPr/>
          <a:lstStyle/>
          <a:p>
            <a:fld id="{7661F923-B02E-4C3E-A871-123E66AE4908}" type="slidenum">
              <a:rPr lang="en-GB" smtClean="0"/>
              <a:t>‹#›</a:t>
            </a:fld>
            <a:endParaRPr lang="en-GB"/>
          </a:p>
        </p:txBody>
      </p:sp>
    </p:spTree>
    <p:extLst>
      <p:ext uri="{BB962C8B-B14F-4D97-AF65-F5344CB8AC3E}">
        <p14:creationId xmlns:p14="http://schemas.microsoft.com/office/powerpoint/2010/main" val="152979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B5F4-B72B-4DA9-9799-223BEEA815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4D92009-B616-4C85-9C09-B8FCAF8D98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47E434-F0B0-4D9F-9739-7DCB80E47DE7}"/>
              </a:ext>
            </a:extLst>
          </p:cNvPr>
          <p:cNvSpPr>
            <a:spLocks noGrp="1"/>
          </p:cNvSpPr>
          <p:nvPr>
            <p:ph type="dt" sz="half" idx="10"/>
          </p:nvPr>
        </p:nvSpPr>
        <p:spPr/>
        <p:txBody>
          <a:bodyPr/>
          <a:lstStyle/>
          <a:p>
            <a:fld id="{701C4286-E484-4A0A-9E14-A8672E8DBF14}" type="datetimeFigureOut">
              <a:rPr lang="en-GB" smtClean="0"/>
              <a:t>05/07/2020</a:t>
            </a:fld>
            <a:endParaRPr lang="en-GB"/>
          </a:p>
        </p:txBody>
      </p:sp>
      <p:sp>
        <p:nvSpPr>
          <p:cNvPr id="5" name="Footer Placeholder 4">
            <a:extLst>
              <a:ext uri="{FF2B5EF4-FFF2-40B4-BE49-F238E27FC236}">
                <a16:creationId xmlns:a16="http://schemas.microsoft.com/office/drawing/2014/main" id="{A9FAA70F-6576-4DE4-B091-971BF9A526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B621B2-7B18-4B09-B562-83015F7F8055}"/>
              </a:ext>
            </a:extLst>
          </p:cNvPr>
          <p:cNvSpPr>
            <a:spLocks noGrp="1"/>
          </p:cNvSpPr>
          <p:nvPr>
            <p:ph type="sldNum" sz="quarter" idx="12"/>
          </p:nvPr>
        </p:nvSpPr>
        <p:spPr/>
        <p:txBody>
          <a:bodyPr/>
          <a:lstStyle/>
          <a:p>
            <a:fld id="{7661F923-B02E-4C3E-A871-123E66AE4908}" type="slidenum">
              <a:rPr lang="en-GB" smtClean="0"/>
              <a:t>‹#›</a:t>
            </a:fld>
            <a:endParaRPr lang="en-GB"/>
          </a:p>
        </p:txBody>
      </p:sp>
    </p:spTree>
    <p:extLst>
      <p:ext uri="{BB962C8B-B14F-4D97-AF65-F5344CB8AC3E}">
        <p14:creationId xmlns:p14="http://schemas.microsoft.com/office/powerpoint/2010/main" val="257405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7B28-8790-4CE1-86E7-5C373392D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2092A23-DA0B-4FDF-B6D8-4C54109385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2ED43-7516-40AB-BBAE-AC2FD1880297}"/>
              </a:ext>
            </a:extLst>
          </p:cNvPr>
          <p:cNvSpPr>
            <a:spLocks noGrp="1"/>
          </p:cNvSpPr>
          <p:nvPr>
            <p:ph type="dt" sz="half" idx="10"/>
          </p:nvPr>
        </p:nvSpPr>
        <p:spPr/>
        <p:txBody>
          <a:bodyPr/>
          <a:lstStyle/>
          <a:p>
            <a:fld id="{701C4286-E484-4A0A-9E14-A8672E8DBF14}" type="datetimeFigureOut">
              <a:rPr lang="en-GB" smtClean="0"/>
              <a:t>05/07/2020</a:t>
            </a:fld>
            <a:endParaRPr lang="en-GB"/>
          </a:p>
        </p:txBody>
      </p:sp>
      <p:sp>
        <p:nvSpPr>
          <p:cNvPr id="5" name="Footer Placeholder 4">
            <a:extLst>
              <a:ext uri="{FF2B5EF4-FFF2-40B4-BE49-F238E27FC236}">
                <a16:creationId xmlns:a16="http://schemas.microsoft.com/office/drawing/2014/main" id="{ED599750-3838-47F4-ABF7-2DE24871BC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E71914-711C-44EC-9ACA-1CD3BFE2DB33}"/>
              </a:ext>
            </a:extLst>
          </p:cNvPr>
          <p:cNvSpPr>
            <a:spLocks noGrp="1"/>
          </p:cNvSpPr>
          <p:nvPr>
            <p:ph type="sldNum" sz="quarter" idx="12"/>
          </p:nvPr>
        </p:nvSpPr>
        <p:spPr/>
        <p:txBody>
          <a:bodyPr/>
          <a:lstStyle/>
          <a:p>
            <a:fld id="{7661F923-B02E-4C3E-A871-123E66AE4908}" type="slidenum">
              <a:rPr lang="en-GB" smtClean="0"/>
              <a:t>‹#›</a:t>
            </a:fld>
            <a:endParaRPr lang="en-GB"/>
          </a:p>
        </p:txBody>
      </p:sp>
    </p:spTree>
    <p:extLst>
      <p:ext uri="{BB962C8B-B14F-4D97-AF65-F5344CB8AC3E}">
        <p14:creationId xmlns:p14="http://schemas.microsoft.com/office/powerpoint/2010/main" val="471565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A0F5-68BC-464B-B473-EA0265666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22D23C-134D-4FAA-98B5-252C76EE5A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9C5400-29F8-49A4-ADAB-827F9447FE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452E470-0D9A-415A-8A16-E125CBBE7744}"/>
              </a:ext>
            </a:extLst>
          </p:cNvPr>
          <p:cNvSpPr>
            <a:spLocks noGrp="1"/>
          </p:cNvSpPr>
          <p:nvPr>
            <p:ph type="dt" sz="half" idx="10"/>
          </p:nvPr>
        </p:nvSpPr>
        <p:spPr/>
        <p:txBody>
          <a:bodyPr/>
          <a:lstStyle/>
          <a:p>
            <a:fld id="{701C4286-E484-4A0A-9E14-A8672E8DBF14}" type="datetimeFigureOut">
              <a:rPr lang="en-GB" smtClean="0"/>
              <a:t>05/07/2020</a:t>
            </a:fld>
            <a:endParaRPr lang="en-GB"/>
          </a:p>
        </p:txBody>
      </p:sp>
      <p:sp>
        <p:nvSpPr>
          <p:cNvPr id="6" name="Footer Placeholder 5">
            <a:extLst>
              <a:ext uri="{FF2B5EF4-FFF2-40B4-BE49-F238E27FC236}">
                <a16:creationId xmlns:a16="http://schemas.microsoft.com/office/drawing/2014/main" id="{ECFFCAE9-D71A-44F9-A218-B4D05F3FD7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4730A2-F57B-4B5C-95CB-E3159018F475}"/>
              </a:ext>
            </a:extLst>
          </p:cNvPr>
          <p:cNvSpPr>
            <a:spLocks noGrp="1"/>
          </p:cNvSpPr>
          <p:nvPr>
            <p:ph type="sldNum" sz="quarter" idx="12"/>
          </p:nvPr>
        </p:nvSpPr>
        <p:spPr/>
        <p:txBody>
          <a:bodyPr/>
          <a:lstStyle/>
          <a:p>
            <a:fld id="{7661F923-B02E-4C3E-A871-123E66AE4908}" type="slidenum">
              <a:rPr lang="en-GB" smtClean="0"/>
              <a:t>‹#›</a:t>
            </a:fld>
            <a:endParaRPr lang="en-GB"/>
          </a:p>
        </p:txBody>
      </p:sp>
    </p:spTree>
    <p:extLst>
      <p:ext uri="{BB962C8B-B14F-4D97-AF65-F5344CB8AC3E}">
        <p14:creationId xmlns:p14="http://schemas.microsoft.com/office/powerpoint/2010/main" val="155698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8866-6CD4-4F72-89FA-0AAA7AA2637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439248-DFC2-4256-A635-5B3AEB1B4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788449-136F-43A9-B516-DD3B2A712A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BAAE749-C00C-4416-B5F1-0051A66C3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9E449-BD2B-4BFC-9939-3D06ABF4C9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91CA451-BAF6-430D-A855-22EA52D307C3}"/>
              </a:ext>
            </a:extLst>
          </p:cNvPr>
          <p:cNvSpPr>
            <a:spLocks noGrp="1"/>
          </p:cNvSpPr>
          <p:nvPr>
            <p:ph type="dt" sz="half" idx="10"/>
          </p:nvPr>
        </p:nvSpPr>
        <p:spPr/>
        <p:txBody>
          <a:bodyPr/>
          <a:lstStyle/>
          <a:p>
            <a:fld id="{701C4286-E484-4A0A-9E14-A8672E8DBF14}" type="datetimeFigureOut">
              <a:rPr lang="en-GB" smtClean="0"/>
              <a:t>05/07/2020</a:t>
            </a:fld>
            <a:endParaRPr lang="en-GB"/>
          </a:p>
        </p:txBody>
      </p:sp>
      <p:sp>
        <p:nvSpPr>
          <p:cNvPr id="8" name="Footer Placeholder 7">
            <a:extLst>
              <a:ext uri="{FF2B5EF4-FFF2-40B4-BE49-F238E27FC236}">
                <a16:creationId xmlns:a16="http://schemas.microsoft.com/office/drawing/2014/main" id="{789CF21F-6AE1-4204-AA1B-FDCB57476B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7BD49EC-F04A-4E4E-9CC5-6066CE1A94FE}"/>
              </a:ext>
            </a:extLst>
          </p:cNvPr>
          <p:cNvSpPr>
            <a:spLocks noGrp="1"/>
          </p:cNvSpPr>
          <p:nvPr>
            <p:ph type="sldNum" sz="quarter" idx="12"/>
          </p:nvPr>
        </p:nvSpPr>
        <p:spPr/>
        <p:txBody>
          <a:bodyPr/>
          <a:lstStyle/>
          <a:p>
            <a:fld id="{7661F923-B02E-4C3E-A871-123E66AE4908}" type="slidenum">
              <a:rPr lang="en-GB" smtClean="0"/>
              <a:t>‹#›</a:t>
            </a:fld>
            <a:endParaRPr lang="en-GB"/>
          </a:p>
        </p:txBody>
      </p:sp>
    </p:spTree>
    <p:extLst>
      <p:ext uri="{BB962C8B-B14F-4D97-AF65-F5344CB8AC3E}">
        <p14:creationId xmlns:p14="http://schemas.microsoft.com/office/powerpoint/2010/main" val="827862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E551-FBBF-4E58-B166-6E35A45639E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185293-4D5D-4582-AB53-FD84B43AF5C2}"/>
              </a:ext>
            </a:extLst>
          </p:cNvPr>
          <p:cNvSpPr>
            <a:spLocks noGrp="1"/>
          </p:cNvSpPr>
          <p:nvPr>
            <p:ph type="dt" sz="half" idx="10"/>
          </p:nvPr>
        </p:nvSpPr>
        <p:spPr/>
        <p:txBody>
          <a:bodyPr/>
          <a:lstStyle/>
          <a:p>
            <a:fld id="{701C4286-E484-4A0A-9E14-A8672E8DBF14}" type="datetimeFigureOut">
              <a:rPr lang="en-GB" smtClean="0"/>
              <a:t>05/07/2020</a:t>
            </a:fld>
            <a:endParaRPr lang="en-GB"/>
          </a:p>
        </p:txBody>
      </p:sp>
      <p:sp>
        <p:nvSpPr>
          <p:cNvPr id="4" name="Footer Placeholder 3">
            <a:extLst>
              <a:ext uri="{FF2B5EF4-FFF2-40B4-BE49-F238E27FC236}">
                <a16:creationId xmlns:a16="http://schemas.microsoft.com/office/drawing/2014/main" id="{026656A8-C64A-42D3-8264-9EBA9030A03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B8F904-1386-4336-B2D0-90743A55B9AF}"/>
              </a:ext>
            </a:extLst>
          </p:cNvPr>
          <p:cNvSpPr>
            <a:spLocks noGrp="1"/>
          </p:cNvSpPr>
          <p:nvPr>
            <p:ph type="sldNum" sz="quarter" idx="12"/>
          </p:nvPr>
        </p:nvSpPr>
        <p:spPr/>
        <p:txBody>
          <a:bodyPr/>
          <a:lstStyle/>
          <a:p>
            <a:fld id="{7661F923-B02E-4C3E-A871-123E66AE4908}" type="slidenum">
              <a:rPr lang="en-GB" smtClean="0"/>
              <a:t>‹#›</a:t>
            </a:fld>
            <a:endParaRPr lang="en-GB"/>
          </a:p>
        </p:txBody>
      </p:sp>
    </p:spTree>
    <p:extLst>
      <p:ext uri="{BB962C8B-B14F-4D97-AF65-F5344CB8AC3E}">
        <p14:creationId xmlns:p14="http://schemas.microsoft.com/office/powerpoint/2010/main" val="98806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5978E4-8E97-4B84-9525-F9ECB604F814}"/>
              </a:ext>
            </a:extLst>
          </p:cNvPr>
          <p:cNvSpPr>
            <a:spLocks noGrp="1"/>
          </p:cNvSpPr>
          <p:nvPr>
            <p:ph type="dt" sz="half" idx="10"/>
          </p:nvPr>
        </p:nvSpPr>
        <p:spPr/>
        <p:txBody>
          <a:bodyPr/>
          <a:lstStyle/>
          <a:p>
            <a:fld id="{701C4286-E484-4A0A-9E14-A8672E8DBF14}" type="datetimeFigureOut">
              <a:rPr lang="en-GB" smtClean="0"/>
              <a:t>05/07/2020</a:t>
            </a:fld>
            <a:endParaRPr lang="en-GB"/>
          </a:p>
        </p:txBody>
      </p:sp>
      <p:sp>
        <p:nvSpPr>
          <p:cNvPr id="3" name="Footer Placeholder 2">
            <a:extLst>
              <a:ext uri="{FF2B5EF4-FFF2-40B4-BE49-F238E27FC236}">
                <a16:creationId xmlns:a16="http://schemas.microsoft.com/office/drawing/2014/main" id="{C58DE8D9-F817-403C-9D5F-A2924851DF0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712EBD-8F08-48B5-ACAB-87E142FD13DC}"/>
              </a:ext>
            </a:extLst>
          </p:cNvPr>
          <p:cNvSpPr>
            <a:spLocks noGrp="1"/>
          </p:cNvSpPr>
          <p:nvPr>
            <p:ph type="sldNum" sz="quarter" idx="12"/>
          </p:nvPr>
        </p:nvSpPr>
        <p:spPr/>
        <p:txBody>
          <a:bodyPr/>
          <a:lstStyle/>
          <a:p>
            <a:fld id="{7661F923-B02E-4C3E-A871-123E66AE4908}" type="slidenum">
              <a:rPr lang="en-GB" smtClean="0"/>
              <a:t>‹#›</a:t>
            </a:fld>
            <a:endParaRPr lang="en-GB"/>
          </a:p>
        </p:txBody>
      </p:sp>
    </p:spTree>
    <p:extLst>
      <p:ext uri="{BB962C8B-B14F-4D97-AF65-F5344CB8AC3E}">
        <p14:creationId xmlns:p14="http://schemas.microsoft.com/office/powerpoint/2010/main" val="97578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7F8C-BAE9-45CB-B166-D3F4C650E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89FC4B4-1B42-4313-A006-EC2034858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958A536-4FA4-499F-A8B6-FD852E4B5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A944E-C1A5-4B7A-B3EB-F5DF6074A052}"/>
              </a:ext>
            </a:extLst>
          </p:cNvPr>
          <p:cNvSpPr>
            <a:spLocks noGrp="1"/>
          </p:cNvSpPr>
          <p:nvPr>
            <p:ph type="dt" sz="half" idx="10"/>
          </p:nvPr>
        </p:nvSpPr>
        <p:spPr/>
        <p:txBody>
          <a:bodyPr/>
          <a:lstStyle/>
          <a:p>
            <a:fld id="{701C4286-E484-4A0A-9E14-A8672E8DBF14}" type="datetimeFigureOut">
              <a:rPr lang="en-GB" smtClean="0"/>
              <a:t>05/07/2020</a:t>
            </a:fld>
            <a:endParaRPr lang="en-GB"/>
          </a:p>
        </p:txBody>
      </p:sp>
      <p:sp>
        <p:nvSpPr>
          <p:cNvPr id="6" name="Footer Placeholder 5">
            <a:extLst>
              <a:ext uri="{FF2B5EF4-FFF2-40B4-BE49-F238E27FC236}">
                <a16:creationId xmlns:a16="http://schemas.microsoft.com/office/drawing/2014/main" id="{8C8DB3B5-2D7B-4084-8574-8D1AC3B393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EA81C9-2327-44A4-989F-64093CC58607}"/>
              </a:ext>
            </a:extLst>
          </p:cNvPr>
          <p:cNvSpPr>
            <a:spLocks noGrp="1"/>
          </p:cNvSpPr>
          <p:nvPr>
            <p:ph type="sldNum" sz="quarter" idx="12"/>
          </p:nvPr>
        </p:nvSpPr>
        <p:spPr/>
        <p:txBody>
          <a:bodyPr/>
          <a:lstStyle/>
          <a:p>
            <a:fld id="{7661F923-B02E-4C3E-A871-123E66AE4908}" type="slidenum">
              <a:rPr lang="en-GB" smtClean="0"/>
              <a:t>‹#›</a:t>
            </a:fld>
            <a:endParaRPr lang="en-GB"/>
          </a:p>
        </p:txBody>
      </p:sp>
    </p:spTree>
    <p:extLst>
      <p:ext uri="{BB962C8B-B14F-4D97-AF65-F5344CB8AC3E}">
        <p14:creationId xmlns:p14="http://schemas.microsoft.com/office/powerpoint/2010/main" val="3605212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56A7-9945-402C-837B-31F63D0DE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0E025F5-DBD3-4E1F-998E-7D27CC2AA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1C8689B-E808-4888-A407-76B157E9D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77088-0286-4F18-93DA-9B459371600D}"/>
              </a:ext>
            </a:extLst>
          </p:cNvPr>
          <p:cNvSpPr>
            <a:spLocks noGrp="1"/>
          </p:cNvSpPr>
          <p:nvPr>
            <p:ph type="dt" sz="half" idx="10"/>
          </p:nvPr>
        </p:nvSpPr>
        <p:spPr/>
        <p:txBody>
          <a:bodyPr/>
          <a:lstStyle/>
          <a:p>
            <a:fld id="{701C4286-E484-4A0A-9E14-A8672E8DBF14}" type="datetimeFigureOut">
              <a:rPr lang="en-GB" smtClean="0"/>
              <a:t>05/07/2020</a:t>
            </a:fld>
            <a:endParaRPr lang="en-GB"/>
          </a:p>
        </p:txBody>
      </p:sp>
      <p:sp>
        <p:nvSpPr>
          <p:cNvPr id="6" name="Footer Placeholder 5">
            <a:extLst>
              <a:ext uri="{FF2B5EF4-FFF2-40B4-BE49-F238E27FC236}">
                <a16:creationId xmlns:a16="http://schemas.microsoft.com/office/drawing/2014/main" id="{CB95B2C9-280E-471C-8F6F-2A44992801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6B544E-8E6E-4E87-8A34-BD703A2C620A}"/>
              </a:ext>
            </a:extLst>
          </p:cNvPr>
          <p:cNvSpPr>
            <a:spLocks noGrp="1"/>
          </p:cNvSpPr>
          <p:nvPr>
            <p:ph type="sldNum" sz="quarter" idx="12"/>
          </p:nvPr>
        </p:nvSpPr>
        <p:spPr/>
        <p:txBody>
          <a:bodyPr/>
          <a:lstStyle/>
          <a:p>
            <a:fld id="{7661F923-B02E-4C3E-A871-123E66AE4908}" type="slidenum">
              <a:rPr lang="en-GB" smtClean="0"/>
              <a:t>‹#›</a:t>
            </a:fld>
            <a:endParaRPr lang="en-GB"/>
          </a:p>
        </p:txBody>
      </p:sp>
    </p:spTree>
    <p:extLst>
      <p:ext uri="{BB962C8B-B14F-4D97-AF65-F5344CB8AC3E}">
        <p14:creationId xmlns:p14="http://schemas.microsoft.com/office/powerpoint/2010/main" val="74902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344BB-6D9A-4BF9-B536-296DC5B877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FA0F47-E64B-4B4B-BBBE-989AB8F674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35476B-51CF-44BF-92EE-926BE3168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C4286-E484-4A0A-9E14-A8672E8DBF14}" type="datetimeFigureOut">
              <a:rPr lang="en-GB" smtClean="0"/>
              <a:t>05/07/2020</a:t>
            </a:fld>
            <a:endParaRPr lang="en-GB"/>
          </a:p>
        </p:txBody>
      </p:sp>
      <p:sp>
        <p:nvSpPr>
          <p:cNvPr id="5" name="Footer Placeholder 4">
            <a:extLst>
              <a:ext uri="{FF2B5EF4-FFF2-40B4-BE49-F238E27FC236}">
                <a16:creationId xmlns:a16="http://schemas.microsoft.com/office/drawing/2014/main" id="{1CD44640-7E2D-444B-8642-689437813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837FA3-B7E8-4CDE-9F0B-DB022FEE38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1F923-B02E-4C3E-A871-123E66AE4908}" type="slidenum">
              <a:rPr lang="en-GB" smtClean="0"/>
              <a:t>‹#›</a:t>
            </a:fld>
            <a:endParaRPr lang="en-GB"/>
          </a:p>
        </p:txBody>
      </p:sp>
    </p:spTree>
    <p:extLst>
      <p:ext uri="{BB962C8B-B14F-4D97-AF65-F5344CB8AC3E}">
        <p14:creationId xmlns:p14="http://schemas.microsoft.com/office/powerpoint/2010/main" val="445465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B24719-A1A1-436F-B8EB-FE8764FF3816}"/>
              </a:ext>
            </a:extLst>
          </p:cNvPr>
          <p:cNvSpPr>
            <a:spLocks noGrp="1"/>
          </p:cNvSpPr>
          <p:nvPr>
            <p:ph type="ctrTitle"/>
          </p:nvPr>
        </p:nvSpPr>
        <p:spPr>
          <a:xfrm>
            <a:off x="4038600" y="1939159"/>
            <a:ext cx="7644627" cy="2751086"/>
          </a:xfrm>
        </p:spPr>
        <p:txBody>
          <a:bodyPr>
            <a:normAutofit/>
          </a:bodyPr>
          <a:lstStyle/>
          <a:p>
            <a:pPr algn="r"/>
            <a:r>
              <a:rPr lang="en-GB" dirty="0"/>
              <a:t>Identifying the optimal location for a distillery in North London</a:t>
            </a:r>
            <a:endParaRPr lang="en-GB"/>
          </a:p>
        </p:txBody>
      </p:sp>
      <p:sp>
        <p:nvSpPr>
          <p:cNvPr id="3" name="Subtitle 2">
            <a:extLst>
              <a:ext uri="{FF2B5EF4-FFF2-40B4-BE49-F238E27FC236}">
                <a16:creationId xmlns:a16="http://schemas.microsoft.com/office/drawing/2014/main" id="{08B8EF60-4036-4BAB-B601-0C7E4CA5039B}"/>
              </a:ext>
            </a:extLst>
          </p:cNvPr>
          <p:cNvSpPr>
            <a:spLocks noGrp="1"/>
          </p:cNvSpPr>
          <p:nvPr>
            <p:ph type="subTitle" idx="1"/>
          </p:nvPr>
        </p:nvSpPr>
        <p:spPr>
          <a:xfrm>
            <a:off x="4038600" y="4782320"/>
            <a:ext cx="7644627" cy="1329443"/>
          </a:xfrm>
        </p:spPr>
        <p:txBody>
          <a:bodyPr>
            <a:normAutofit/>
          </a:bodyPr>
          <a:lstStyle/>
          <a:p>
            <a:pPr algn="r"/>
            <a:r>
              <a:rPr lang="en-GB" dirty="0"/>
              <a:t>July 2020</a:t>
            </a:r>
            <a:endParaRPr lang="en-GB"/>
          </a:p>
        </p:txBody>
      </p:sp>
    </p:spTree>
    <p:extLst>
      <p:ext uri="{BB962C8B-B14F-4D97-AF65-F5344CB8AC3E}">
        <p14:creationId xmlns:p14="http://schemas.microsoft.com/office/powerpoint/2010/main" val="304015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91FEFA97-3A14-4FF7-8362-BE32AE3A657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sz="1500" b="1" dirty="0"/>
              <a:t>Introduction to the problem to be solved</a:t>
            </a:r>
            <a:r>
              <a:rPr lang="en-US" sz="1500" dirty="0"/>
              <a:t>: A distillery business is attempting to identify where in North London it should locate a new distillery.  The distillery should be located in close proximity to areas where pubs/bars are popular venues, to ensure that there is adequate local demand for the new distillery’s product, and to ensure that it can deliver its product quickly to pubs/bars, as it is demanded.</a:t>
            </a:r>
          </a:p>
          <a:p>
            <a:pPr indent="-228600">
              <a:lnSpc>
                <a:spcPct val="90000"/>
              </a:lnSpc>
              <a:spcAft>
                <a:spcPts val="600"/>
              </a:spcAft>
              <a:buFont typeface="Arial" panose="020B0604020202020204" pitchFamily="34" charset="0"/>
              <a:buChar char="•"/>
            </a:pPr>
            <a:endParaRPr lang="en-US" sz="1500" dirty="0"/>
          </a:p>
          <a:p>
            <a:pPr>
              <a:lnSpc>
                <a:spcPct val="90000"/>
              </a:lnSpc>
              <a:spcAft>
                <a:spcPts val="600"/>
              </a:spcAft>
            </a:pPr>
            <a:r>
              <a:rPr lang="en-US" sz="1500" b="1" dirty="0"/>
              <a:t>Objective: </a:t>
            </a:r>
            <a:r>
              <a:rPr lang="en-US" sz="1500" dirty="0"/>
              <a:t>To use machine learning to identify the optimal location for a distillery to serve bars and pubs in North London.</a:t>
            </a:r>
          </a:p>
          <a:p>
            <a:pPr indent="-228600">
              <a:lnSpc>
                <a:spcPct val="90000"/>
              </a:lnSpc>
              <a:spcAft>
                <a:spcPts val="600"/>
              </a:spcAft>
              <a:buFont typeface="Arial" panose="020B0604020202020204" pitchFamily="34" charset="0"/>
              <a:buChar char="•"/>
            </a:pPr>
            <a:endParaRPr lang="en-US" sz="1500" dirty="0"/>
          </a:p>
          <a:p>
            <a:pPr>
              <a:lnSpc>
                <a:spcPct val="90000"/>
              </a:lnSpc>
              <a:spcAft>
                <a:spcPts val="600"/>
              </a:spcAft>
            </a:pPr>
            <a:r>
              <a:rPr lang="en-US" sz="1500" b="1" dirty="0"/>
              <a:t>Methodology: </a:t>
            </a:r>
          </a:p>
          <a:p>
            <a:pPr marL="342900" indent="-228600">
              <a:lnSpc>
                <a:spcPct val="90000"/>
              </a:lnSpc>
              <a:spcAft>
                <a:spcPts val="600"/>
              </a:spcAft>
              <a:buFont typeface="Arial" panose="020B0604020202020204" pitchFamily="34" charset="0"/>
              <a:buChar char="•"/>
            </a:pPr>
            <a:r>
              <a:rPr lang="en-US" sz="1500" dirty="0"/>
              <a:t>To obtain details of North London postal codes, including their latitude and longitude from publicly available data sources.</a:t>
            </a:r>
          </a:p>
          <a:p>
            <a:pPr marL="342900" indent="-228600">
              <a:lnSpc>
                <a:spcPct val="90000"/>
              </a:lnSpc>
              <a:spcAft>
                <a:spcPts val="600"/>
              </a:spcAft>
              <a:buFont typeface="Arial" panose="020B0604020202020204" pitchFamily="34" charset="0"/>
              <a:buChar char="•"/>
            </a:pPr>
            <a:r>
              <a:rPr lang="en-US" sz="1500" dirty="0"/>
              <a:t>To use </a:t>
            </a:r>
            <a:r>
              <a:rPr lang="en-US" sz="1500" dirty="0" err="1"/>
              <a:t>Foursquare’s</a:t>
            </a:r>
            <a:r>
              <a:rPr lang="en-US" sz="1500" dirty="0"/>
              <a:t> venue data to identify the most popular categories of venue within a given radius of the postal codes.</a:t>
            </a:r>
          </a:p>
          <a:p>
            <a:pPr marL="342900" indent="-228600">
              <a:lnSpc>
                <a:spcPct val="90000"/>
              </a:lnSpc>
              <a:spcAft>
                <a:spcPts val="600"/>
              </a:spcAft>
              <a:buFont typeface="Arial" panose="020B0604020202020204" pitchFamily="34" charset="0"/>
              <a:buChar char="•"/>
            </a:pPr>
            <a:r>
              <a:rPr lang="en-US" sz="1500" dirty="0"/>
              <a:t>To use K-means clustering to identify postal codes where pubs/bars are amongst the most popular categories of venue.</a:t>
            </a:r>
          </a:p>
          <a:p>
            <a:pPr marL="342900" indent="-228600">
              <a:lnSpc>
                <a:spcPct val="90000"/>
              </a:lnSpc>
              <a:spcAft>
                <a:spcPts val="600"/>
              </a:spcAft>
              <a:buFont typeface="Arial" panose="020B0604020202020204" pitchFamily="34" charset="0"/>
              <a:buChar char="•"/>
            </a:pPr>
            <a:r>
              <a:rPr lang="en-US" sz="1500" dirty="0"/>
              <a:t>To find the median latitude and longitude of the postal codes contained within the cluster category which encompasses locations where pubs/bars are among the most popular venues. This point will be where the distillery will be located.</a:t>
            </a:r>
          </a:p>
          <a:p>
            <a:pPr marL="342900" indent="-228600">
              <a:lnSpc>
                <a:spcPct val="90000"/>
              </a:lnSpc>
              <a:spcAft>
                <a:spcPts val="600"/>
              </a:spcAft>
              <a:buFont typeface="Arial" panose="020B0604020202020204" pitchFamily="34" charset="0"/>
              <a:buChar char="•"/>
            </a:pPr>
            <a:endParaRPr lang="en-US" sz="1500" dirty="0"/>
          </a:p>
        </p:txBody>
      </p:sp>
    </p:spTree>
    <p:extLst>
      <p:ext uri="{BB962C8B-B14F-4D97-AF65-F5344CB8AC3E}">
        <p14:creationId xmlns:p14="http://schemas.microsoft.com/office/powerpoint/2010/main" val="121399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66D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CE75F69-F361-4159-BDC1-E5D9A2C01F28}"/>
              </a:ext>
            </a:extLst>
          </p:cNvPr>
          <p:cNvPicPr>
            <a:picLocks noChangeAspect="1"/>
          </p:cNvPicPr>
          <p:nvPr/>
        </p:nvPicPr>
        <p:blipFill>
          <a:blip r:embed="rId2"/>
          <a:stretch>
            <a:fillRect/>
          </a:stretch>
        </p:blipFill>
        <p:spPr>
          <a:xfrm>
            <a:off x="4299918" y="643467"/>
            <a:ext cx="7165358" cy="5571066"/>
          </a:xfrm>
          <a:prstGeom prst="rect">
            <a:avLst/>
          </a:prstGeom>
        </p:spPr>
      </p:pic>
      <p:sp>
        <p:nvSpPr>
          <p:cNvPr id="3" name="TextBox 2">
            <a:extLst>
              <a:ext uri="{FF2B5EF4-FFF2-40B4-BE49-F238E27FC236}">
                <a16:creationId xmlns:a16="http://schemas.microsoft.com/office/drawing/2014/main" id="{902F7EE8-8B9B-4DCA-BD49-A846B08817A2}"/>
              </a:ext>
            </a:extLst>
          </p:cNvPr>
          <p:cNvSpPr txBox="1"/>
          <p:nvPr/>
        </p:nvSpPr>
        <p:spPr>
          <a:xfrm>
            <a:off x="647114" y="928468"/>
            <a:ext cx="3403092" cy="5078313"/>
          </a:xfrm>
          <a:prstGeom prst="rect">
            <a:avLst/>
          </a:prstGeom>
          <a:noFill/>
        </p:spPr>
        <p:txBody>
          <a:bodyPr wrap="square" rtlCol="0">
            <a:spAutoFit/>
          </a:bodyPr>
          <a:lstStyle/>
          <a:p>
            <a:pPr marL="285750" indent="-285750">
              <a:buFont typeface="Arial" panose="020B0604020202020204" pitchFamily="34" charset="0"/>
              <a:buChar char="•"/>
            </a:pPr>
            <a:r>
              <a:rPr lang="en-GB" dirty="0"/>
              <a:t>This is a folium plot of the postal codes that will be analysed in this project. </a:t>
            </a:r>
          </a:p>
          <a:p>
            <a:endParaRPr lang="en-GB" dirty="0"/>
          </a:p>
          <a:p>
            <a:pPr marL="285750" indent="-285750">
              <a:buFont typeface="Arial" panose="020B0604020202020204" pitchFamily="34" charset="0"/>
              <a:buChar char="•"/>
            </a:pPr>
            <a:r>
              <a:rPr lang="en-GB" dirty="0"/>
              <a:t>A range of North London postal codes will be analysed to determine in which postal code areas, pubs/bars are amongst the most popular category of venue.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These postal code areas will therefore be classified into two or more clusters. One cluster will represent postal codes where pubs/bars are amongst the most popular category of venue.</a:t>
            </a:r>
          </a:p>
        </p:txBody>
      </p:sp>
    </p:spTree>
    <p:extLst>
      <p:ext uri="{BB962C8B-B14F-4D97-AF65-F5344CB8AC3E}">
        <p14:creationId xmlns:p14="http://schemas.microsoft.com/office/powerpoint/2010/main" val="316042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B08332B-7D3C-45DC-BEA5-166E67494D9E}"/>
              </a:ext>
            </a:extLst>
          </p:cNvPr>
          <p:cNvPicPr>
            <a:picLocks noChangeAspect="1"/>
          </p:cNvPicPr>
          <p:nvPr/>
        </p:nvPicPr>
        <p:blipFill>
          <a:blip r:embed="rId2"/>
          <a:stretch>
            <a:fillRect/>
          </a:stretch>
        </p:blipFill>
        <p:spPr>
          <a:xfrm>
            <a:off x="6421035" y="3300233"/>
            <a:ext cx="5129784" cy="1551760"/>
          </a:xfrm>
          <a:prstGeom prst="rect">
            <a:avLst/>
          </a:prstGeom>
        </p:spPr>
      </p:pic>
      <p:pic>
        <p:nvPicPr>
          <p:cNvPr id="4" name="Picture 3">
            <a:extLst>
              <a:ext uri="{FF2B5EF4-FFF2-40B4-BE49-F238E27FC236}">
                <a16:creationId xmlns:a16="http://schemas.microsoft.com/office/drawing/2014/main" id="{EDB39FDF-8DC2-487A-BE27-732B20CCA86D}"/>
              </a:ext>
            </a:extLst>
          </p:cNvPr>
          <p:cNvPicPr>
            <a:picLocks noChangeAspect="1"/>
          </p:cNvPicPr>
          <p:nvPr/>
        </p:nvPicPr>
        <p:blipFill>
          <a:blip r:embed="rId3"/>
          <a:stretch>
            <a:fillRect/>
          </a:stretch>
        </p:blipFill>
        <p:spPr>
          <a:xfrm>
            <a:off x="650071" y="2951304"/>
            <a:ext cx="5133277" cy="2249619"/>
          </a:xfrm>
          <a:prstGeom prst="rect">
            <a:avLst/>
          </a:prstGeom>
        </p:spPr>
      </p:pic>
      <p:sp>
        <p:nvSpPr>
          <p:cNvPr id="5" name="TextBox 4">
            <a:extLst>
              <a:ext uri="{FF2B5EF4-FFF2-40B4-BE49-F238E27FC236}">
                <a16:creationId xmlns:a16="http://schemas.microsoft.com/office/drawing/2014/main" id="{C8E17310-D9D1-4F09-A170-A676B06D0040}"/>
              </a:ext>
            </a:extLst>
          </p:cNvPr>
          <p:cNvSpPr txBox="1"/>
          <p:nvPr/>
        </p:nvSpPr>
        <p:spPr>
          <a:xfrm>
            <a:off x="886265" y="1139483"/>
            <a:ext cx="4726744" cy="1200329"/>
          </a:xfrm>
          <a:prstGeom prst="rect">
            <a:avLst/>
          </a:prstGeom>
          <a:noFill/>
        </p:spPr>
        <p:txBody>
          <a:bodyPr wrap="square" rtlCol="0">
            <a:spAutoFit/>
          </a:bodyPr>
          <a:lstStyle/>
          <a:p>
            <a:r>
              <a:rPr lang="en-GB" dirty="0"/>
              <a:t>The table below displays the output of the analysis of Foursquare locational data. In particular, for each area, the most popular categories of venue are identified.</a:t>
            </a:r>
          </a:p>
        </p:txBody>
      </p:sp>
      <p:sp>
        <p:nvSpPr>
          <p:cNvPr id="9" name="TextBox 8">
            <a:extLst>
              <a:ext uri="{FF2B5EF4-FFF2-40B4-BE49-F238E27FC236}">
                <a16:creationId xmlns:a16="http://schemas.microsoft.com/office/drawing/2014/main" id="{BA270788-86F9-448F-A7B0-7734C9EA5129}"/>
              </a:ext>
            </a:extLst>
          </p:cNvPr>
          <p:cNvSpPr txBox="1"/>
          <p:nvPr/>
        </p:nvSpPr>
        <p:spPr>
          <a:xfrm>
            <a:off x="6622555" y="1139483"/>
            <a:ext cx="4726744" cy="1754326"/>
          </a:xfrm>
          <a:prstGeom prst="rect">
            <a:avLst/>
          </a:prstGeom>
          <a:noFill/>
        </p:spPr>
        <p:txBody>
          <a:bodyPr wrap="square" rtlCol="0">
            <a:spAutoFit/>
          </a:bodyPr>
          <a:lstStyle/>
          <a:p>
            <a:r>
              <a:rPr lang="en-GB" dirty="0"/>
              <a:t>The table below displays the output of the K-Means clustering of the geolocational data. Through trial and error it was decided that a two cluster solution was sufficient in order to identify where pubs/bars were amongst the most popular category of venue. </a:t>
            </a:r>
          </a:p>
        </p:txBody>
      </p:sp>
    </p:spTree>
    <p:extLst>
      <p:ext uri="{BB962C8B-B14F-4D97-AF65-F5344CB8AC3E}">
        <p14:creationId xmlns:p14="http://schemas.microsoft.com/office/powerpoint/2010/main" val="201598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9CC3C1C-022B-479C-8F67-7EBC1FDB1F65}"/>
              </a:ext>
            </a:extLst>
          </p:cNvPr>
          <p:cNvPicPr>
            <a:picLocks noChangeAspect="1"/>
          </p:cNvPicPr>
          <p:nvPr/>
        </p:nvPicPr>
        <p:blipFill>
          <a:blip r:embed="rId2"/>
          <a:stretch>
            <a:fillRect/>
          </a:stretch>
        </p:blipFill>
        <p:spPr>
          <a:xfrm>
            <a:off x="643467" y="2007310"/>
            <a:ext cx="10905066" cy="3462358"/>
          </a:xfrm>
          <a:prstGeom prst="rect">
            <a:avLst/>
          </a:prstGeom>
        </p:spPr>
      </p:pic>
      <p:sp>
        <p:nvSpPr>
          <p:cNvPr id="3" name="TextBox 2">
            <a:extLst>
              <a:ext uri="{FF2B5EF4-FFF2-40B4-BE49-F238E27FC236}">
                <a16:creationId xmlns:a16="http://schemas.microsoft.com/office/drawing/2014/main" id="{716B1B49-67BF-4D9B-B8D0-9F2B088EB781}"/>
              </a:ext>
            </a:extLst>
          </p:cNvPr>
          <p:cNvSpPr txBox="1"/>
          <p:nvPr/>
        </p:nvSpPr>
        <p:spPr>
          <a:xfrm>
            <a:off x="745588" y="844062"/>
            <a:ext cx="10564837" cy="923330"/>
          </a:xfrm>
          <a:prstGeom prst="rect">
            <a:avLst/>
          </a:prstGeom>
          <a:noFill/>
        </p:spPr>
        <p:txBody>
          <a:bodyPr wrap="square" rtlCol="0">
            <a:spAutoFit/>
          </a:bodyPr>
          <a:lstStyle/>
          <a:p>
            <a:r>
              <a:rPr lang="en-GB" dirty="0"/>
              <a:t>Below is a sample of the cluster 1 postal codes. It is clear that in cluster 1 </a:t>
            </a:r>
            <a:r>
              <a:rPr lang="en-GB" dirty="0" err="1"/>
              <a:t>neighborhoods</a:t>
            </a:r>
            <a:r>
              <a:rPr lang="en-GB" dirty="0"/>
              <a:t>, pubs are amongst the most popular categories of venue. Note that the clustering is not completely perfect (note the results for 52 and 54 below). It is necessary to examine the cluster 0 results for completeness. </a:t>
            </a:r>
          </a:p>
        </p:txBody>
      </p:sp>
    </p:spTree>
    <p:extLst>
      <p:ext uri="{BB962C8B-B14F-4D97-AF65-F5344CB8AC3E}">
        <p14:creationId xmlns:p14="http://schemas.microsoft.com/office/powerpoint/2010/main" val="74583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97F6F00-0833-4CC8-82C8-B8E7514B01CE}"/>
              </a:ext>
            </a:extLst>
          </p:cNvPr>
          <p:cNvPicPr>
            <a:picLocks noChangeAspect="1"/>
          </p:cNvPicPr>
          <p:nvPr/>
        </p:nvPicPr>
        <p:blipFill>
          <a:blip r:embed="rId2"/>
          <a:stretch>
            <a:fillRect/>
          </a:stretch>
        </p:blipFill>
        <p:spPr>
          <a:xfrm>
            <a:off x="643467" y="2405889"/>
            <a:ext cx="10905066" cy="2808054"/>
          </a:xfrm>
          <a:prstGeom prst="rect">
            <a:avLst/>
          </a:prstGeom>
        </p:spPr>
      </p:pic>
      <p:sp>
        <p:nvSpPr>
          <p:cNvPr id="3" name="TextBox 2">
            <a:extLst>
              <a:ext uri="{FF2B5EF4-FFF2-40B4-BE49-F238E27FC236}">
                <a16:creationId xmlns:a16="http://schemas.microsoft.com/office/drawing/2014/main" id="{9E07992E-CE97-48B9-9788-49B87CD429CC}"/>
              </a:ext>
            </a:extLst>
          </p:cNvPr>
          <p:cNvSpPr txBox="1"/>
          <p:nvPr/>
        </p:nvSpPr>
        <p:spPr>
          <a:xfrm>
            <a:off x="886265" y="1041009"/>
            <a:ext cx="10480430" cy="923330"/>
          </a:xfrm>
          <a:prstGeom prst="rect">
            <a:avLst/>
          </a:prstGeom>
          <a:noFill/>
        </p:spPr>
        <p:txBody>
          <a:bodyPr wrap="square" rtlCol="0">
            <a:spAutoFit/>
          </a:bodyPr>
          <a:lstStyle/>
          <a:p>
            <a:r>
              <a:rPr lang="en-GB" dirty="0"/>
              <a:t>For completeness, the output of a sample of cluster 0 postal codes is set out below. It is clear that in cluster 0 </a:t>
            </a:r>
            <a:r>
              <a:rPr lang="en-GB" dirty="0" err="1"/>
              <a:t>neighborhoods</a:t>
            </a:r>
            <a:r>
              <a:rPr lang="en-GB" dirty="0"/>
              <a:t>, pubs are not popular venues. Instead grocery stores, gyms, restaurants or coffee shops tend to dominate. This helps to confirm that cluster 1 is the appropriate cluster to use going forwards.</a:t>
            </a:r>
          </a:p>
        </p:txBody>
      </p:sp>
    </p:spTree>
    <p:extLst>
      <p:ext uri="{BB962C8B-B14F-4D97-AF65-F5344CB8AC3E}">
        <p14:creationId xmlns:p14="http://schemas.microsoft.com/office/powerpoint/2010/main" val="260473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B8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9E8FADE-D845-41A0-A0C1-72BE9C6F2F35}"/>
              </a:ext>
            </a:extLst>
          </p:cNvPr>
          <p:cNvPicPr>
            <a:picLocks noChangeAspect="1"/>
          </p:cNvPicPr>
          <p:nvPr/>
        </p:nvPicPr>
        <p:blipFill>
          <a:blip r:embed="rId2"/>
          <a:stretch>
            <a:fillRect/>
          </a:stretch>
        </p:blipFill>
        <p:spPr>
          <a:xfrm>
            <a:off x="5102200" y="643467"/>
            <a:ext cx="6039095" cy="5571066"/>
          </a:xfrm>
          <a:prstGeom prst="rect">
            <a:avLst/>
          </a:prstGeom>
        </p:spPr>
      </p:pic>
      <p:sp>
        <p:nvSpPr>
          <p:cNvPr id="3" name="TextBox 2">
            <a:extLst>
              <a:ext uri="{FF2B5EF4-FFF2-40B4-BE49-F238E27FC236}">
                <a16:creationId xmlns:a16="http://schemas.microsoft.com/office/drawing/2014/main" id="{29C82D12-57D9-45C0-B295-89696385CE97}"/>
              </a:ext>
            </a:extLst>
          </p:cNvPr>
          <p:cNvSpPr txBox="1"/>
          <p:nvPr/>
        </p:nvSpPr>
        <p:spPr>
          <a:xfrm>
            <a:off x="731520" y="984738"/>
            <a:ext cx="4121834" cy="5078313"/>
          </a:xfrm>
          <a:prstGeom prst="rect">
            <a:avLst/>
          </a:prstGeom>
          <a:noFill/>
        </p:spPr>
        <p:txBody>
          <a:bodyPr wrap="square" rtlCol="0">
            <a:spAutoFit/>
          </a:bodyPr>
          <a:lstStyle/>
          <a:p>
            <a:r>
              <a:rPr lang="en-GB" dirty="0"/>
              <a:t>The folium plot on the right hand side demonstrates the postal codes categorised by cluster. </a:t>
            </a:r>
          </a:p>
          <a:p>
            <a:endParaRPr lang="en-GB" dirty="0"/>
          </a:p>
          <a:p>
            <a:r>
              <a:rPr lang="en-GB" dirty="0"/>
              <a:t>The purple dots represent postal codes which fall within cluster 1 – where pubs are the or one of the most popular category of venue.</a:t>
            </a:r>
          </a:p>
          <a:p>
            <a:endParaRPr lang="en-GB" dirty="0"/>
          </a:p>
          <a:p>
            <a:r>
              <a:rPr lang="en-GB" dirty="0"/>
              <a:t>The red dots represent postal codes which fall within cluster 0 – where pubs are amongst the least popular category of venue.</a:t>
            </a:r>
          </a:p>
          <a:p>
            <a:endParaRPr lang="en-GB" dirty="0"/>
          </a:p>
          <a:p>
            <a:r>
              <a:rPr lang="en-GB" dirty="0"/>
              <a:t>Interestingly, cluster 1 postal codes are typically located closer to central London, where people will normally spend their time for recreation e.g. meeting friends. </a:t>
            </a:r>
          </a:p>
        </p:txBody>
      </p:sp>
    </p:spTree>
    <p:extLst>
      <p:ext uri="{BB962C8B-B14F-4D97-AF65-F5344CB8AC3E}">
        <p14:creationId xmlns:p14="http://schemas.microsoft.com/office/powerpoint/2010/main" val="142614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C50039-40E2-4BA0-BE58-D51405DF9B07}"/>
              </a:ext>
            </a:extLst>
          </p:cNvPr>
          <p:cNvPicPr>
            <a:picLocks noChangeAspect="1"/>
          </p:cNvPicPr>
          <p:nvPr/>
        </p:nvPicPr>
        <p:blipFill>
          <a:blip r:embed="rId2"/>
          <a:stretch>
            <a:fillRect/>
          </a:stretch>
        </p:blipFill>
        <p:spPr>
          <a:xfrm>
            <a:off x="1252025" y="2163915"/>
            <a:ext cx="4204806" cy="4089174"/>
          </a:xfrm>
          <a:prstGeom prst="rect">
            <a:avLst/>
          </a:prstGeom>
        </p:spPr>
      </p:pic>
      <p:pic>
        <p:nvPicPr>
          <p:cNvPr id="3" name="Picture 2">
            <a:extLst>
              <a:ext uri="{FF2B5EF4-FFF2-40B4-BE49-F238E27FC236}">
                <a16:creationId xmlns:a16="http://schemas.microsoft.com/office/drawing/2014/main" id="{12365620-C2E4-4ECE-BEA9-F142584CBEBD}"/>
              </a:ext>
            </a:extLst>
          </p:cNvPr>
          <p:cNvPicPr>
            <a:picLocks noChangeAspect="1"/>
          </p:cNvPicPr>
          <p:nvPr/>
        </p:nvPicPr>
        <p:blipFill>
          <a:blip r:embed="rId3"/>
          <a:stretch>
            <a:fillRect/>
          </a:stretch>
        </p:blipFill>
        <p:spPr>
          <a:xfrm>
            <a:off x="6096000" y="2154745"/>
            <a:ext cx="4359941" cy="4098344"/>
          </a:xfrm>
          <a:prstGeom prst="rect">
            <a:avLst/>
          </a:prstGeom>
        </p:spPr>
      </p:pic>
      <p:sp>
        <p:nvSpPr>
          <p:cNvPr id="4" name="TextBox 3">
            <a:extLst>
              <a:ext uri="{FF2B5EF4-FFF2-40B4-BE49-F238E27FC236}">
                <a16:creationId xmlns:a16="http://schemas.microsoft.com/office/drawing/2014/main" id="{D73A2951-6813-4574-BEF7-20146185A4FE}"/>
              </a:ext>
            </a:extLst>
          </p:cNvPr>
          <p:cNvSpPr txBox="1"/>
          <p:nvPr/>
        </p:nvSpPr>
        <p:spPr>
          <a:xfrm>
            <a:off x="633046" y="604911"/>
            <a:ext cx="11000936" cy="1200329"/>
          </a:xfrm>
          <a:prstGeom prst="rect">
            <a:avLst/>
          </a:prstGeom>
          <a:noFill/>
        </p:spPr>
        <p:txBody>
          <a:bodyPr wrap="square" rtlCol="0">
            <a:spAutoFit/>
          </a:bodyPr>
          <a:lstStyle/>
          <a:p>
            <a:r>
              <a:rPr lang="en-GB" dirty="0"/>
              <a:t>In order to find the optimal location for the distillery, the median latitude and longitude of cluster 1 postal codes was determined. The result has been plotted below – with one map including a close up of the area. Therefore, the optimal location for the distillery, to ensure that it is in close proximity to areas where pubs are prevalent, is the Finsbury Park area of North London.</a:t>
            </a:r>
          </a:p>
        </p:txBody>
      </p:sp>
    </p:spTree>
    <p:extLst>
      <p:ext uri="{BB962C8B-B14F-4D97-AF65-F5344CB8AC3E}">
        <p14:creationId xmlns:p14="http://schemas.microsoft.com/office/powerpoint/2010/main" val="173937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1FEFA97-3A14-4FF7-8362-BE32AE3A657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00221F8-BD52-4AB9-8F7E-312F2C26C8BD}"/>
              </a:ext>
            </a:extLst>
          </p:cNvPr>
          <p:cNvSpPr txBox="1"/>
          <p:nvPr/>
        </p:nvSpPr>
        <p:spPr>
          <a:xfrm>
            <a:off x="4483750" y="497428"/>
            <a:ext cx="5791200" cy="5863144"/>
          </a:xfrm>
          <a:prstGeom prst="rect">
            <a:avLst/>
          </a:prstGeom>
          <a:noFill/>
        </p:spPr>
        <p:txBody>
          <a:bodyPr wrap="square" rtlCol="0">
            <a:spAutoFit/>
          </a:bodyPr>
          <a:lstStyle/>
          <a:p>
            <a:r>
              <a:rPr lang="en-GB" sz="1500" b="1" dirty="0"/>
              <a:t>Conclusions:</a:t>
            </a:r>
          </a:p>
          <a:p>
            <a:pPr marL="285750" indent="-285750">
              <a:buFont typeface="Arial" panose="020B0604020202020204" pitchFamily="34" charset="0"/>
              <a:buChar char="•"/>
            </a:pPr>
            <a:r>
              <a:rPr lang="en-GB" sz="1500" dirty="0"/>
              <a:t>We have successfully identified, through the use of geolocational data and K-Means Clustering, the optimal location for a distillery in North London.</a:t>
            </a:r>
          </a:p>
          <a:p>
            <a:pPr marL="285750" indent="-285750">
              <a:buFont typeface="Arial" panose="020B0604020202020204" pitchFamily="34" charset="0"/>
              <a:buChar char="•"/>
            </a:pPr>
            <a:r>
              <a:rPr lang="en-GB" sz="1500" dirty="0"/>
              <a:t>Based on the analysis, Finsbury Park is the optimal location for the distillery.</a:t>
            </a:r>
          </a:p>
          <a:p>
            <a:pPr marL="285750" indent="-285750">
              <a:buFont typeface="Arial" panose="020B0604020202020204" pitchFamily="34" charset="0"/>
              <a:buChar char="•"/>
            </a:pPr>
            <a:r>
              <a:rPr lang="en-GB" sz="1500" dirty="0"/>
              <a:t>Locating the distillery in Finsbury Park will help to ensure that the distillery is located in close proximity to areas where pubs are the most or one of the most popular categories of venue – i.e. there are numerous buyers for the distillery’s products. </a:t>
            </a:r>
          </a:p>
          <a:p>
            <a:pPr marL="285750" indent="-285750">
              <a:buFont typeface="Arial" panose="020B0604020202020204" pitchFamily="34" charset="0"/>
              <a:buChar char="•"/>
            </a:pPr>
            <a:endParaRPr lang="en-GB" sz="1500" dirty="0"/>
          </a:p>
          <a:p>
            <a:r>
              <a:rPr lang="en-GB" sz="1500" b="1" dirty="0"/>
              <a:t>Further work that could be performed: </a:t>
            </a:r>
          </a:p>
          <a:p>
            <a:r>
              <a:rPr lang="en-GB" sz="1500" dirty="0"/>
              <a:t>An additional analysis which would help to validate that Finsbury Park is the optimal location for the distillery, would be to use </a:t>
            </a:r>
            <a:r>
              <a:rPr lang="en-GB" sz="1500" dirty="0" err="1"/>
              <a:t>Foursquare’s</a:t>
            </a:r>
            <a:r>
              <a:rPr lang="en-GB" sz="1500" dirty="0"/>
              <a:t> geo-locational data in order to identify trending venues, for example, on a Friday or Saturday evening. The analysis performed in this project could be re-run in order to classify postal codes based on trending venues instead of where pubs are amongst the most popular category of venue. This would help to confirm that the pubs in the cluster 1 neighbourhoods (where pubs are common) are in fact popular with visitors. There is a possibility that whilst this analysis has identified areas where pubs are common, without performing an additional analysis of trending venues, there is a risk that the distillery is located in the centre of postal codes which have a large number of pubs which aren’t popular with visitors and therefore are just surviving.</a:t>
            </a:r>
          </a:p>
        </p:txBody>
      </p:sp>
    </p:spTree>
    <p:extLst>
      <p:ext uri="{BB962C8B-B14F-4D97-AF65-F5344CB8AC3E}">
        <p14:creationId xmlns:p14="http://schemas.microsoft.com/office/powerpoint/2010/main" val="1003107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924</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Identifying the optimal location for a distillery in North London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the optimal location for a distillery in North London</dc:title>
  <dc:creator>Burton, Sophia</dc:creator>
  <cp:lastModifiedBy>Burton, Sophia</cp:lastModifiedBy>
  <cp:revision>11</cp:revision>
  <dcterms:created xsi:type="dcterms:W3CDTF">2020-07-05T13:35:13Z</dcterms:created>
  <dcterms:modified xsi:type="dcterms:W3CDTF">2020-07-05T16:44:04Z</dcterms:modified>
</cp:coreProperties>
</file>