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42"/>
  </p:notesMasterIdLst>
  <p:sldIdLst>
    <p:sldId id="285" r:id="rId2"/>
    <p:sldId id="256" r:id="rId3"/>
    <p:sldId id="290" r:id="rId4"/>
    <p:sldId id="257" r:id="rId5"/>
    <p:sldId id="292" r:id="rId6"/>
    <p:sldId id="293" r:id="rId7"/>
    <p:sldId id="294" r:id="rId8"/>
    <p:sldId id="295" r:id="rId9"/>
    <p:sldId id="291" r:id="rId10"/>
    <p:sldId id="258" r:id="rId11"/>
    <p:sldId id="287" r:id="rId12"/>
    <p:sldId id="288" r:id="rId13"/>
    <p:sldId id="289" r:id="rId14"/>
    <p:sldId id="296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6" r:id="rId41"/>
  </p:sldIdLst>
  <p:sldSz cx="9144000" cy="5143500" type="screen16x9"/>
  <p:notesSz cx="6858000" cy="9144000"/>
  <p:embeddedFontLst>
    <p:embeddedFont>
      <p:font typeface="Aviny" panose="020B0506030804020204" pitchFamily="34" charset="-78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Kulim Park" panose="020B0604020202020204" charset="0"/>
      <p:regular r:id="rId48"/>
      <p:bold r:id="rId49"/>
      <p:italic r:id="rId50"/>
      <p:boldItalic r:id="rId51"/>
    </p:embeddedFont>
    <p:embeddedFont>
      <p:font typeface="Kulim Park Light" panose="020B0604020202020204" charset="0"/>
      <p:regular r:id="rId52"/>
      <p:bold r:id="rId53"/>
      <p:italic r:id="rId54"/>
      <p:boldItalic r:id="rId55"/>
    </p:embeddedFont>
    <p:embeddedFont>
      <p:font typeface="Montserrat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624F0312-314F-452B-A71A-FB52E7FA6DC2}">
          <p14:sldIdLst>
            <p14:sldId id="285"/>
            <p14:sldId id="256"/>
            <p14:sldId id="290"/>
            <p14:sldId id="257"/>
            <p14:sldId id="292"/>
            <p14:sldId id="293"/>
            <p14:sldId id="294"/>
            <p14:sldId id="295"/>
            <p14:sldId id="291"/>
            <p14:sldId id="258"/>
            <p14:sldId id="287"/>
            <p14:sldId id="288"/>
            <p14:sldId id="289"/>
            <p14:sldId id="29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2B2B"/>
    <a:srgbClr val="FDBD31"/>
    <a:srgbClr val="BA055E"/>
    <a:srgbClr val="E62A2B"/>
    <a:srgbClr val="7B146C"/>
    <a:srgbClr val="C10360"/>
    <a:srgbClr val="EA7231"/>
    <a:srgbClr val="F6F4C4"/>
    <a:srgbClr val="ECB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76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69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949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237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76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798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7cb00e2f6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7cb00e2f6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4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51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06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5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9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70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30" name="Google Shape;30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“</a:t>
            </a:r>
            <a:endParaRPr sz="96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00" name="Google Shape;100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ponies/Kulim-Par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99D5F-A76E-4C1D-AB95-E66DDB0BDB11}"/>
              </a:ext>
            </a:extLst>
          </p:cNvPr>
          <p:cNvSpPr txBox="1"/>
          <p:nvPr/>
        </p:nvSpPr>
        <p:spPr>
          <a:xfrm>
            <a:off x="2433433" y="1775638"/>
            <a:ext cx="4277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6000" dirty="0">
                <a:solidFill>
                  <a:srgbClr val="ECB032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6000" dirty="0">
              <a:solidFill>
                <a:srgbClr val="ECB032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D738-27F5-44C9-B820-345EA4E70F6D}"/>
              </a:ext>
            </a:extLst>
          </p:cNvPr>
          <p:cNvSpPr txBox="1"/>
          <p:nvPr/>
        </p:nvSpPr>
        <p:spPr>
          <a:xfrm>
            <a:off x="2212218" y="2938955"/>
            <a:ext cx="4719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A72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ارائه ای از : حسین اسماعیلی، علی احمدی و یوسف سیاه منصوری</a:t>
            </a:r>
            <a:endParaRPr lang="en-US" sz="2000" dirty="0">
              <a:solidFill>
                <a:srgbClr val="EA72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3EA63-96FD-4699-811E-10EFA2F7E0D6}"/>
              </a:ext>
            </a:extLst>
          </p:cNvPr>
          <p:cNvSpPr txBox="1"/>
          <p:nvPr/>
        </p:nvSpPr>
        <p:spPr>
          <a:xfrm>
            <a:off x="3436110" y="3486719"/>
            <a:ext cx="227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A72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استاد : سرکار خانم عالیه عهدی</a:t>
            </a:r>
            <a:endParaRPr lang="en-US" sz="2000" dirty="0">
              <a:solidFill>
                <a:srgbClr val="EA72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B008D-7A37-4579-B37C-E01E09194A6D}"/>
              </a:ext>
            </a:extLst>
          </p:cNvPr>
          <p:cNvSpPr txBox="1"/>
          <p:nvPr/>
        </p:nvSpPr>
        <p:spPr>
          <a:xfrm>
            <a:off x="2696324" y="588334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 نام خداوند شعرو غزل        خداوند روزی ده بی مثل</a:t>
            </a:r>
            <a:endParaRPr lang="en-US" sz="20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24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42432" t="-181" b="181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D3ED2-671D-4F4F-A031-639862669471}"/>
              </a:ext>
            </a:extLst>
          </p:cNvPr>
          <p:cNvSpPr txBox="1"/>
          <p:nvPr/>
        </p:nvSpPr>
        <p:spPr>
          <a:xfrm>
            <a:off x="0" y="1312288"/>
            <a:ext cx="3966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احضار پرستار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Nurse Call)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) در حالت کلی به فراخواندن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واحد پرستاری به قسمت یا بخشی از ساختمان درمانگاه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(بیمارستان، مطب و…) گفته می‌شود. یکی از راهکارهای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هوشمند سازی بیمارستان‌ها نصب و راه اندازی تجهیزات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سیستم احضار پرستار و سامانه اعلام کد اضطراری بیمارستان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می‌باشد.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69D97-1680-48B9-B848-5F7CA94E9181}"/>
              </a:ext>
            </a:extLst>
          </p:cNvPr>
          <p:cNvSpPr txBox="1"/>
          <p:nvPr/>
        </p:nvSpPr>
        <p:spPr>
          <a:xfrm>
            <a:off x="-106619" y="3086240"/>
            <a:ext cx="39934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احضار پرستار در حالت کلی به فراخواندن واحد پرستاری به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قسمت یا بخشی از ساختمان درمانگاه (بیمارستان، مطب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و…)  گفته می‌شود. این سیستم در کنسول بالاسری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تخت بیمار قرار می‌گیرد.این سیستم به بیماران اجازه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می‌دهد درخواست‌های رسیدگی، بهداشتی و … خود را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از راه دور با پرستار یا سایر کارکنان حاضر در درمانگاه در میان</a:t>
            </a: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بگذارند.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7099" r="29743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62E3D-679D-408E-B367-E114827D17A1}"/>
              </a:ext>
            </a:extLst>
          </p:cNvPr>
          <p:cNvSpPr txBox="1"/>
          <p:nvPr/>
        </p:nvSpPr>
        <p:spPr>
          <a:xfrm>
            <a:off x="-76688" y="1265274"/>
            <a:ext cx="395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هنگامی که دکمه احضار پرستار فشار داده می‌شود،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درخواست وی به دستگاه مرکزی مستقر در ایستگاه پرستاری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انتقال داده شده و به پرستاران حاضر در ایستگاه پرستاری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با استفاده از آلارم و چراغ چشمک زن هشدار می‌دهد و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پرستار یا دستیار پرستار به احضارهای دریافتی رسیدگی می‌کنند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2D953-A100-4A93-9A4A-8AACF4EB732F}"/>
              </a:ext>
            </a:extLst>
          </p:cNvPr>
          <p:cNvSpPr txBox="1"/>
          <p:nvPr/>
        </p:nvSpPr>
        <p:spPr>
          <a:xfrm>
            <a:off x="-25392" y="2817627"/>
            <a:ext cx="3905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 جهت استفاده مراکز درمانی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هایی که علاوه بر احضار پرستار نیاز به نمایش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خودکار اطلاعات بیمار اعم از نام و نام خانوادگی،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نوع بیماری ، تاریخ بستری ، پزشک معالج و .. نیز دارند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طراحی و پیاده سازی شده است.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253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/>
          <a:srcRect l="47687" t="-667" r="11468" b="-667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184132" y="0"/>
            <a:ext cx="395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احضار پرستار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79B8E-609A-400F-8A6E-D05E47DECA22}"/>
              </a:ext>
            </a:extLst>
          </p:cNvPr>
          <p:cNvSpPr txBox="1"/>
          <p:nvPr/>
        </p:nvSpPr>
        <p:spPr>
          <a:xfrm>
            <a:off x="-112334" y="1244010"/>
            <a:ext cx="4007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نیاز اکثر مراکز درمانی به جایگزینی یادداشت اطلاعات بیمار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بر روی تخته وایت برد با سیستم هوشمندی که به صورت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خودکار اطلاعات را نمایش دهد.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 نمایشگر ۵ اینچ به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صورت اتوماتیک و با اتصال به سیستم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HIS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مرکز، اطلاعات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 را نمایش می دهد.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3EDED-A6DD-47D9-9358-0C525D1D1D5F}"/>
              </a:ext>
            </a:extLst>
          </p:cNvPr>
          <p:cNvSpPr txBox="1"/>
          <p:nvPr/>
        </p:nvSpPr>
        <p:spPr>
          <a:xfrm>
            <a:off x="-61302" y="3186383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کلیه استانداردهای دیگر احضار پرستار فناوری بیمارستانی اعم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از کلید زیربالشتی، چراغ سردری، کلید کششی،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ارتباط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صوتی دوطرفه با ایستگاه پرستاری ،کلید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CPR </a:t>
            </a: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این سیستم موجود می باشد.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کلیه سنسور های دما،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دود، حرکت و کنترل تردد به صورت  ماژولار در این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سیستم یکپارچه می شوند.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C0593-E6D5-45F7-8702-012E67316EB1}"/>
              </a:ext>
            </a:extLst>
          </p:cNvPr>
          <p:cNvSpPr/>
          <p:nvPr/>
        </p:nvSpPr>
        <p:spPr>
          <a:xfrm>
            <a:off x="-288035" y="2571750"/>
            <a:ext cx="2178549" cy="523220"/>
          </a:xfrm>
          <a:prstGeom prst="roundRect">
            <a:avLst>
              <a:gd name="adj" fmla="val 50000"/>
            </a:avLst>
          </a:prstGeom>
          <a:solidFill>
            <a:srgbClr val="FDB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اطلاعات بیمارستان </a:t>
            </a:r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(HIS)</a:t>
            </a:r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Hospital  information system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0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F9C9A-DD89-4987-8350-36CFEB406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6688" y="116958"/>
            <a:ext cx="3955312" cy="2591412"/>
          </a:xfrm>
          <a:prstGeom prst="round2Diag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2F59E-4B9C-4F5E-949F-BD36FED92C42}"/>
              </a:ext>
            </a:extLst>
          </p:cNvPr>
          <p:cNvSpPr txBox="1"/>
          <p:nvPr/>
        </p:nvSpPr>
        <p:spPr>
          <a:xfrm>
            <a:off x="4572000" y="2571750"/>
            <a:ext cx="3417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قابلیت اندازه گیری فعالیت های پرستاران</a:t>
            </a:r>
          </a:p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رضایتمندی بیماران</a:t>
            </a:r>
          </a:p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قابلیت ضبط و پیگیری مکالمات</a:t>
            </a:r>
          </a:p>
          <a:p>
            <a:pPr marL="285750" indent="-285750" algn="r" rtl="1">
              <a:buClr>
                <a:srgbClr val="E62A2B"/>
              </a:buClr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یکپارچه با ابزارهای همراه مانند موبایل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732B8-99BF-4A6C-A1CC-73AC6C801C28}"/>
              </a:ext>
            </a:extLst>
          </p:cNvPr>
          <p:cNvSpPr txBox="1"/>
          <p:nvPr/>
        </p:nvSpPr>
        <p:spPr>
          <a:xfrm>
            <a:off x="2444611" y="3895189"/>
            <a:ext cx="525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Clr>
                <a:srgbClr val="BA055E"/>
              </a:buClr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بر روی کابل کشی استاندارد بیمارستان تحت پروتکل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TCP/IP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کار میکند</a:t>
            </a:r>
          </a:p>
          <a:p>
            <a:pPr marL="342900" indent="-342900" algn="r" rtl="1">
              <a:buClr>
                <a:srgbClr val="BA055E"/>
              </a:buClr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زیر ساخت اینترنت اشیاء بر روی این سیستم وجود دارد</a:t>
            </a:r>
          </a:p>
        </p:txBody>
      </p:sp>
    </p:spTree>
    <p:extLst>
      <p:ext uri="{BB962C8B-B14F-4D97-AF65-F5344CB8AC3E}">
        <p14:creationId xmlns:p14="http://schemas.microsoft.com/office/powerpoint/2010/main" val="607412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3F9F33-2E32-477D-9F34-9FB30047A795}"/>
              </a:ext>
            </a:extLst>
          </p:cNvPr>
          <p:cNvSpPr txBox="1"/>
          <p:nvPr/>
        </p:nvSpPr>
        <p:spPr>
          <a:xfrm>
            <a:off x="123024" y="0"/>
            <a:ext cx="7154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ادامه و بخش دوم ارائه با آ</a:t>
            </a:r>
            <a:r>
              <a:rPr lang="fa-IR" sz="3200" b="1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قای احمدی </a:t>
            </a:r>
            <a:r>
              <a:rPr lang="fa-IR" sz="32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همراه خواهیم بود...</a:t>
            </a:r>
            <a:endParaRPr lang="en-US" sz="32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7797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2" name="Google Shape;182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ctrTitle" idx="4294967295"/>
          </p:nvPr>
        </p:nvSpPr>
        <p:spPr>
          <a:xfrm>
            <a:off x="2404575" y="2644150"/>
            <a:ext cx="4334400" cy="784800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294967295"/>
          </p:nvPr>
        </p:nvSpPr>
        <p:spPr>
          <a:xfrm>
            <a:off x="2475700" y="3411550"/>
            <a:ext cx="4263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Bring the attention of your audience over a key concept using icons or illustrations</a:t>
            </a:r>
            <a:endParaRPr sz="1700">
              <a:solidFill>
                <a:schemeClr val="accent5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4801918" y="2397498"/>
            <a:ext cx="255593" cy="2440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20"/>
          <p:cNvGrpSpPr/>
          <p:nvPr/>
        </p:nvGrpSpPr>
        <p:grpSpPr>
          <a:xfrm>
            <a:off x="4484596" y="1027067"/>
            <a:ext cx="1094956" cy="1095228"/>
            <a:chOff x="6654650" y="3665275"/>
            <a:chExt cx="409100" cy="409125"/>
          </a:xfrm>
        </p:grpSpPr>
        <p:sp>
          <p:nvSpPr>
            <p:cNvPr id="195" name="Google Shape;195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0"/>
          <p:cNvGrpSpPr/>
          <p:nvPr/>
        </p:nvGrpSpPr>
        <p:grpSpPr>
          <a:xfrm rot="1057000">
            <a:off x="3429567" y="1888291"/>
            <a:ext cx="723436" cy="723492"/>
            <a:chOff x="570875" y="4322250"/>
            <a:chExt cx="443300" cy="443325"/>
          </a:xfrm>
        </p:grpSpPr>
        <p:sp>
          <p:nvSpPr>
            <p:cNvPr id="198" name="Google Shape;19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 rot="2466570">
            <a:off x="3510625" y="1239359"/>
            <a:ext cx="355107" cy="339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-1609390">
            <a:off x="4029945" y="1452685"/>
            <a:ext cx="255567" cy="243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2926158">
            <a:off x="5579395" y="1646000"/>
            <a:ext cx="191399" cy="182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 rot="-1609432">
            <a:off x="4512553" y="969735"/>
            <a:ext cx="172415" cy="1646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906D2-4882-4A66-9D8C-EEC5F6D8C5EC}"/>
              </a:ext>
            </a:extLst>
          </p:cNvPr>
          <p:cNvSpPr txBox="1"/>
          <p:nvPr/>
        </p:nvSpPr>
        <p:spPr>
          <a:xfrm>
            <a:off x="842675" y="1556087"/>
            <a:ext cx="2460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6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بخش اول</a:t>
            </a:r>
            <a:endParaRPr lang="en-US" sz="60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A8A0-8E52-4958-9E8C-C94427AF7CB1}"/>
              </a:ext>
            </a:extLst>
          </p:cNvPr>
          <p:cNvSpPr txBox="1"/>
          <p:nvPr/>
        </p:nvSpPr>
        <p:spPr>
          <a:xfrm>
            <a:off x="821836" y="2571750"/>
            <a:ext cx="2481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C10360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ارائه دهنده</a:t>
            </a:r>
          </a:p>
          <a:p>
            <a:pPr algn="ctr" rtl="1"/>
            <a:r>
              <a:rPr lang="fa-IR" sz="3600" dirty="0">
                <a:solidFill>
                  <a:srgbClr val="C10360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حسین اسماعیلی</a:t>
            </a:r>
            <a:endParaRPr lang="en-US" sz="3600" dirty="0">
              <a:solidFill>
                <a:srgbClr val="C10360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l="53190"/>
          <a:stretch/>
        </p:blipFill>
        <p:spPr>
          <a:xfrm>
            <a:off x="4863185" y="-4"/>
            <a:ext cx="4280787" cy="514350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4106400" cy="7887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2519814" y="18099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 dirty="0"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3915868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1123760" y="27096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57200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1790321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3249313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4582434" y="3609350"/>
            <a:ext cx="12129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Lorem Ipsum</a:t>
            </a:r>
            <a:endParaRPr>
              <a:solidFill>
                <a:schemeClr val="lt1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cxnSp>
        <p:nvCxnSpPr>
          <p:cNvPr id="260" name="Google Shape;260;p25"/>
          <p:cNvCxnSpPr>
            <a:stCxn id="253" idx="2"/>
            <a:endCxn id="254" idx="0"/>
          </p:cNvCxnSpPr>
          <p:nvPr/>
        </p:nvCxnSpPr>
        <p:spPr>
          <a:xfrm rot="-5400000" flipH="1">
            <a:off x="3595764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25"/>
          <p:cNvCxnSpPr>
            <a:stCxn id="255" idx="0"/>
            <a:endCxn id="253" idx="2"/>
          </p:cNvCxnSpPr>
          <p:nvPr/>
        </p:nvCxnSpPr>
        <p:spPr>
          <a:xfrm rot="-5400000">
            <a:off x="2199710" y="1782950"/>
            <a:ext cx="457200" cy="139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5"/>
          <p:cNvCxnSpPr>
            <a:stCxn id="255" idx="2"/>
            <a:endCxn id="257" idx="0"/>
          </p:cNvCxnSpPr>
          <p:nvPr/>
        </p:nvCxnSpPr>
        <p:spPr>
          <a:xfrm rot="-5400000" flipH="1">
            <a:off x="183491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5"/>
          <p:cNvCxnSpPr>
            <a:stCxn id="256" idx="0"/>
            <a:endCxn id="255" idx="2"/>
          </p:cNvCxnSpPr>
          <p:nvPr/>
        </p:nvCxnSpPr>
        <p:spPr>
          <a:xfrm rot="-5400000">
            <a:off x="1168350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5"/>
          <p:cNvCxnSpPr>
            <a:stCxn id="254" idx="2"/>
            <a:endCxn id="259" idx="0"/>
          </p:cNvCxnSpPr>
          <p:nvPr/>
        </p:nvCxnSpPr>
        <p:spPr>
          <a:xfrm rot="-5400000" flipH="1">
            <a:off x="4627018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5"/>
          <p:cNvCxnSpPr>
            <a:cxnSpLocks/>
            <a:stCxn id="258" idx="0"/>
            <a:endCxn id="254" idx="2"/>
          </p:cNvCxnSpPr>
          <p:nvPr/>
        </p:nvCxnSpPr>
        <p:spPr>
          <a:xfrm rot="-5400000">
            <a:off x="3960463" y="3047450"/>
            <a:ext cx="457200" cy="66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0D8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1" name="Google Shape;271;p26"/>
          <p:cNvGraphicFramePr/>
          <p:nvPr/>
        </p:nvGraphicFramePr>
        <p:xfrm>
          <a:off x="457200" y="1713656"/>
          <a:ext cx="5215200" cy="2810500"/>
        </p:xfrm>
        <a:graphic>
          <a:graphicData uri="http://schemas.openxmlformats.org/drawingml/2006/table">
            <a:tbl>
              <a:tblPr>
                <a:noFill/>
                <a:tableStyleId>{A2B7BD1C-F54C-4534-A909-44603E2DE659}</a:tableStyleId>
              </a:tblPr>
              <a:tblGrid>
                <a:gridCol w="130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0D8E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Google Shape;27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title" idx="4294967295"/>
          </p:nvPr>
        </p:nvSpPr>
        <p:spPr>
          <a:xfrm>
            <a:off x="1992988" y="260525"/>
            <a:ext cx="5215200" cy="34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1993000" y="168822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>
            <a:noFill/>
          </a:ln>
          <a:effectLst>
            <a:outerShdw blurRad="28575" dist="9525" dir="5400000" algn="bl" rotWithShape="0">
              <a:schemeClr val="dk1">
                <a:alpha val="6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our office</a:t>
            </a:r>
            <a:endParaRPr sz="100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27"/>
          <p:cNvSpPr txBox="1">
            <a:spLocks noGrp="1"/>
          </p:cNvSpPr>
          <p:nvPr>
            <p:ph type="body" idx="4294967295"/>
          </p:nvPr>
        </p:nvSpPr>
        <p:spPr>
          <a:xfrm>
            <a:off x="740938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5"/>
                </a:solidFill>
              </a:rPr>
              <a:t>Find more maps at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5"/>
              </a:solidFill>
            </a:endParaRPr>
          </a:p>
        </p:txBody>
      </p:sp>
      <p:sp>
        <p:nvSpPr>
          <p:cNvPr id="282" name="Google Shape;282;p27"/>
          <p:cNvSpPr/>
          <p:nvPr/>
        </p:nvSpPr>
        <p:spPr>
          <a:xfrm rot="8100000">
            <a:off x="1159656" y="20022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 rot="8100000">
            <a:off x="2777556" y="3605898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 rot="8100000">
            <a:off x="3883256" y="1711198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 rot="8100000">
            <a:off x="6710556" y="22236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"/>
          <p:cNvSpPr/>
          <p:nvPr/>
        </p:nvSpPr>
        <p:spPr>
          <a:xfrm rot="8100000">
            <a:off x="4579331" y="38639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"/>
          <p:cNvSpPr/>
          <p:nvPr/>
        </p:nvSpPr>
        <p:spPr>
          <a:xfrm rot="8100000">
            <a:off x="7406631" y="3930923"/>
            <a:ext cx="156553" cy="156553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8575" dist="9525" dir="5400000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724200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89,526,124$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1487507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That’s a lot of money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3048294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100%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3811601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Total success!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ctrTitle" idx="4294967295"/>
          </p:nvPr>
        </p:nvSpPr>
        <p:spPr>
          <a:xfrm>
            <a:off x="2301775" y="1886247"/>
            <a:ext cx="4540500" cy="8949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185,244 users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4294967295"/>
          </p:nvPr>
        </p:nvSpPr>
        <p:spPr>
          <a:xfrm>
            <a:off x="2301775" y="2649554"/>
            <a:ext cx="4540500" cy="46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 a lot of users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457211" y="1668625"/>
            <a:ext cx="2726286" cy="2547000"/>
            <a:chOff x="1293736" y="1258050"/>
            <a:chExt cx="2726286" cy="2547000"/>
          </a:xfrm>
        </p:grpSpPr>
        <p:sp>
          <p:nvSpPr>
            <p:cNvPr id="313" name="Google Shape;313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1</a:t>
              </a:r>
              <a:endParaRPr sz="1200"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5" name="Google Shape;315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6" name="Google Shape;316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17" name="Google Shape;317;p30"/>
          <p:cNvGrpSpPr/>
          <p:nvPr/>
        </p:nvGrpSpPr>
        <p:grpSpPr>
          <a:xfrm>
            <a:off x="2367433" y="1668625"/>
            <a:ext cx="2726286" cy="2547000"/>
            <a:chOff x="3203958" y="1258050"/>
            <a:chExt cx="2726286" cy="2547000"/>
          </a:xfrm>
        </p:grpSpPr>
        <p:sp>
          <p:nvSpPr>
            <p:cNvPr id="318" name="Google Shape;318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Kulim Park"/>
                  <a:ea typeface="Kulim Park"/>
                  <a:cs typeface="Kulim Park"/>
                  <a:sym typeface="Kulim Park"/>
                </a:rPr>
                <a:t>2</a:t>
              </a:r>
              <a:endParaRPr sz="1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0" name="Google Shape;320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1" name="Google Shape;321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4287452" y="1668625"/>
            <a:ext cx="2726286" cy="2547000"/>
            <a:chOff x="5123977" y="1258050"/>
            <a:chExt cx="2726286" cy="2547000"/>
          </a:xfrm>
        </p:grpSpPr>
        <p:sp>
          <p:nvSpPr>
            <p:cNvPr id="323" name="Google Shape;323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Kulim Park"/>
                  <a:ea typeface="Kulim Park"/>
                  <a:cs typeface="Kulim Park"/>
                  <a:sym typeface="Kulim Park"/>
                </a:rPr>
                <a:t>3</a:t>
              </a:r>
              <a:endParaRPr sz="1200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5" name="Google Shape;325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6" name="Google Shape;326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2" name="Google Shape;332;p3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3" name="Google Shape;333;p31"/>
          <p:cNvSpPr txBox="1">
            <a:spLocks noGrp="1"/>
          </p:cNvSpPr>
          <p:nvPr>
            <p:ph type="body" idx="2"/>
          </p:nvPr>
        </p:nvSpPr>
        <p:spPr>
          <a:xfrm>
            <a:off x="2472077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3"/>
          </p:nvPr>
        </p:nvSpPr>
        <p:spPr>
          <a:xfrm>
            <a:off x="4486954" y="15926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5" name="Google Shape;335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2472077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4486954" y="3192800"/>
            <a:ext cx="1807800" cy="15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45" name="Google Shape;345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88" y="152400"/>
            <a:ext cx="4686435" cy="410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5D9587-2840-4EB5-98A8-C709A4CA828F}"/>
              </a:ext>
            </a:extLst>
          </p:cNvPr>
          <p:cNvSpPr txBox="1"/>
          <p:nvPr/>
        </p:nvSpPr>
        <p:spPr>
          <a:xfrm>
            <a:off x="-39803" y="0"/>
            <a:ext cx="5868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فناوری‌های دیجیتال در خدمت بیمارستان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D25CE-B0AD-4B48-B12D-12A933FD8BD1}"/>
              </a:ext>
            </a:extLst>
          </p:cNvPr>
          <p:cNvSpPr txBox="1"/>
          <p:nvPr/>
        </p:nvSpPr>
        <p:spPr>
          <a:xfrm>
            <a:off x="116958" y="1307805"/>
            <a:ext cx="62625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فناوری‌های دیجیتال و سیستم‌های مبتنی بر این فناوری، ابعاد مختلف زندگی ما را تحت تاثیر خود قرار داده است. گویی هر مکان و هر مقوله‌ای که در آن ردپایی از فناوری دیجیتال یافت نشود با دنیای امروز و زندگی مدرن بیگانه است.</a:t>
            </a:r>
          </a:p>
          <a:p>
            <a:pPr algn="ctr" rtl="1"/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یکی از حوزه هایی که تحت تاثیر فناوری های دیجیتالی شاهد پیشرفت چشمگیری بوده، حوزه سلامت و درمان است. استفاده از سیستم های مبتنی بر فناوری های دیجیتال و سیستم ها و ابزارهایی که عنوان هوشمندی را با خود به یدک می کشد، نقش مؤثری در بهبود فرآیند تشخیص و درمان بیماری های مختلف داشته است؛</a:t>
            </a:r>
            <a:r>
              <a:rPr lang="en-US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بنابراین شاید با توجه به این که کادر درمانی و بیماران برای استقبال از فناوری آمادگی لازم را پیدا کرده اند، دیگر وقت آن رسیده باشد که بیمارستان ها هم به سیستم های دیجیتال مجهز شوند.</a:t>
            </a:r>
            <a:endParaRPr lang="en-US" sz="20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20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حضور فناوری های دیجیتال در بیمارستان های آینده بدون تردید نویدبخش ورود به عصری جدید در حوزه درمان و پزشکی است.</a:t>
            </a:r>
          </a:p>
        </p:txBody>
      </p:sp>
    </p:spTree>
    <p:extLst>
      <p:ext uri="{BB962C8B-B14F-4D97-AF65-F5344CB8AC3E}">
        <p14:creationId xmlns:p14="http://schemas.microsoft.com/office/powerpoint/2010/main" val="171959652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Mobile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51" name="Google Shape;351;p33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52" name="Google Shape;35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53" name="Google Shape;353;p33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354" name="Google Shape;354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45143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64" name="Google Shape;364;p34"/>
          <p:cNvGrpSpPr/>
          <p:nvPr/>
        </p:nvGrpSpPr>
        <p:grpSpPr>
          <a:xfrm>
            <a:off x="4449677" y="465959"/>
            <a:ext cx="2736410" cy="4222433"/>
            <a:chOff x="2112475" y="238125"/>
            <a:chExt cx="3395050" cy="5238750"/>
          </a:xfrm>
        </p:grpSpPr>
        <p:sp>
          <p:nvSpPr>
            <p:cNvPr id="365" name="Google Shape;365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34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4503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Tablet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>
            <a:off x="4033350" y="1647102"/>
            <a:ext cx="3815400" cy="2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Place your screenshot here</a:t>
            </a:r>
            <a:endParaRPr sz="10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3488056" y="1496121"/>
            <a:ext cx="4905804" cy="2874252"/>
            <a:chOff x="1177450" y="241631"/>
            <a:chExt cx="6173152" cy="3616776"/>
          </a:xfrm>
        </p:grpSpPr>
        <p:sp>
          <p:nvSpPr>
            <p:cNvPr id="377" name="Google Shape;377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5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0309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Desktop project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2400" b="1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You can find me at: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@username · user@mail.me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4213974" y="1183225"/>
            <a:ext cx="716103" cy="6428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96" name="Google Shape;3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2" name="Google Shape;402;p3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18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Kulim Park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Kulim Park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https://github.com/noponies/Kulim-Park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38"/>
          <p:cNvSpPr txBox="1"/>
          <p:nvPr/>
        </p:nvSpPr>
        <p:spPr>
          <a:xfrm>
            <a:off x="457200" y="4019250"/>
            <a:ext cx="5215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410" name="Google Shape;410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11" name="Google Shape;411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18" name="Google Shape;418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21" name="Google Shape;421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3" name="Google Shape;423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5" name="Google Shape;425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26" name="Google Shape;426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30" name="Google Shape;430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35" name="Google Shape;435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36" name="Google Shape;436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57" name="Google Shape;457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60" name="Google Shape;460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64" name="Google Shape;464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68" name="Google Shape;468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2" name="Google Shape;472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6" name="Google Shape;476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77" name="Google Shape;477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80" name="Google Shape;48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83" name="Google Shape;483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86" name="Google Shape;486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89" name="Google Shape;489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94" name="Google Shape;494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97" name="Google Shape;497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02" name="Google Shape;502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05" name="Google Shape;505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11" name="Google Shape;511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14" name="Google Shape;514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20" name="Google Shape;520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26" name="Google Shape;526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34" name="Google Shape;534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6" name="Google Shape;536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37" name="Google Shape;537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40" name="Google Shape;540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2" name="Google Shape;542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3" name="Google Shape;543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44" name="Google Shape;544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47" name="Google Shape;547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53" name="Google Shape;553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5" name="Google Shape;555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7" name="Google Shape;557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58" name="Google Shape;558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0" name="Google Shape;560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61" name="Google Shape;561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4" name="Google Shape;564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65" name="Google Shape;565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68" name="Google Shape;568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74" name="Google Shape;574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77" name="Google Shape;577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82" name="Google Shape;582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5" name="Google Shape;585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86" name="Google Shape;586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89" name="Google Shape;589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93" name="Google Shape;593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99" name="Google Shape;599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02" name="Google Shape;602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09" name="Google Shape;609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12" name="Google Shape;612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6" name="Google Shape;616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7" name="Google Shape;617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18" name="Google Shape;618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22" name="Google Shape;622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8" name="Google Shape;628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29" name="Google Shape;629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2" name="Google Shape;632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3" name="Google Shape;633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34" name="Google Shape;634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7" name="Google Shape;637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8" name="Google Shape;638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39" name="Google Shape;639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45" name="Google Shape;645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49" name="Google Shape;649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53" name="Google Shape;653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8" name="Google Shape;658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59" name="Google Shape;659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4" name="Google Shape;664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65" name="Google Shape;665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7" name="Google Shape;667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68" name="Google Shape;668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74" name="Google Shape;674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5" name="Google Shape;675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76" name="Google Shape;676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682" name="Google Shape;68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84" name="Google Shape;684;p39"/>
          <p:cNvSpPr/>
          <p:nvPr/>
        </p:nvSpPr>
        <p:spPr>
          <a:xfrm>
            <a:off x="6477338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39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686" name="Google Shape;68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39"/>
          <p:cNvSpPr/>
          <p:nvPr/>
        </p:nvSpPr>
        <p:spPr>
          <a:xfrm>
            <a:off x="7362326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39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690" name="Google Shape;69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39"/>
          <p:cNvSpPr/>
          <p:nvPr/>
        </p:nvSpPr>
        <p:spPr>
          <a:xfrm>
            <a:off x="6765998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94" name="Google Shape;694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00" name="Google Shape;700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07" name="Google Shape;707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12" name="Google Shape;712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16" name="Google Shape;716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22" name="Google Shape;722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26" name="Google Shape;726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31" name="Google Shape;731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37" name="Google Shape;737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44" name="Google Shape;744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47" name="Google Shape;747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51" name="Google Shape;751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58" name="Google Shape;758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64" name="Google Shape;764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68" name="Google Shape;768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9" name="Google Shape;779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86" name="Google Shape;786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91" name="Google Shape;791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97" name="Google Shape;797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04" name="Google Shape;804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09" name="Google Shape;809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14" name="Google Shape;814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20" name="Google Shape;82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0" name="Google Shape;830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31" name="Google Shape;831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834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35" name="Google Shape;835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46" name="Google Shape;846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0" name="Google Shape;850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51" name="Google Shape;85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1" name="Google Shape;861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62" name="Google Shape;862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70" name="Google Shape;870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75" name="Google Shape;875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80" name="Google Shape;880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86" name="Google Shape;886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93" name="Google Shape;893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97" name="Google Shape;897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03" name="Google Shape;903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10" name="Google Shape;910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14" name="Google Shape;914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19" name="Google Shape;919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26" name="Google Shape;926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34" name="Google Shape;934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39" name="Google Shape;939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43" name="Google Shape;943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47" name="Google Shape;947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52" name="Google Shape;952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57" name="Google Shape;957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63" name="Google Shape;963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70" name="Google Shape;970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78" name="Google Shape;978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91" name="Google Shape;991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96" name="Google Shape;996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00" name="Google Shape;1000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07" name="Google Shape;1007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16" name="Google Shape;1016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29" name="Google Shape;1029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42" name="Google Shape;1042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55" name="Google Shape;1055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62" name="Google Shape;1062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78" name="Google Shape;1078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84" name="Google Shape;1084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85" name="Google Shape;1085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8" name="Google Shape;1088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89" name="Google Shape;1089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2" name="Google Shape;1092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93" name="Google Shape;1093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6" name="Google Shape;1096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97" name="Google Shape;1097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01" name="Google Shape;1101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10" name="Google Shape;1110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35" name="Google Shape;1135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36" name="Google Shape;113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44" name="Google Shape;1144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45" name="Google Shape;1145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accent1"/>
                </a:solidFill>
                <a:highlight>
                  <a:schemeClr val="accent6"/>
                </a:highlight>
                <a:latin typeface="Kulim Park Light"/>
                <a:ea typeface="Kulim Park Light"/>
                <a:cs typeface="Kulim Park Light"/>
                <a:sym typeface="Kulim Park Light"/>
              </a:rPr>
              <a:t> and many more...</a:t>
            </a:r>
            <a:endParaRPr sz="2400">
              <a:solidFill>
                <a:schemeClr val="accent1"/>
              </a:solidFill>
              <a:highlight>
                <a:schemeClr val="accent6"/>
              </a:highlight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151" name="Google Shape;1151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152" name="Google Shape;1152;p41"/>
          <p:cNvSpPr txBox="1">
            <a:spLocks noGrp="1"/>
          </p:cNvSpPr>
          <p:nvPr>
            <p:ph type="body" idx="4294967295"/>
          </p:nvPr>
        </p:nvSpPr>
        <p:spPr>
          <a:xfrm>
            <a:off x="732025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Google Shape;1157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9" name="Google Shape;1159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60" name="Google Shape;1160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61" name="Google Shape;1161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2" name="Google Shape;1162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3" name="Google Shape;1163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64" name="Google Shape;1164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5" name="Google Shape;1165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6" name="Google Shape;1166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67" name="Google Shape;1167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68" name="Google Shape;1168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69" name="Google Shape;1169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70" name="Google Shape;1170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71" name="Google Shape;1171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72" name="Google Shape;117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65D9587-2840-4EB5-98A8-C709A4CA828F}"/>
              </a:ext>
            </a:extLst>
          </p:cNvPr>
          <p:cNvSpPr txBox="1"/>
          <p:nvPr/>
        </p:nvSpPr>
        <p:spPr>
          <a:xfrm>
            <a:off x="1573619" y="0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36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A476A-AC2E-4836-88B0-EBFFB741FF58}"/>
              </a:ext>
            </a:extLst>
          </p:cNvPr>
          <p:cNvSpPr txBox="1"/>
          <p:nvPr/>
        </p:nvSpPr>
        <p:spPr>
          <a:xfrm>
            <a:off x="118093" y="1602254"/>
            <a:ext cx="5553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بیمارستان‌های هوشمند با امکانات مدرن که دنیای فیزیکی و دیجیتال را با</a:t>
            </a:r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هوشمندی به هم متصل می‌کنند، طراحی شده‌اند تا بازدهی بهره برداری از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منابع و بهره‌وری تیم‌های پزشکی و درمانی را برای ارائه خدمات بهتر به بیماران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افزایش دهند. یک بیمارستان هوشمند ترکیبی از تجهیزات به‌روز، سیستم‌های</a:t>
            </a:r>
          </a:p>
          <a:p>
            <a:pPr algn="ctr" rtl="1"/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Telemedicine</a:t>
            </a: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(پزشکی از راه دور)</a:t>
            </a:r>
            <a:r>
              <a:rPr lang="en-US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و کنترل از راه دور، سنسورهای متصل و یکپارچه </a:t>
            </a:r>
          </a:p>
          <a:p>
            <a:pPr algn="ctr" rtl="1"/>
            <a:r>
              <a:rPr lang="fa-IR" sz="20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بستر اینترنت اشیا و محاسبات ابری و هوشمند است.</a:t>
            </a:r>
            <a:endParaRPr lang="en-US" sz="20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3039270" y="3091958"/>
            <a:ext cx="2899782" cy="56254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solidFill>
                  <a:schemeClr val="lt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تشکر از همراهیءءءء شما</a:t>
            </a:r>
            <a:endParaRPr sz="3600" dirty="0">
              <a:solidFill>
                <a:schemeClr val="lt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3755130" y="1254641"/>
            <a:ext cx="1468062" cy="745925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60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پایان</a:t>
            </a:r>
            <a:endParaRPr sz="6000" dirty="0">
              <a:solidFill>
                <a:srgbClr val="FDBD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4325614" y="2456881"/>
            <a:ext cx="492772" cy="44238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EB2B2B"/>
          </a:soli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B930593-9CA5-442B-99C6-231F7BD93232}"/>
              </a:ext>
            </a:extLst>
          </p:cNvPr>
          <p:cNvSpPr txBox="1"/>
          <p:nvPr/>
        </p:nvSpPr>
        <p:spPr>
          <a:xfrm>
            <a:off x="636695" y="0"/>
            <a:ext cx="35830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تشخیص، بررسی و معالجه در 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بیمارستان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44E7A-9DF1-4CE9-A61D-E564BE5D39BA}"/>
              </a:ext>
            </a:extLst>
          </p:cNvPr>
          <p:cNvSpPr txBox="1"/>
          <p:nvPr/>
        </p:nvSpPr>
        <p:spPr>
          <a:xfrm>
            <a:off x="-4094968" y="1077218"/>
            <a:ext cx="13238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تشخیص بیماری، عکسبرداری، انجام آزمایشات تشخیصی و حتی انجام عمل جراحی نیز 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منوط به استفاده از تجهیزات رایانه ای است. کلیه اطلاعات پزشکی و نتایج بررسی های پزشکی به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تبلت اختصاصی پزشک معالج بیمار ارسال می شود.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همچنین با استفاده از سیستمهای رایانه ای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کمک تصمیم گیری، مشاوره های لازم به پزشک معالج در زمینه تشخیص نوع بیماری و نحوه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درمان آن داده می شود.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233B2-A611-4F8A-B5C5-2C08BCD80648}"/>
              </a:ext>
            </a:extLst>
          </p:cNvPr>
          <p:cNvSpPr txBox="1"/>
          <p:nvPr/>
        </p:nvSpPr>
        <p:spPr>
          <a:xfrm>
            <a:off x="-166561" y="2588955"/>
            <a:ext cx="93105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از آنجا که مطالعات انجام شده، نشان داده است استفاده از نور طبیعی می تواند نقش مهمی در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  بهبود حال بیماران داشته باشد، در همه اتاق های این بیمارستان از نور طبیعی برای روشنایی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              استفاده می شود. استفاده از تبلت ها و گوشی های تلفن هوشمند، حضور مجازی پزشکان در 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                                                                              بخش های مختلف بیمارستان را در هر ساعتی از شبانه روز امکان پذیر می سازد و پزشک می تواند از طریق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                      بارکدهایی که روی داروها نصب می شود، داروهای مورد نظرش را برای بیمار تجویز کند و خلاصه همه اموری که مسئولیت انجام آن را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به عهده دارد، تحت کنترل قرار دهد. همه اتاق های بیمارستان مجهز به پایانه های ارتباطی رایانه ای است که از طریق سیستم های پردازش ابری با</a:t>
            </a: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هم در ارتباط است. همه اطلاعات از تشخیص بیماری تا توصیه های پزشک به ایستگاه پرستار و تجویز دارو به صورت الکترونیکی ثبت می شود.</a:t>
            </a:r>
          </a:p>
        </p:txBody>
      </p:sp>
    </p:spTree>
    <p:extLst>
      <p:ext uri="{BB962C8B-B14F-4D97-AF65-F5344CB8AC3E}">
        <p14:creationId xmlns:p14="http://schemas.microsoft.com/office/powerpoint/2010/main" val="7111420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>
          <a:blip r:embed="rId3"/>
          <a:srcRect l="22285" r="22285"/>
          <a:stretch/>
        </p:blipFill>
        <p:spPr>
          <a:xfrm>
            <a:off x="4754880" y="-34290"/>
            <a:ext cx="4389120" cy="521208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2A6AB-5A83-4534-B5B4-00EBFCA310A5}"/>
              </a:ext>
            </a:extLst>
          </p:cNvPr>
          <p:cNvSpPr txBox="1"/>
          <p:nvPr/>
        </p:nvSpPr>
        <p:spPr>
          <a:xfrm>
            <a:off x="826134" y="0"/>
            <a:ext cx="2672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سیستم های کنترلی در</a:t>
            </a: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هوشمند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44026-5CDE-42D4-9B4A-0964570B78B0}"/>
              </a:ext>
            </a:extLst>
          </p:cNvPr>
          <p:cNvSpPr txBox="1"/>
          <p:nvPr/>
        </p:nvSpPr>
        <p:spPr>
          <a:xfrm>
            <a:off x="-111954" y="1077218"/>
            <a:ext cx="3991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یک بیمارستان هوشمند با استفاده از سیستمهای کنترلی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متنوع و همچنین استفاده از انرژی های تجدید پذیر،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میزان مصرف انرژی تا حد بسیار زیادی کاهش پیدا می کند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که این امر باعث کاهش قابل توجه هزینه های مصرف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انرژی در ساختمان می گردد.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6EC29-DBE2-45E6-88DC-4E0182EABAE2}"/>
              </a:ext>
            </a:extLst>
          </p:cNvPr>
          <p:cNvSpPr txBox="1"/>
          <p:nvPr/>
        </p:nvSpPr>
        <p:spPr>
          <a:xfrm>
            <a:off x="-100348" y="2554546"/>
            <a:ext cx="40126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لازم به ذکر است با توجه به وجود پزشکان داخلی بسیار با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تجربه و همچنین موقعیت جغرافیایی کشور ، پتانسیل جذب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b="1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گردشگران درمانی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از سایر کشورهای منطقه بسیار بالا می باشد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و همین امر لزوم تجهیز بیمارستانهای موجودو همچنین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بیمارستانهای در حال احداث را به سیستم های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هوشمند بیمارستانی به منظور ارتقای سطح کیفیت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خدمات رسانی به بیماران بیشتر مشخص می نماید.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093964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920D5-E36D-45B9-80BD-A8664B97BAE9}"/>
              </a:ext>
            </a:extLst>
          </p:cNvPr>
          <p:cNvSpPr txBox="1"/>
          <p:nvPr/>
        </p:nvSpPr>
        <p:spPr>
          <a:xfrm>
            <a:off x="-12293356" y="1158950"/>
            <a:ext cx="19310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          گردشگری درمانی یا توریسم پزشکی شاخه‌ای از گردشگری 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سلامت است که در آن شخص از کشوری به سایر نقاط دنیا با امکانات 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پیشرفته تر بهداشتی و درمانی سفر می‌کند تا از خدمات پزشکی کشور مقصد در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مراکز درمانی بهره‌مند شود. در اغلب موارد، هدف از توریسم پزشکی بهره‌مندی 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از قیمت پایین خدمات پزشکی یا دریافت سریع‌تر و بهتر خدمات در سایر نقاط</a:t>
            </a:r>
          </a:p>
          <a:p>
            <a:pPr algn="r" rtl="1"/>
            <a:r>
              <a:rPr lang="fa-IR" sz="1800" dirty="0">
                <a:solidFill>
                  <a:srgbClr val="FDBD3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دنیاست.</a:t>
            </a:r>
            <a:endParaRPr lang="en-US" sz="1800" dirty="0">
              <a:solidFill>
                <a:srgbClr val="FDBD3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62B53-4793-41DD-B6EE-5BB6B8AAFA0E}"/>
              </a:ext>
            </a:extLst>
          </p:cNvPr>
          <p:cNvSpPr txBox="1"/>
          <p:nvPr/>
        </p:nvSpPr>
        <p:spPr>
          <a:xfrm>
            <a:off x="3439469" y="2806950"/>
            <a:ext cx="1242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9600" dirty="0">
                <a:solidFill>
                  <a:srgbClr val="FFFFFF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؟؟؟</a:t>
            </a:r>
            <a:endParaRPr lang="en-US" sz="9600" dirty="0">
              <a:solidFill>
                <a:srgbClr val="FFFFFF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62794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0FACA3-182A-4DE6-9F80-8FD602203B42}"/>
              </a:ext>
            </a:extLst>
          </p:cNvPr>
          <p:cNvSpPr txBox="1"/>
          <p:nvPr/>
        </p:nvSpPr>
        <p:spPr>
          <a:xfrm>
            <a:off x="0" y="0"/>
            <a:ext cx="5798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مزایای پیاده سازی سامانه های هوشمند بیمارستانی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8FDD-62D9-47D6-9670-903E6DB6DE07}"/>
              </a:ext>
            </a:extLst>
          </p:cNvPr>
          <p:cNvSpPr txBox="1"/>
          <p:nvPr/>
        </p:nvSpPr>
        <p:spPr>
          <a:xfrm>
            <a:off x="99969" y="1035657"/>
            <a:ext cx="5796779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کیفیت ارائه خدمات به بیماران و ارتقاء سطح کیفی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کمتر شدن زمان ارائه خدمات به بیماران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کاهش خطاهای پزشکی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ذخیره اطلاعات بیماران به صورت الکترونیکی در دیتاسنتر بیمارستان به منظور نگهداری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>
              <a:lnSpc>
                <a:spcPct val="120000"/>
              </a:lnSpc>
              <a:buClr>
                <a:srgbClr val="FDBD31"/>
              </a:buClr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سوابق بیمار و در</a:t>
            </a:r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صورت نیاز انتقال به بیمارستانهای دیگر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کاهش هزینه های خدمات بیمارستانی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بهینه سازی استفاده از منابع و تجهیزات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بهینه سازی استفاده از منابع انسانی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سطح ایمنی و امنیت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کاهش مصرف انرژی بیمارستان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marL="285750" indent="-285750" algn="r" rtl="1">
              <a:lnSpc>
                <a:spcPct val="120000"/>
              </a:lnSpc>
              <a:buClr>
                <a:srgbClr val="FDBD3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افزایش عمر مفید تجهیزات و کاهش هزینه نگهداری و تعمیرات آنها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529079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ADA55C-F3DD-4E82-A9C1-7F0894E2DDBC}"/>
              </a:ext>
            </a:extLst>
          </p:cNvPr>
          <p:cNvSpPr txBox="1"/>
          <p:nvPr/>
        </p:nvSpPr>
        <p:spPr>
          <a:xfrm>
            <a:off x="442721" y="10633"/>
            <a:ext cx="4289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کاربرد تگ های </a:t>
            </a:r>
            <a:r>
              <a:rPr lang="en-US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RFID </a:t>
            </a:r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هوشمند سازی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ctr" rtl="1"/>
            <a:r>
              <a:rPr lang="fa-IR" sz="3200" dirty="0">
                <a:solidFill>
                  <a:srgbClr val="7B146C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بیمارستان ها</a:t>
            </a:r>
            <a:endParaRPr lang="en-US" sz="3200" dirty="0">
              <a:solidFill>
                <a:srgbClr val="7B146C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021416-E426-4385-BB3B-608AD4904936}"/>
              </a:ext>
            </a:extLst>
          </p:cNvPr>
          <p:cNvSpPr/>
          <p:nvPr/>
        </p:nvSpPr>
        <p:spPr>
          <a:xfrm>
            <a:off x="-171074" y="1087851"/>
            <a:ext cx="2178549" cy="523220"/>
          </a:xfrm>
          <a:prstGeom prst="roundRect">
            <a:avLst>
              <a:gd name="adj" fmla="val 50000"/>
            </a:avLst>
          </a:prstGeom>
          <a:solidFill>
            <a:srgbClr val="FDB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سامانه شناسایی با امواج رادیویی </a:t>
            </a:r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(RFID)</a:t>
            </a:r>
            <a:r>
              <a:rPr lang="fa-IR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endParaRPr lang="en-US" dirty="0">
              <a:solidFill>
                <a:schemeClr val="tx1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Radio-frequency Identification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BCF1D-70C6-428B-A301-BE8F178ECBD5}"/>
              </a:ext>
            </a:extLst>
          </p:cNvPr>
          <p:cNvSpPr txBox="1"/>
          <p:nvPr/>
        </p:nvSpPr>
        <p:spPr>
          <a:xfrm>
            <a:off x="-104342" y="1893521"/>
            <a:ext cx="59987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در یک بیمارستان هوشمند به محض این که بیمار به بخش پذیرش بیمارستان مراجعه 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می کند و مقدمات لازم برای بستری و درمان بیمار فراهم می شود با استفاده از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یک تگ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RFID </a:t>
            </a: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که به صورت دستبند ارائه می شود، بیمار در تمام قسمت های این مرکز درمانی تحت کنترل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مراقبت قرار می گیرد.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برخلاف بیمارستان های معمولی در این بیمارستان از سیم ها </a:t>
            </a:r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کابل هایی که به نظر می رسد باید جزو جدایی ناپذیر تجهیزات و امکانات پزشکی باشد و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همچنین اسناد و مدارک کاغذی و حتی فیلم های رادیولوژی که استفاده از آنها در</a:t>
            </a:r>
            <a:endParaRPr lang="en-US" sz="1800" dirty="0">
              <a:solidFill>
                <a:srgbClr val="BA055E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              </a:t>
            </a:r>
            <a:r>
              <a:rPr lang="fa-IR" sz="1800" dirty="0">
                <a:solidFill>
                  <a:srgbClr val="BA055E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تشخیص بیماری ها قدمتی دیرینه دارد، هیچ نشانی پیدا نمی کنید.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766BA-5E55-47BB-B9D8-ECEEB4A4C98A}"/>
              </a:ext>
            </a:extLst>
          </p:cNvPr>
          <p:cNvSpPr txBox="1"/>
          <p:nvPr/>
        </p:nvSpPr>
        <p:spPr>
          <a:xfrm>
            <a:off x="93027" y="4087548"/>
            <a:ext cx="681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اغلب کارها و امور مربوط به بیماران از پذیرش تا بستری و تشخیص و درمان از طریق کارمندان رباتیک و بدون 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  <a:p>
            <a:pPr algn="r" rtl="1"/>
            <a:r>
              <a:rPr lang="en-US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           </a:t>
            </a:r>
            <a:r>
              <a:rPr lang="fa-IR" sz="1800" dirty="0">
                <a:solidFill>
                  <a:srgbClr val="E62A2B"/>
                </a:solidFill>
                <a:latin typeface="Aviny" panose="020B0506030804020204" pitchFamily="34" charset="-78"/>
                <a:cs typeface="Aviny" panose="020B0506030804020204" pitchFamily="34" charset="-78"/>
              </a:rPr>
              <a:t>نیاز به پیگیری های مکرر به صورت خودکار انجام می شود.</a:t>
            </a:r>
            <a:endParaRPr lang="en-US" sz="1800" dirty="0">
              <a:solidFill>
                <a:srgbClr val="E62A2B"/>
              </a:solidFill>
              <a:latin typeface="Aviny" panose="020B0506030804020204" pitchFamily="34" charset="-78"/>
              <a:cs typeface="Aviny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6CCBD-72A2-4A76-9751-8885AC20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50740" y="935080"/>
            <a:ext cx="2382282" cy="2382282"/>
          </a:xfrm>
          <a:prstGeom prst="ellipse">
            <a:avLst/>
          </a:prstGeom>
          <a:effectLst>
            <a:outerShdw blurRad="152400" dir="21540000" algn="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2228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2343</Words>
  <Application>Microsoft Office PowerPoint</Application>
  <PresentationFormat>On-screen Show (16:9)</PresentationFormat>
  <Paragraphs>273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Kulim Park Light</vt:lpstr>
      <vt:lpstr>Kulim Park</vt:lpstr>
      <vt:lpstr>Calibri</vt:lpstr>
      <vt:lpstr>Aviny</vt:lpstr>
      <vt:lpstr>Arial</vt:lpstr>
      <vt:lpstr>Montserrat</vt:lpstr>
      <vt:lpstr>Wingdings</vt:lpstr>
      <vt:lpstr>Volumnia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  <vt:lpstr>تشکر از همراهیءءءء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Stormx Unknown</cp:lastModifiedBy>
  <cp:revision>22</cp:revision>
  <dcterms:modified xsi:type="dcterms:W3CDTF">2021-05-25T08:22:47Z</dcterms:modified>
</cp:coreProperties>
</file>