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35"/>
  </p:notesMasterIdLst>
  <p:sldIdLst>
    <p:sldId id="285" r:id="rId2"/>
    <p:sldId id="256" r:id="rId3"/>
    <p:sldId id="257" r:id="rId4"/>
    <p:sldId id="258" r:id="rId5"/>
    <p:sldId id="287" r:id="rId6"/>
    <p:sldId id="28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</p:sldIdLst>
  <p:sldSz cx="9144000" cy="5143500" type="screen16x9"/>
  <p:notesSz cx="6858000" cy="9144000"/>
  <p:embeddedFontLst>
    <p:embeddedFont>
      <p:font typeface="Aviny" panose="020B0506030804020204" pitchFamily="34" charset="-78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Kulim Park" panose="020B0604020202020204" charset="0"/>
      <p:regular r:id="rId41"/>
      <p:bold r:id="rId42"/>
      <p:italic r:id="rId43"/>
      <p:boldItalic r:id="rId44"/>
    </p:embeddedFont>
    <p:embeddedFont>
      <p:font typeface="Kulim Park Light" panose="020B060402020202020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24F0312-314F-452B-A71A-FB52E7FA6DC2}">
          <p14:sldIdLst>
            <p14:sldId id="285"/>
            <p14:sldId id="256"/>
            <p14:sldId id="257"/>
            <p14:sldId id="258"/>
            <p14:sldId id="287"/>
            <p14:sldId id="28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D31"/>
    <a:srgbClr val="E62A2B"/>
    <a:srgbClr val="BA055E"/>
    <a:srgbClr val="7B146C"/>
    <a:srgbClr val="EB2B2B"/>
    <a:srgbClr val="C10360"/>
    <a:srgbClr val="FFFFFF"/>
    <a:srgbClr val="EA7231"/>
    <a:srgbClr val="F6F4C4"/>
    <a:srgbClr val="EC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76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cb00e2f6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cb00e2f6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4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9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4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ponies/Kulim-Par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99D5F-A76E-4C1D-AB95-E66DDB0BDB11}"/>
              </a:ext>
            </a:extLst>
          </p:cNvPr>
          <p:cNvSpPr txBox="1"/>
          <p:nvPr/>
        </p:nvSpPr>
        <p:spPr>
          <a:xfrm>
            <a:off x="2433433" y="1775638"/>
            <a:ext cx="4277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CB032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6000" dirty="0">
              <a:solidFill>
                <a:srgbClr val="ECB032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D738-27F5-44C9-B820-345EA4E70F6D}"/>
              </a:ext>
            </a:extLst>
          </p:cNvPr>
          <p:cNvSpPr txBox="1"/>
          <p:nvPr/>
        </p:nvSpPr>
        <p:spPr>
          <a:xfrm>
            <a:off x="2212218" y="2938955"/>
            <a:ext cx="47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ای از : حسین اسماعیلی، علی احمدی و یوسف سیاه منصوری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3EA63-96FD-4699-811E-10EFA2F7E0D6}"/>
              </a:ext>
            </a:extLst>
          </p:cNvPr>
          <p:cNvSpPr txBox="1"/>
          <p:nvPr/>
        </p:nvSpPr>
        <p:spPr>
          <a:xfrm>
            <a:off x="3436110" y="3486719"/>
            <a:ext cx="22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استاد : سرکار خانم عالیه عهدی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B008D-7A37-4579-B37C-E01E09194A6D}"/>
              </a:ext>
            </a:extLst>
          </p:cNvPr>
          <p:cNvSpPr txBox="1"/>
          <p:nvPr/>
        </p:nvSpPr>
        <p:spPr>
          <a:xfrm>
            <a:off x="2696324" y="588334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 نام خداوند شعرو غزل        خداوند روزی ده بی مثل</a:t>
            </a:r>
            <a:endParaRPr lang="en-US" sz="20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4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294967295"/>
          </p:nvPr>
        </p:nvSpPr>
        <p:spPr>
          <a:xfrm>
            <a:off x="2475700" y="3411550"/>
            <a:ext cx="4263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Bring the attention of your audience over a key concept using icons or illustrations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5" name="Google Shape;19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8" name="Google Shape;19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l="53190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4106400" cy="788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 dirty="0"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123760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790321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260" name="Google Shape;260;p25"/>
          <p:cNvCxnSpPr>
            <a:stCxn id="253" idx="2"/>
            <a:endCxn id="254" idx="0"/>
          </p:cNvCxnSpPr>
          <p:nvPr/>
        </p:nvCxnSpPr>
        <p:spPr>
          <a:xfrm rot="-5400000" flipH="1">
            <a:off x="3595764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0"/>
            <a:endCxn id="253" idx="2"/>
          </p:cNvCxnSpPr>
          <p:nvPr/>
        </p:nvCxnSpPr>
        <p:spPr>
          <a:xfrm rot="-5400000">
            <a:off x="2199710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-5400000" flipH="1">
            <a:off x="183491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-5400000">
            <a:off x="116835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5"/>
          <p:cNvCxnSpPr>
            <a:stCxn id="254" idx="2"/>
            <a:endCxn id="259" idx="0"/>
          </p:cNvCxnSpPr>
          <p:nvPr/>
        </p:nvCxnSpPr>
        <p:spPr>
          <a:xfrm rot="-5400000" flipH="1">
            <a:off x="4627018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5"/>
          <p:cNvCxnSpPr>
            <a:cxnSpLocks/>
            <a:stCxn id="258" idx="0"/>
            <a:endCxn id="254" idx="2"/>
          </p:cNvCxnSpPr>
          <p:nvPr/>
        </p:nvCxnSpPr>
        <p:spPr>
          <a:xfrm rot="-5400000">
            <a:off x="3960463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457200" y="1713656"/>
          <a:ext cx="5215200" cy="2810500"/>
        </p:xfrm>
        <a:graphic>
          <a:graphicData uri="http://schemas.openxmlformats.org/drawingml/2006/table">
            <a:tbl>
              <a:tblPr>
                <a:noFill/>
                <a:tableStyleId>{A2B7BD1C-F54C-4534-A909-44603E2DE659}</a:tableStyleId>
              </a:tblPr>
              <a:tblGrid>
                <a:gridCol w="13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4294967295"/>
          </p:nvPr>
        </p:nvSpPr>
        <p:spPr>
          <a:xfrm>
            <a:off x="1992988" y="260525"/>
            <a:ext cx="5215200" cy="34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993000" y="16882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>
            <a:noFill/>
          </a:ln>
          <a:effectLst>
            <a:outerShdw blurRad="28575" dist="9525" dir="5400000" algn="bl" rotWithShape="0">
              <a:schemeClr val="dk1">
                <a:alpha val="6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4294967295"/>
          </p:nvPr>
        </p:nvSpPr>
        <p:spPr>
          <a:xfrm>
            <a:off x="740938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5"/>
                </a:solidFill>
              </a:rPr>
              <a:t>Find more maps at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5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 rot="8100000">
            <a:off x="1159656" y="20022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8100000">
            <a:off x="2777556" y="36058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8100000">
            <a:off x="3883256" y="17111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8100000">
            <a:off x="6710556" y="22236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 rot="8100000">
            <a:off x="4579331" y="3863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8100000">
            <a:off x="7406631" y="3930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724200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89,526,124$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1487507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That’s a lot of money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3048294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100%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3811601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Total success!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1886247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185,244 users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2649554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a lot of users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906D2-4882-4A66-9D8C-EEC5F6D8C5EC}"/>
              </a:ext>
            </a:extLst>
          </p:cNvPr>
          <p:cNvSpPr txBox="1"/>
          <p:nvPr/>
        </p:nvSpPr>
        <p:spPr>
          <a:xfrm>
            <a:off x="842675" y="1556087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بخش اول</a:t>
            </a:r>
            <a:endParaRPr lang="en-US" sz="6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8A0-8E52-4958-9E8C-C94427AF7CB1}"/>
              </a:ext>
            </a:extLst>
          </p:cNvPr>
          <p:cNvSpPr txBox="1"/>
          <p:nvPr/>
        </p:nvSpPr>
        <p:spPr>
          <a:xfrm>
            <a:off x="821836" y="2571750"/>
            <a:ext cx="248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دهنده</a:t>
            </a:r>
          </a:p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حسین اسماعیلی</a:t>
            </a:r>
            <a:endParaRPr lang="en-US" sz="3600" dirty="0">
              <a:solidFill>
                <a:srgbClr val="C10360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457211" y="1668625"/>
            <a:ext cx="2726286" cy="2547000"/>
            <a:chOff x="1293736" y="1258050"/>
            <a:chExt cx="2726286" cy="2547000"/>
          </a:xfrm>
        </p:grpSpPr>
        <p:sp>
          <p:nvSpPr>
            <p:cNvPr id="313" name="Google Shape;313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1200"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5" name="Google Shape;315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2367433" y="1668625"/>
            <a:ext cx="2726286" cy="2547000"/>
            <a:chOff x="3203958" y="1258050"/>
            <a:chExt cx="2726286" cy="2547000"/>
          </a:xfrm>
        </p:grpSpPr>
        <p:sp>
          <p:nvSpPr>
            <p:cNvPr id="318" name="Google Shape;318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1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0" name="Google Shape;320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287452" y="1668625"/>
            <a:ext cx="2726286" cy="2547000"/>
            <a:chOff x="5123977" y="1258050"/>
            <a:chExt cx="2726286" cy="2547000"/>
          </a:xfrm>
        </p:grpSpPr>
        <p:sp>
          <p:nvSpPr>
            <p:cNvPr id="323" name="Google Shape;323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1200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6" name="Google Shape;326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3" name="Google Shape;333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5" name="Google Shape;3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2472077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4486954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45" name="Google Shape;34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35" cy="41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Mobile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51" name="Google Shape;351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4" name="Google Shape;354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514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4449677" y="465959"/>
            <a:ext cx="2736410" cy="4222433"/>
            <a:chOff x="2112475" y="238125"/>
            <a:chExt cx="3395050" cy="5238750"/>
          </a:xfrm>
        </p:grpSpPr>
        <p:sp>
          <p:nvSpPr>
            <p:cNvPr id="365" name="Google Shape;365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Tablet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4033350" y="1647102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3488056" y="1496121"/>
            <a:ext cx="4905804" cy="2874252"/>
            <a:chOff x="1177450" y="241631"/>
            <a:chExt cx="6173152" cy="3616776"/>
          </a:xfrm>
        </p:grpSpPr>
        <p:sp>
          <p:nvSpPr>
            <p:cNvPr id="377" name="Google Shape;37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Desktop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You can find me at: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@username · user@mail.me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1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Kulim Park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Kulim Park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https://github.com/noponies/Kulim-Park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38"/>
          <p:cNvSpPr txBox="1"/>
          <p:nvPr/>
        </p:nvSpPr>
        <p:spPr>
          <a:xfrm>
            <a:off x="457200" y="4019250"/>
            <a:ext cx="5215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11" name="Google Shape;41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18" name="Google Shape;41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21" name="Google Shape;42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3" name="Google Shape;423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26" name="Google Shape;42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30" name="Google Shape;43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36" name="Google Shape;43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57" name="Google Shape;45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60" name="Google Shape;46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64" name="Google Shape;46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68" name="Google Shape;46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77" name="Google Shape;47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80" name="Google Shape;48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83" name="Google Shape;48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86" name="Google Shape;48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89" name="Google Shape;48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94" name="Google Shape;49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97" name="Google Shape;49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02" name="Google Shape;50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05" name="Google Shape;50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11" name="Google Shape;51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14" name="Google Shape;51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20" name="Google Shape;52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26" name="Google Shape;52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34" name="Google Shape;53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37" name="Google Shape;53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40" name="Google Shape;54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3" name="Google Shape;543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44" name="Google Shape;54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47" name="Google Shape;54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53" name="Google Shape;55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5" name="Google Shape;555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58" name="Google Shape;55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61" name="Google Shape;56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4" name="Google Shape;564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65" name="Google Shape;56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68" name="Google Shape;56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74" name="Google Shape;57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77" name="Google Shape;57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82" name="Google Shape;58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86" name="Google Shape;58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89" name="Google Shape;58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93" name="Google Shape;59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99" name="Google Shape;59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02" name="Google Shape;60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09" name="Google Shape;60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12" name="Google Shape;61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7" name="Google Shape;617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18" name="Google Shape;61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22" name="Google Shape;62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8" name="Google Shape;628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29" name="Google Shape;62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3" name="Google Shape;633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34" name="Google Shape;63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7" name="Google Shape;637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8" name="Google Shape;638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39" name="Google Shape;63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45" name="Google Shape;64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49" name="Google Shape;64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53" name="Google Shape;65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59" name="Google Shape;65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65" name="Google Shape;66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68" name="Google Shape;66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4" name="Google Shape;674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5" name="Google Shape;675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76" name="Google Shape;67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82" name="Google Shape;68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84" name="Google Shape;684;p39"/>
          <p:cNvSpPr/>
          <p:nvPr/>
        </p:nvSpPr>
        <p:spPr>
          <a:xfrm>
            <a:off x="6477338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9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86" name="Google Shape;68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9"/>
          <p:cNvSpPr/>
          <p:nvPr/>
        </p:nvSpPr>
        <p:spPr>
          <a:xfrm>
            <a:off x="7362326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9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90" name="Google Shape;69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9"/>
          <p:cNvSpPr/>
          <p:nvPr/>
        </p:nvSpPr>
        <p:spPr>
          <a:xfrm>
            <a:off x="6765998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1573619" y="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476A-AC2E-4836-88B0-EBFFB741FF58}"/>
              </a:ext>
            </a:extLst>
          </p:cNvPr>
          <p:cNvSpPr txBox="1"/>
          <p:nvPr/>
        </p:nvSpPr>
        <p:spPr>
          <a:xfrm>
            <a:off x="118093" y="1602254"/>
            <a:ext cx="5553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بیمارستان‌های هوشمند با امکانات مدرن که دنیای فیزیکی و دیجیتال را با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هوشمندی به هم متصل می‌کنند، طراحی شده‌اند تا بازدهی بهره برداری از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منابع و بهره‌وری تیم‌های پزشکی و درمانی را برای ارائه خدمات بهتر به بیماران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افزایش دهند. یک بیمارستان هوشمند ترکیبی از تجهیزات به‌روز، سیستم‌های</a:t>
            </a:r>
          </a:p>
          <a:p>
            <a:pPr algn="ctr" rtl="1"/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Telemedicine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(پزشکی از راه دور)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 کنترل از راه دور، سنسورهای متصل و یکپارچه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بستر اینترنت اشیا و محاسبات ابری و هوشمند است.</a:t>
            </a:r>
            <a:endParaRPr lang="en-US" sz="20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00" name="Google Shape;700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07" name="Google Shape;707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12" name="Google Shape;712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16" name="Google Shape;716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22" name="Google Shape;722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26" name="Google Shape;726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31" name="Google Shape;731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37" name="Google Shape;737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44" name="Google Shape;744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47" name="Google Shape;747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51" name="Google Shape;751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58" name="Google Shape;758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64" name="Google Shape;764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9" name="Google Shape;779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86" name="Google Shape;786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91" name="Google Shape;791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97" name="Google Shape;797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04" name="Google Shape;804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09" name="Google Shape;809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14" name="Google Shape;814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31" name="Google Shape;831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46" name="Google Shape;846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51" name="Google Shape;85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62" name="Google Shape;862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70" name="Google Shape;870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75" name="Google Shape;875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80" name="Google Shape;880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86" name="Google Shape;886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93" name="Google Shape;893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97" name="Google Shape;897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03" name="Google Shape;903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10" name="Google Shape;910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14" name="Google Shape;914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19" name="Google Shape;919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26" name="Google Shape;926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34" name="Google Shape;934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39" name="Google Shape;939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43" name="Google Shape;943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47" name="Google Shape;947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52" name="Google Shape;952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57" name="Google Shape;957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63" name="Google Shape;963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70" name="Google Shape;970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78" name="Google Shape;978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91" name="Google Shape;991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96" name="Google Shape;996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00" name="Google Shape;1000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07" name="Google Shape;1007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16" name="Google Shape;1016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29" name="Google Shape;1029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2" name="Google Shape;1042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55" name="Google Shape;1055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62" name="Google Shape;1062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78" name="Google Shape;1078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84" name="Google Shape;1084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01" name="Google Shape;1101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10" name="Google Shape;1110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35" name="Google Shape;1135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4" name="Google Shape;1144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6"/>
                </a:highlight>
                <a:latin typeface="Kulim Park Light"/>
                <a:ea typeface="Kulim Park Light"/>
                <a:cs typeface="Kulim Park Light"/>
                <a:sym typeface="Kulim Park Light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6"/>
              </a:highlight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151" name="Google Shape;115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52" name="Google Shape;1152;p4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9" name="Google Shape;1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60" name="Google Shape;1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61" name="Google Shape;1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3" name="Google Shape;1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64" name="Google Shape;1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6" name="Google Shape;1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67" name="Google Shape;1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9" name="Google Shape;1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70" name="Google Shape;1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72" name="Google Shape;117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3039270" y="3091958"/>
            <a:ext cx="2899782" cy="56254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solidFill>
                  <a:schemeClr val="lt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تشکر از همراهیءءءء شما</a:t>
            </a:r>
            <a:endParaRPr sz="3600" dirty="0">
              <a:solidFill>
                <a:schemeClr val="lt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3755130" y="1254641"/>
            <a:ext cx="1468062" cy="745925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پایان</a:t>
            </a:r>
            <a:endParaRPr sz="60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4325614" y="2456881"/>
            <a:ext cx="492772" cy="44238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EB2B2B"/>
          </a:soli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2432" t="-181" b="181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3ED2-671D-4F4F-A031-639862669471}"/>
              </a:ext>
            </a:extLst>
          </p:cNvPr>
          <p:cNvSpPr txBox="1"/>
          <p:nvPr/>
        </p:nvSpPr>
        <p:spPr>
          <a:xfrm>
            <a:off x="0" y="1312288"/>
            <a:ext cx="3966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احضار پرستار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Nurse Call)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) در حالت کلی به فراخواندن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واحد پرستاری به قسمت یا بخشی از ساختمان درمانگاه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(بیمارستان، مطب و…) گفته می‌شود. یکی از راهکارهای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هوشمند سازی بیمارستان‌ها نصب و راه اندازی تجهیزات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سیستم احضار پرستار و سامانه اعلام کد اضطراری بیمارستان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می‌باشد.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9D97-1680-48B9-B848-5F7CA94E9181}"/>
              </a:ext>
            </a:extLst>
          </p:cNvPr>
          <p:cNvSpPr txBox="1"/>
          <p:nvPr/>
        </p:nvSpPr>
        <p:spPr>
          <a:xfrm>
            <a:off x="-106619" y="3086240"/>
            <a:ext cx="39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احضار پرستار در حالت کلی به فراخواندن واحد پرستاری به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قسمت یا بخشی از ساختمان درمانگاه (بیمارستان، مطب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و…)  گفته می‌شود. این سیستم در کنسول بالاسری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تخت بیمار قرار می‌گیرد.این سیستم به بیماران اجازه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می‌دهد درخواست‌های رسیدگی، بهداشتی و … خود را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از راه دور با پرستار یا سایر کارکنان حاضر در درمانگاه در میان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بگذارند.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7099" r="29743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62E3D-679D-408E-B367-E114827D17A1}"/>
              </a:ext>
            </a:extLst>
          </p:cNvPr>
          <p:cNvSpPr txBox="1"/>
          <p:nvPr/>
        </p:nvSpPr>
        <p:spPr>
          <a:xfrm>
            <a:off x="-76688" y="1265274"/>
            <a:ext cx="395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هنگامی که دکمه احضار پرستار فشار داده می‌شود،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درخواست وی به دستگاه مرکزی مستقر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انتقال داده شده و به پرستاران حاضر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 استفاده از آلارم و چراغ چشمک زن هشدار می‌دهد و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پرستار یا دستیار پرستار به احضارهای دریافتی رسیدگی می‌کنند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2D953-A100-4A93-9A4A-8AACF4EB732F}"/>
              </a:ext>
            </a:extLst>
          </p:cNvPr>
          <p:cNvSpPr txBox="1"/>
          <p:nvPr/>
        </p:nvSpPr>
        <p:spPr>
          <a:xfrm>
            <a:off x="-25392" y="2817627"/>
            <a:ext cx="3905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 جهت استفاده مراکز درمانی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هایی که علاوه بر احضار پرستار نیاز به نمایش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خودکار اطلاعات بیمار اعم از نام و نام خانوادگی،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نوع بیماری ، تاریخ بستری ، پزشک معالج و .. نیز دارند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طراحی و پیاده سازی شده است.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253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7687" t="-667" r="11468" b="-667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9B8E-609A-400F-8A6E-D05E47DECA22}"/>
              </a:ext>
            </a:extLst>
          </p:cNvPr>
          <p:cNvSpPr txBox="1"/>
          <p:nvPr/>
        </p:nvSpPr>
        <p:spPr>
          <a:xfrm>
            <a:off x="-112334" y="1244010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اکثر مراکز درمانی به جایگزینی یادداشت اطلاعات بیمار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 روی تخته وایت برد با سیستم هوشمندی که به صورت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خودکار اطلاعات را نمایش دهد.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نمایشگر ۵ اینچ به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صورت اتوماتیک و با اتصال به سیستم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HIS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مرکز، اطلاعات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 را نمایش می دهد.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3EDED-A6DD-47D9-9358-0C525D1D1D5F}"/>
              </a:ext>
            </a:extLst>
          </p:cNvPr>
          <p:cNvSpPr txBox="1"/>
          <p:nvPr/>
        </p:nvSpPr>
        <p:spPr>
          <a:xfrm>
            <a:off x="-61302" y="3186383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استانداردهای دیگر احضار پرستار فناوری بیمارستانی اعم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کلید زیربالشتی، چراغ سردری، کلید کششی،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ارتباط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صوتی دوطرفه با ایستگاه پرستاری ،کلید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CPR </a:t>
            </a: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این سیستم موجود می باشد.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سنسور های دما،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دود، حرکت و کنترل تردد به صورت  ماژولار در این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سیستم یکپارچه می شوند.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C0593-E6D5-45F7-8702-012E67316EB1}"/>
              </a:ext>
            </a:extLst>
          </p:cNvPr>
          <p:cNvSpPr/>
          <p:nvPr/>
        </p:nvSpPr>
        <p:spPr>
          <a:xfrm>
            <a:off x="-288035" y="2571750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اطلاعات بیمارستان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(HIS)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Hospital  information system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2" name="Google Shape;182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1416</Words>
  <Application>Microsoft Office PowerPoint</Application>
  <PresentationFormat>On-screen Show (16:9)</PresentationFormat>
  <Paragraphs>204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Kulim Park Light</vt:lpstr>
      <vt:lpstr>Arial</vt:lpstr>
      <vt:lpstr>Kulim Park</vt:lpstr>
      <vt:lpstr>Aviny</vt:lpstr>
      <vt:lpstr>Montserrat</vt:lpstr>
      <vt:lpstr>Volumnia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  <vt:lpstr>تشکر از همراهیءءءء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Stormx Unknown</cp:lastModifiedBy>
  <cp:revision>12</cp:revision>
  <dcterms:modified xsi:type="dcterms:W3CDTF">2021-05-24T21:10:48Z</dcterms:modified>
</cp:coreProperties>
</file>