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60" r:id="rId1"/>
  </p:sldMasterIdLst>
  <p:notesMasterIdLst>
    <p:notesMasterId r:id="rId46"/>
  </p:notesMasterIdLst>
  <p:sldIdLst>
    <p:sldId id="285" r:id="rId2"/>
    <p:sldId id="256" r:id="rId3"/>
    <p:sldId id="290" r:id="rId4"/>
    <p:sldId id="257" r:id="rId5"/>
    <p:sldId id="292" r:id="rId6"/>
    <p:sldId id="293" r:id="rId7"/>
    <p:sldId id="294" r:id="rId8"/>
    <p:sldId id="295" r:id="rId9"/>
    <p:sldId id="297" r:id="rId10"/>
    <p:sldId id="298" r:id="rId11"/>
    <p:sldId id="299" r:id="rId12"/>
    <p:sldId id="300" r:id="rId13"/>
    <p:sldId id="291" r:id="rId14"/>
    <p:sldId id="258" r:id="rId15"/>
    <p:sldId id="287" r:id="rId16"/>
    <p:sldId id="288" r:id="rId17"/>
    <p:sldId id="289" r:id="rId18"/>
    <p:sldId id="296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6" r:id="rId45"/>
  </p:sldIdLst>
  <p:sldSz cx="9144000" cy="5143500" type="screen16x9"/>
  <p:notesSz cx="6858000" cy="9144000"/>
  <p:embeddedFontLst>
    <p:embeddedFont>
      <p:font typeface="Aviny" panose="020B0506030804020204" pitchFamily="34" charset="-78"/>
      <p:regular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Kulim Park" panose="020B0604020202020204" charset="0"/>
      <p:regular r:id="rId52"/>
      <p:bold r:id="rId53"/>
      <p:italic r:id="rId54"/>
      <p:boldItalic r:id="rId55"/>
    </p:embeddedFont>
    <p:embeddedFont>
      <p:font typeface="Kulim Park Light" panose="020B0604020202020204" charset="0"/>
      <p:regular r:id="rId56"/>
      <p:bold r:id="rId57"/>
      <p:italic r:id="rId58"/>
      <p:boldItalic r:id="rId59"/>
    </p:embeddedFont>
    <p:embeddedFont>
      <p:font typeface="Montserrat" panose="020B060402020202020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624F0312-314F-452B-A71A-FB52E7FA6DC2}">
          <p14:sldIdLst>
            <p14:sldId id="285"/>
            <p14:sldId id="256"/>
            <p14:sldId id="290"/>
            <p14:sldId id="257"/>
            <p14:sldId id="292"/>
            <p14:sldId id="293"/>
            <p14:sldId id="294"/>
            <p14:sldId id="295"/>
            <p14:sldId id="297"/>
            <p14:sldId id="298"/>
            <p14:sldId id="299"/>
            <p14:sldId id="300"/>
            <p14:sldId id="291"/>
            <p14:sldId id="258"/>
            <p14:sldId id="287"/>
            <p14:sldId id="288"/>
            <p14:sldId id="289"/>
            <p14:sldId id="296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055E"/>
    <a:srgbClr val="EB2B2B"/>
    <a:srgbClr val="FFFFFF"/>
    <a:srgbClr val="FDBD31"/>
    <a:srgbClr val="E62A2B"/>
    <a:srgbClr val="7B146C"/>
    <a:srgbClr val="C10360"/>
    <a:srgbClr val="EA7231"/>
    <a:srgbClr val="F6F4C4"/>
    <a:srgbClr val="ECB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B7BD1C-F54C-4534-A909-44603E2DE659}">
  <a:tblStyle styleId="{A2B7BD1C-F54C-4534-A909-44603E2DE6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763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49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935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349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707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695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949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237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769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798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77cb00e2f6_2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77cb00e2f6_2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548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510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061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952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91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098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8" y="-13"/>
            <a:ext cx="7710766" cy="5142022"/>
            <a:chOff x="-8" y="-13"/>
            <a:chExt cx="7710766" cy="5142022"/>
          </a:xfrm>
        </p:grpSpPr>
        <p:sp>
          <p:nvSpPr>
            <p:cNvPr id="11" name="Google Shape;11;p2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658575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rners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1"/>
          <p:cNvGrpSpPr/>
          <p:nvPr/>
        </p:nvGrpSpPr>
        <p:grpSpPr>
          <a:xfrm>
            <a:off x="-15" y="1"/>
            <a:ext cx="9144000" cy="5143352"/>
            <a:chOff x="-15" y="1"/>
            <a:chExt cx="9144000" cy="5143352"/>
          </a:xfrm>
        </p:grpSpPr>
        <p:sp>
          <p:nvSpPr>
            <p:cNvPr id="110" name="Google Shape;110;p11"/>
            <p:cNvSpPr/>
            <p:nvPr/>
          </p:nvSpPr>
          <p:spPr>
            <a:xfrm>
              <a:off x="-15" y="594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4064000" y="0"/>
                  </a:moveTo>
                  <a:lnTo>
                    <a:pt x="3968014" y="0"/>
                  </a:lnTo>
                  <a:cubicBezTo>
                    <a:pt x="3943656" y="81653"/>
                    <a:pt x="3826660" y="80930"/>
                    <a:pt x="3801974" y="0"/>
                  </a:cubicBezTo>
                  <a:lnTo>
                    <a:pt x="0" y="0"/>
                  </a:lnTo>
                  <a:lnTo>
                    <a:pt x="0" y="2145687"/>
                  </a:lnTo>
                  <a:cubicBezTo>
                    <a:pt x="79376" y="2132549"/>
                    <a:pt x="158227" y="2203954"/>
                    <a:pt x="143652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-15" y="594"/>
              <a:ext cx="9144000" cy="5142465"/>
            </a:xfrm>
            <a:custGeom>
              <a:avLst/>
              <a:gdLst/>
              <a:ahLst/>
              <a:cxnLst/>
              <a:rect l="l" t="t" r="r" b="b"/>
              <a:pathLst>
                <a:path w="4064000" h="2285540" extrusionOk="0">
                  <a:moveTo>
                    <a:pt x="3963287" y="130920"/>
                  </a:moveTo>
                  <a:cubicBezTo>
                    <a:pt x="3873866" y="88944"/>
                    <a:pt x="3760678" y="180187"/>
                    <a:pt x="3705331" y="0"/>
                  </a:cubicBezTo>
                  <a:lnTo>
                    <a:pt x="0" y="0"/>
                  </a:lnTo>
                  <a:lnTo>
                    <a:pt x="0" y="1539766"/>
                  </a:lnTo>
                  <a:cubicBezTo>
                    <a:pt x="129076" y="1755950"/>
                    <a:pt x="-47797" y="2028037"/>
                    <a:pt x="237078" y="2154621"/>
                  </a:cubicBezTo>
                  <a:cubicBezTo>
                    <a:pt x="281985" y="2185298"/>
                    <a:pt x="326893" y="2229179"/>
                    <a:pt x="325514" y="2285541"/>
                  </a:cubicBezTo>
                  <a:lnTo>
                    <a:pt x="4064000" y="2285541"/>
                  </a:lnTo>
                  <a:lnTo>
                    <a:pt x="4064000" y="465346"/>
                  </a:lnTo>
                  <a:cubicBezTo>
                    <a:pt x="3972806" y="345725"/>
                    <a:pt x="4041218" y="187281"/>
                    <a:pt x="3963287" y="1309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-15" y="1"/>
              <a:ext cx="9144000" cy="5143352"/>
            </a:xfrm>
            <a:custGeom>
              <a:avLst/>
              <a:gdLst/>
              <a:ahLst/>
              <a:cxnLst/>
              <a:rect l="l" t="t" r="r" b="b"/>
              <a:pathLst>
                <a:path w="4064000" h="2285934" extrusionOk="0">
                  <a:moveTo>
                    <a:pt x="4064000" y="541546"/>
                  </a:moveTo>
                  <a:cubicBezTo>
                    <a:pt x="4012396" y="498322"/>
                    <a:pt x="3979175" y="432238"/>
                    <a:pt x="3979832" y="364643"/>
                  </a:cubicBezTo>
                  <a:cubicBezTo>
                    <a:pt x="4024017" y="50055"/>
                    <a:pt x="3727785" y="340666"/>
                    <a:pt x="3594047" y="0"/>
                  </a:cubicBezTo>
                  <a:lnTo>
                    <a:pt x="0" y="0"/>
                  </a:lnTo>
                  <a:lnTo>
                    <a:pt x="0" y="1422904"/>
                  </a:lnTo>
                  <a:cubicBezTo>
                    <a:pt x="175691" y="1522029"/>
                    <a:pt x="10570" y="1742221"/>
                    <a:pt x="70053" y="1889300"/>
                  </a:cubicBezTo>
                  <a:cubicBezTo>
                    <a:pt x="143914" y="2074742"/>
                    <a:pt x="474680" y="2055101"/>
                    <a:pt x="474746" y="2285934"/>
                  </a:cubicBezTo>
                  <a:lnTo>
                    <a:pt x="4064000" y="22859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-15" y="594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4064000" y="821975"/>
                  </a:moveTo>
                  <a:cubicBezTo>
                    <a:pt x="3904854" y="719696"/>
                    <a:pt x="3874981" y="525583"/>
                    <a:pt x="3912076" y="353739"/>
                  </a:cubicBezTo>
                  <a:cubicBezTo>
                    <a:pt x="3859553" y="89995"/>
                    <a:pt x="3654252" y="499373"/>
                    <a:pt x="3544412" y="242527"/>
                  </a:cubicBezTo>
                  <a:cubicBezTo>
                    <a:pt x="3516575" y="165210"/>
                    <a:pt x="3536927" y="75346"/>
                    <a:pt x="3500818" y="0"/>
                  </a:cubicBezTo>
                  <a:lnTo>
                    <a:pt x="0" y="0"/>
                  </a:lnTo>
                  <a:lnTo>
                    <a:pt x="0" y="1294546"/>
                  </a:lnTo>
                  <a:cubicBezTo>
                    <a:pt x="325974" y="1577931"/>
                    <a:pt x="36372" y="1880366"/>
                    <a:pt x="390774" y="2094121"/>
                  </a:cubicBezTo>
                  <a:cubicBezTo>
                    <a:pt x="460762" y="2144505"/>
                    <a:pt x="536133" y="2199618"/>
                    <a:pt x="560491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-15" y="1037"/>
              <a:ext cx="9144000" cy="5141430"/>
            </a:xfrm>
            <a:custGeom>
              <a:avLst/>
              <a:gdLst/>
              <a:ahLst/>
              <a:cxnLst/>
              <a:rect l="l" t="t" r="r" b="b"/>
              <a:pathLst>
                <a:path w="4064000" h="2285080" extrusionOk="0">
                  <a:moveTo>
                    <a:pt x="3795803" y="455689"/>
                  </a:moveTo>
                  <a:cubicBezTo>
                    <a:pt x="3726931" y="388883"/>
                    <a:pt x="3601662" y="435325"/>
                    <a:pt x="3523928" y="379095"/>
                  </a:cubicBezTo>
                  <a:cubicBezTo>
                    <a:pt x="3414745" y="300268"/>
                    <a:pt x="3491101" y="102739"/>
                    <a:pt x="3416911" y="0"/>
                  </a:cubicBezTo>
                  <a:lnTo>
                    <a:pt x="0" y="0"/>
                  </a:lnTo>
                  <a:lnTo>
                    <a:pt x="0" y="1221828"/>
                  </a:lnTo>
                  <a:cubicBezTo>
                    <a:pt x="123883" y="1346322"/>
                    <a:pt x="210606" y="1502927"/>
                    <a:pt x="250406" y="1674035"/>
                  </a:cubicBezTo>
                  <a:cubicBezTo>
                    <a:pt x="273056" y="1772569"/>
                    <a:pt x="281394" y="1878856"/>
                    <a:pt x="339761" y="1961362"/>
                  </a:cubicBezTo>
                  <a:cubicBezTo>
                    <a:pt x="403642" y="2051685"/>
                    <a:pt x="513679" y="2094383"/>
                    <a:pt x="604610" y="2157314"/>
                  </a:cubicBezTo>
                  <a:cubicBezTo>
                    <a:pt x="651093" y="2189436"/>
                    <a:pt x="694622" y="2234828"/>
                    <a:pt x="720359" y="2285080"/>
                  </a:cubicBezTo>
                  <a:lnTo>
                    <a:pt x="4064000" y="2285080"/>
                  </a:lnTo>
                  <a:lnTo>
                    <a:pt x="4064000" y="1160473"/>
                  </a:lnTo>
                  <a:cubicBezTo>
                    <a:pt x="3953766" y="987362"/>
                    <a:pt x="3879774" y="793715"/>
                    <a:pt x="3846356" y="591207"/>
                  </a:cubicBezTo>
                  <a:cubicBezTo>
                    <a:pt x="3838609" y="542662"/>
                    <a:pt x="3831125" y="489782"/>
                    <a:pt x="3795803" y="4556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-15" y="150"/>
              <a:ext cx="9144000" cy="5142465"/>
            </a:xfrm>
            <a:custGeom>
              <a:avLst/>
              <a:gdLst/>
              <a:ahLst/>
              <a:cxnLst/>
              <a:rect l="l" t="t" r="r" b="b"/>
              <a:pathLst>
                <a:path w="4064000" h="2285540" extrusionOk="0">
                  <a:moveTo>
                    <a:pt x="4064000" y="1293035"/>
                  </a:moveTo>
                  <a:lnTo>
                    <a:pt x="3812282" y="663991"/>
                  </a:lnTo>
                  <a:cubicBezTo>
                    <a:pt x="3789828" y="607958"/>
                    <a:pt x="3764945" y="548640"/>
                    <a:pt x="3716820" y="514941"/>
                  </a:cubicBezTo>
                  <a:cubicBezTo>
                    <a:pt x="3642369" y="462390"/>
                    <a:pt x="3534630" y="487417"/>
                    <a:pt x="3463788" y="429545"/>
                  </a:cubicBezTo>
                  <a:cubicBezTo>
                    <a:pt x="3343313" y="329565"/>
                    <a:pt x="3428204" y="100177"/>
                    <a:pt x="3307400" y="0"/>
                  </a:cubicBezTo>
                  <a:lnTo>
                    <a:pt x="0" y="0"/>
                  </a:lnTo>
                  <a:lnTo>
                    <a:pt x="0" y="1157912"/>
                  </a:lnTo>
                  <a:cubicBezTo>
                    <a:pt x="382108" y="1475521"/>
                    <a:pt x="221517" y="1854222"/>
                    <a:pt x="483084" y="2065217"/>
                  </a:cubicBezTo>
                  <a:cubicBezTo>
                    <a:pt x="561344" y="2118951"/>
                    <a:pt x="661467" y="2128279"/>
                    <a:pt x="747277" y="2168810"/>
                  </a:cubicBezTo>
                  <a:cubicBezTo>
                    <a:pt x="803228" y="2195657"/>
                    <a:pt x="851805" y="2235721"/>
                    <a:pt x="888828" y="2285540"/>
                  </a:cubicBezTo>
                  <a:lnTo>
                    <a:pt x="4064000" y="22855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enter">
  <p:cSld name="BLANK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2"/>
          <p:cNvGrpSpPr/>
          <p:nvPr/>
        </p:nvGrpSpPr>
        <p:grpSpPr>
          <a:xfrm>
            <a:off x="-15" y="-12"/>
            <a:ext cx="9144000" cy="5142760"/>
            <a:chOff x="-15" y="-12"/>
            <a:chExt cx="9144000" cy="5142760"/>
          </a:xfrm>
        </p:grpSpPr>
        <p:sp>
          <p:nvSpPr>
            <p:cNvPr id="119" name="Google Shape;119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-15" y="-12"/>
              <a:ext cx="9144000" cy="5142760"/>
            </a:xfrm>
            <a:custGeom>
              <a:avLst/>
              <a:gdLst/>
              <a:ahLst/>
              <a:cxnLst/>
              <a:rect l="l" t="t" r="r" b="b"/>
              <a:pathLst>
                <a:path w="4064000" h="2285671" extrusionOk="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408537" y="-12"/>
              <a:ext cx="3735448" cy="5142022"/>
            </a:xfrm>
            <a:custGeom>
              <a:avLst/>
              <a:gdLst/>
              <a:ahLst/>
              <a:cxnLst/>
              <a:rect l="l" t="t" r="r" b="b"/>
              <a:pathLst>
                <a:path w="1660199" h="2285343" extrusionOk="0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6171372" y="-12"/>
              <a:ext cx="2972610" cy="5142317"/>
            </a:xfrm>
            <a:custGeom>
              <a:avLst/>
              <a:gdLst/>
              <a:ahLst/>
              <a:cxnLst/>
              <a:rect l="l" t="t" r="r" b="b"/>
              <a:pathLst>
                <a:path w="1321160" h="2285474" extrusionOk="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-15" y="-12"/>
              <a:ext cx="3691132" cy="5142022"/>
            </a:xfrm>
            <a:custGeom>
              <a:avLst/>
              <a:gdLst/>
              <a:ahLst/>
              <a:cxnLst/>
              <a:rect l="l" t="t" r="r" b="b"/>
              <a:pathLst>
                <a:path w="1640503" h="2285343" extrusionOk="0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-15" y="-12"/>
              <a:ext cx="2881318" cy="5142022"/>
            </a:xfrm>
            <a:custGeom>
              <a:avLst/>
              <a:gdLst/>
              <a:ahLst/>
              <a:cxnLst/>
              <a:rect l="l" t="t" r="r" b="b"/>
              <a:pathLst>
                <a:path w="1280586" h="2285343" extrusionOk="0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0" name="Google Shape;130;p13"/>
          <p:cNvGrpSpPr/>
          <p:nvPr/>
        </p:nvGrpSpPr>
        <p:grpSpPr>
          <a:xfrm>
            <a:off x="0" y="0"/>
            <a:ext cx="9144500" cy="5152028"/>
            <a:chOff x="0" y="0"/>
            <a:chExt cx="9144500" cy="5152028"/>
          </a:xfrm>
        </p:grpSpPr>
        <p:sp>
          <p:nvSpPr>
            <p:cNvPr id="131" name="Google Shape;131;p13"/>
            <p:cNvSpPr/>
            <p:nvPr/>
          </p:nvSpPr>
          <p:spPr>
            <a:xfrm>
              <a:off x="7448736" y="0"/>
              <a:ext cx="1695764" cy="2915696"/>
            </a:xfrm>
            <a:custGeom>
              <a:avLst/>
              <a:gdLst/>
              <a:ahLst/>
              <a:cxnLst/>
              <a:rect l="l" t="t" r="r" b="b"/>
              <a:pathLst>
                <a:path w="650341" h="1112861" extrusionOk="0">
                  <a:moveTo>
                    <a:pt x="132487" y="368402"/>
                  </a:moveTo>
                  <a:cubicBezTo>
                    <a:pt x="193589" y="418171"/>
                    <a:pt x="286581" y="396776"/>
                    <a:pt x="350869" y="441884"/>
                  </a:cubicBezTo>
                  <a:cubicBezTo>
                    <a:pt x="392368" y="471007"/>
                    <a:pt x="413854" y="522153"/>
                    <a:pt x="433215" y="570521"/>
                  </a:cubicBezTo>
                  <a:lnTo>
                    <a:pt x="650341" y="1112861"/>
                  </a:lnTo>
                  <a:lnTo>
                    <a:pt x="650341" y="0"/>
                  </a:lnTo>
                  <a:lnTo>
                    <a:pt x="0" y="0"/>
                  </a:lnTo>
                  <a:cubicBezTo>
                    <a:pt x="100428" y="87537"/>
                    <a:pt x="29356" y="282822"/>
                    <a:pt x="132487" y="3684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0" y="2610500"/>
              <a:ext cx="1994013" cy="2541528"/>
            </a:xfrm>
            <a:custGeom>
              <a:avLst/>
              <a:gdLst/>
              <a:ahLst/>
              <a:cxnLst/>
              <a:rect l="l" t="t" r="r" b="b"/>
              <a:pathLst>
                <a:path w="764722" h="970049" extrusionOk="0">
                  <a:moveTo>
                    <a:pt x="644837" y="872178"/>
                  </a:moveTo>
                  <a:cubicBezTo>
                    <a:pt x="570748" y="837236"/>
                    <a:pt x="484322" y="829146"/>
                    <a:pt x="416799" y="782830"/>
                  </a:cubicBezTo>
                  <a:cubicBezTo>
                    <a:pt x="191078" y="600537"/>
                    <a:pt x="329601" y="274007"/>
                    <a:pt x="0" y="0"/>
                  </a:cubicBezTo>
                  <a:lnTo>
                    <a:pt x="0" y="970050"/>
                  </a:lnTo>
                  <a:lnTo>
                    <a:pt x="764723" y="970050"/>
                  </a:lnTo>
                  <a:cubicBezTo>
                    <a:pt x="733074" y="928390"/>
                    <a:pt x="691985" y="894843"/>
                    <a:pt x="644837" y="8721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7692032" y="0"/>
              <a:ext cx="1452406" cy="2617388"/>
            </a:xfrm>
            <a:custGeom>
              <a:avLst/>
              <a:gdLst/>
              <a:ahLst/>
              <a:cxnLst/>
              <a:rect l="l" t="t" r="r" b="b"/>
              <a:pathLst>
                <a:path w="557011" h="999003" extrusionOk="0">
                  <a:moveTo>
                    <a:pt x="90868" y="324815"/>
                  </a:moveTo>
                  <a:cubicBezTo>
                    <a:pt x="157932" y="373401"/>
                    <a:pt x="266109" y="333291"/>
                    <a:pt x="325545" y="390980"/>
                  </a:cubicBezTo>
                  <a:cubicBezTo>
                    <a:pt x="355987" y="420538"/>
                    <a:pt x="362457" y="466177"/>
                    <a:pt x="369313" y="508050"/>
                  </a:cubicBezTo>
                  <a:cubicBezTo>
                    <a:pt x="398137" y="682691"/>
                    <a:pt x="461967" y="849694"/>
                    <a:pt x="557011" y="999003"/>
                  </a:cubicBezTo>
                  <a:lnTo>
                    <a:pt x="557011" y="0"/>
                  </a:lnTo>
                  <a:lnTo>
                    <a:pt x="0" y="0"/>
                  </a:lnTo>
                  <a:cubicBezTo>
                    <a:pt x="61367" y="89348"/>
                    <a:pt x="-2559" y="257176"/>
                    <a:pt x="90868" y="3248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0" y="2756070"/>
              <a:ext cx="1616827" cy="2395888"/>
            </a:xfrm>
            <a:custGeom>
              <a:avLst/>
              <a:gdLst/>
              <a:ahLst/>
              <a:cxnLst/>
              <a:rect l="l" t="t" r="r" b="b"/>
              <a:pathLst>
                <a:path w="620068" h="914461" extrusionOk="0">
                  <a:moveTo>
                    <a:pt x="521668" y="806930"/>
                  </a:moveTo>
                  <a:cubicBezTo>
                    <a:pt x="443185" y="752621"/>
                    <a:pt x="348214" y="715795"/>
                    <a:pt x="293099" y="637894"/>
                  </a:cubicBezTo>
                  <a:cubicBezTo>
                    <a:pt x="242692" y="566706"/>
                    <a:pt x="235498" y="474967"/>
                    <a:pt x="215847" y="389942"/>
                  </a:cubicBezTo>
                  <a:cubicBezTo>
                    <a:pt x="181547" y="242415"/>
                    <a:pt x="106799" y="107374"/>
                    <a:pt x="0" y="0"/>
                  </a:cubicBezTo>
                  <a:lnTo>
                    <a:pt x="0" y="914461"/>
                  </a:lnTo>
                  <a:lnTo>
                    <a:pt x="620068" y="914461"/>
                  </a:lnTo>
                  <a:cubicBezTo>
                    <a:pt x="597689" y="872130"/>
                    <a:pt x="560898" y="834169"/>
                    <a:pt x="521668" y="8069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879130" y="0"/>
              <a:ext cx="1265261" cy="1852036"/>
            </a:xfrm>
            <a:custGeom>
              <a:avLst/>
              <a:gdLst/>
              <a:ahLst/>
              <a:cxnLst/>
              <a:rect l="l" t="t" r="r" b="b"/>
              <a:pathLst>
                <a:path w="485239" h="706884" extrusionOk="0">
                  <a:moveTo>
                    <a:pt x="36719" y="207021"/>
                  </a:moveTo>
                  <a:cubicBezTo>
                    <a:pt x="131763" y="428627"/>
                    <a:pt x="309225" y="75390"/>
                    <a:pt x="354273" y="302961"/>
                  </a:cubicBezTo>
                  <a:cubicBezTo>
                    <a:pt x="322286" y="451181"/>
                    <a:pt x="348020" y="618600"/>
                    <a:pt x="485239" y="706885"/>
                  </a:cubicBezTo>
                  <a:lnTo>
                    <a:pt x="485239" y="0"/>
                  </a:lnTo>
                  <a:lnTo>
                    <a:pt x="0" y="0"/>
                  </a:lnTo>
                  <a:cubicBezTo>
                    <a:pt x="29790" y="64523"/>
                    <a:pt x="12964" y="141073"/>
                    <a:pt x="36719" y="207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0" y="2919658"/>
              <a:ext cx="1258526" cy="2232214"/>
            </a:xfrm>
            <a:custGeom>
              <a:avLst/>
              <a:gdLst/>
              <a:ahLst/>
              <a:cxnLst/>
              <a:rect l="l" t="t" r="r" b="b"/>
              <a:pathLst>
                <a:path w="482656" h="851990" extrusionOk="0">
                  <a:moveTo>
                    <a:pt x="337133" y="689788"/>
                  </a:moveTo>
                  <a:cubicBezTo>
                    <a:pt x="31384" y="505394"/>
                    <a:pt x="281053" y="244595"/>
                    <a:pt x="0" y="0"/>
                  </a:cubicBezTo>
                  <a:lnTo>
                    <a:pt x="0" y="851990"/>
                  </a:lnTo>
                  <a:lnTo>
                    <a:pt x="482656" y="851990"/>
                  </a:lnTo>
                  <a:cubicBezTo>
                    <a:pt x="460784" y="779667"/>
                    <a:pt x="396713" y="732723"/>
                    <a:pt x="337133" y="6897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089575" y="0"/>
              <a:ext cx="1054762" cy="1217967"/>
            </a:xfrm>
            <a:custGeom>
              <a:avLst/>
              <a:gdLst/>
              <a:ahLst/>
              <a:cxnLst/>
              <a:rect l="l" t="t" r="r" b="b"/>
              <a:pathLst>
                <a:path w="404511" h="464873" extrusionOk="0">
                  <a:moveTo>
                    <a:pt x="332087" y="312355"/>
                  </a:moveTo>
                  <a:cubicBezTo>
                    <a:pt x="331532" y="370648"/>
                    <a:pt x="360091" y="427541"/>
                    <a:pt x="404511" y="464873"/>
                  </a:cubicBezTo>
                  <a:lnTo>
                    <a:pt x="404511" y="0"/>
                  </a:lnTo>
                  <a:lnTo>
                    <a:pt x="0" y="0"/>
                  </a:lnTo>
                  <a:cubicBezTo>
                    <a:pt x="115854" y="290307"/>
                    <a:pt x="370086" y="41607"/>
                    <a:pt x="332087" y="3123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0" y="3209153"/>
              <a:ext cx="1067917" cy="1942573"/>
            </a:xfrm>
            <a:custGeom>
              <a:avLst/>
              <a:gdLst/>
              <a:ahLst/>
              <a:cxnLst/>
              <a:rect l="l" t="t" r="r" b="b"/>
              <a:pathLst>
                <a:path w="409556" h="741440" extrusionOk="0">
                  <a:moveTo>
                    <a:pt x="60353" y="402089"/>
                  </a:moveTo>
                  <a:cubicBezTo>
                    <a:pt x="9029" y="275481"/>
                    <a:pt x="151438" y="85556"/>
                    <a:pt x="0" y="0"/>
                  </a:cubicBezTo>
                  <a:lnTo>
                    <a:pt x="0" y="741441"/>
                  </a:lnTo>
                  <a:lnTo>
                    <a:pt x="409556" y="741441"/>
                  </a:lnTo>
                  <a:cubicBezTo>
                    <a:pt x="406756" y="545262"/>
                    <a:pt x="123748" y="561248"/>
                    <a:pt x="60353" y="402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8338976" y="0"/>
              <a:ext cx="805298" cy="1045498"/>
            </a:xfrm>
            <a:custGeom>
              <a:avLst/>
              <a:gdLst/>
              <a:ahLst/>
              <a:cxnLst/>
              <a:rect l="l" t="t" r="r" b="b"/>
              <a:pathLst>
                <a:path w="308839" h="399045" extrusionOk="0">
                  <a:moveTo>
                    <a:pt x="221931" y="110694"/>
                  </a:moveTo>
                  <a:cubicBezTo>
                    <a:pt x="289164" y="159280"/>
                    <a:pt x="230259" y="295813"/>
                    <a:pt x="308839" y="399046"/>
                  </a:cubicBezTo>
                  <a:lnTo>
                    <a:pt x="308839" y="0"/>
                  </a:lnTo>
                  <a:lnTo>
                    <a:pt x="0" y="0"/>
                  </a:lnTo>
                  <a:cubicBezTo>
                    <a:pt x="48114" y="152398"/>
                    <a:pt x="145137" y="74666"/>
                    <a:pt x="221931" y="1106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0" y="3473794"/>
              <a:ext cx="731962" cy="1677798"/>
            </a:xfrm>
            <a:custGeom>
              <a:avLst/>
              <a:gdLst/>
              <a:ahLst/>
              <a:cxnLst/>
              <a:rect l="l" t="t" r="r" b="b"/>
              <a:pathLst>
                <a:path w="280714" h="640381" extrusionOk="0">
                  <a:moveTo>
                    <a:pt x="204452" y="530242"/>
                  </a:moveTo>
                  <a:cubicBezTo>
                    <a:pt x="-41306" y="421045"/>
                    <a:pt x="111050" y="186471"/>
                    <a:pt x="0" y="0"/>
                  </a:cubicBezTo>
                  <a:lnTo>
                    <a:pt x="0" y="640381"/>
                  </a:lnTo>
                  <a:lnTo>
                    <a:pt x="280715" y="640381"/>
                  </a:lnTo>
                  <a:cubicBezTo>
                    <a:pt x="280377" y="593220"/>
                    <a:pt x="242475" y="556201"/>
                    <a:pt x="204452" y="5302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8556976" y="0"/>
              <a:ext cx="369694" cy="131794"/>
            </a:xfrm>
            <a:custGeom>
              <a:avLst/>
              <a:gdLst/>
              <a:ahLst/>
              <a:cxnLst/>
              <a:rect l="l" t="t" r="r" b="b"/>
              <a:pathLst>
                <a:path w="141781" h="50303" extrusionOk="0">
                  <a:moveTo>
                    <a:pt x="141782" y="0"/>
                  </a:moveTo>
                  <a:lnTo>
                    <a:pt x="0" y="0"/>
                  </a:lnTo>
                  <a:cubicBezTo>
                    <a:pt x="22572" y="66793"/>
                    <a:pt x="119499" y="67349"/>
                    <a:pt x="141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0" y="4839027"/>
              <a:ext cx="326660" cy="311874"/>
            </a:xfrm>
            <a:custGeom>
              <a:avLst/>
              <a:gdLst/>
              <a:ahLst/>
              <a:cxnLst/>
              <a:rect l="l" t="t" r="r" b="b"/>
              <a:pathLst>
                <a:path w="125277" h="119036" extrusionOk="0">
                  <a:moveTo>
                    <a:pt x="0" y="1339"/>
                  </a:moveTo>
                  <a:lnTo>
                    <a:pt x="0" y="119037"/>
                  </a:lnTo>
                  <a:lnTo>
                    <a:pt x="124231" y="119037"/>
                  </a:lnTo>
                  <a:cubicBezTo>
                    <a:pt x="134491" y="50143"/>
                    <a:pt x="67596" y="-9793"/>
                    <a:pt x="0" y="13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-8" y="-15"/>
            <a:ext cx="8946259" cy="5142022"/>
            <a:chOff x="-8" y="-15"/>
            <a:chExt cx="8946259" cy="5142022"/>
          </a:xfrm>
        </p:grpSpPr>
        <p:sp>
          <p:nvSpPr>
            <p:cNvPr id="20" name="Google Shape;20;p3"/>
            <p:cNvSpPr/>
            <p:nvPr/>
          </p:nvSpPr>
          <p:spPr>
            <a:xfrm>
              <a:off x="-8" y="-15"/>
              <a:ext cx="8946259" cy="5142022"/>
            </a:xfrm>
            <a:custGeom>
              <a:avLst/>
              <a:gdLst/>
              <a:ahLst/>
              <a:cxnLst/>
              <a:rect l="l" t="t" r="r" b="b"/>
              <a:pathLst>
                <a:path w="3976115" h="2285343" extrusionOk="0">
                  <a:moveTo>
                    <a:pt x="3715113" y="1727704"/>
                  </a:moveTo>
                  <a:cubicBezTo>
                    <a:pt x="3553145" y="1479660"/>
                    <a:pt x="3183314" y="1298028"/>
                    <a:pt x="3214303" y="961828"/>
                  </a:cubicBezTo>
                  <a:cubicBezTo>
                    <a:pt x="3275164" y="519540"/>
                    <a:pt x="4004911" y="481834"/>
                    <a:pt x="397523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797837" y="2285343"/>
                  </a:lnTo>
                  <a:cubicBezTo>
                    <a:pt x="3851674" y="2096210"/>
                    <a:pt x="3821539" y="1893038"/>
                    <a:pt x="3715113" y="17277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8" y="279"/>
              <a:ext cx="8777943" cy="5141725"/>
            </a:xfrm>
            <a:custGeom>
              <a:avLst/>
              <a:gdLst/>
              <a:ahLst/>
              <a:cxnLst/>
              <a:rect l="l" t="t" r="r" b="b"/>
              <a:pathLst>
                <a:path w="3901308" h="2285211" extrusionOk="0">
                  <a:moveTo>
                    <a:pt x="3708416" y="1627264"/>
                  </a:moveTo>
                  <a:cubicBezTo>
                    <a:pt x="3572709" y="1407927"/>
                    <a:pt x="3290527" y="1355375"/>
                    <a:pt x="3101311" y="1197194"/>
                  </a:cubicBezTo>
                  <a:cubicBezTo>
                    <a:pt x="2819851" y="972075"/>
                    <a:pt x="2929822" y="645861"/>
                    <a:pt x="3238200" y="512379"/>
                  </a:cubicBezTo>
                  <a:cubicBezTo>
                    <a:pt x="3501671" y="404123"/>
                    <a:pt x="3817403" y="307231"/>
                    <a:pt x="3901309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3706316" y="2285212"/>
                  </a:lnTo>
                  <a:cubicBezTo>
                    <a:pt x="3772955" y="2075136"/>
                    <a:pt x="3829155" y="1827421"/>
                    <a:pt x="3708416" y="16272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-8" y="-15"/>
              <a:ext cx="8089742" cy="5142022"/>
            </a:xfrm>
            <a:custGeom>
              <a:avLst/>
              <a:gdLst/>
              <a:ahLst/>
              <a:cxnLst/>
              <a:rect l="l" t="t" r="r" b="b"/>
              <a:pathLst>
                <a:path w="3595441" h="2285343" extrusionOk="0">
                  <a:moveTo>
                    <a:pt x="3552685" y="1939028"/>
                  </a:moveTo>
                  <a:cubicBezTo>
                    <a:pt x="3582951" y="1866769"/>
                    <a:pt x="3608688" y="1786430"/>
                    <a:pt x="3587941" y="1710756"/>
                  </a:cubicBezTo>
                  <a:cubicBezTo>
                    <a:pt x="3534498" y="1533394"/>
                    <a:pt x="3320006" y="1508301"/>
                    <a:pt x="3174975" y="1437027"/>
                  </a:cubicBezTo>
                  <a:cubicBezTo>
                    <a:pt x="2668322" y="1141424"/>
                    <a:pt x="2837184" y="491490"/>
                    <a:pt x="3386710" y="375811"/>
                  </a:cubicBezTo>
                  <a:cubicBezTo>
                    <a:pt x="3539619" y="223214"/>
                    <a:pt x="3233605" y="269393"/>
                    <a:pt x="3231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529771" y="2285343"/>
                  </a:lnTo>
                  <a:cubicBezTo>
                    <a:pt x="3445799" y="2181620"/>
                    <a:pt x="3505348" y="2046627"/>
                    <a:pt x="3552685" y="1939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-8" y="-15"/>
              <a:ext cx="7722567" cy="5142022"/>
            </a:xfrm>
            <a:custGeom>
              <a:avLst/>
              <a:gdLst/>
              <a:ahLst/>
              <a:cxnLst/>
              <a:rect l="l" t="t" r="r" b="b"/>
              <a:pathLst>
                <a:path w="3432252" h="2285343" extrusionOk="0">
                  <a:moveTo>
                    <a:pt x="3391175" y="1610448"/>
                  </a:moveTo>
                  <a:cubicBezTo>
                    <a:pt x="3154820" y="1398993"/>
                    <a:pt x="2585794" y="1926152"/>
                    <a:pt x="2757348" y="1289817"/>
                  </a:cubicBezTo>
                  <a:cubicBezTo>
                    <a:pt x="2798382" y="1034087"/>
                    <a:pt x="2836134" y="949413"/>
                    <a:pt x="2744218" y="711748"/>
                  </a:cubicBezTo>
                  <a:cubicBezTo>
                    <a:pt x="2699901" y="597119"/>
                    <a:pt x="2750258" y="443405"/>
                    <a:pt x="2854123" y="377781"/>
                  </a:cubicBezTo>
                  <a:cubicBezTo>
                    <a:pt x="2907894" y="343820"/>
                    <a:pt x="2975649" y="340667"/>
                    <a:pt x="3033622" y="314391"/>
                  </a:cubicBezTo>
                  <a:cubicBezTo>
                    <a:pt x="3146810" y="262956"/>
                    <a:pt x="3198151" y="113643"/>
                    <a:pt x="315403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248902" y="2285343"/>
                  </a:lnTo>
                  <a:cubicBezTo>
                    <a:pt x="3296108" y="2104303"/>
                    <a:pt x="3524059" y="1769220"/>
                    <a:pt x="3391175" y="16104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8" y="279"/>
              <a:ext cx="7515353" cy="5141725"/>
            </a:xfrm>
            <a:custGeom>
              <a:avLst/>
              <a:gdLst/>
              <a:ahLst/>
              <a:cxnLst/>
              <a:rect l="l" t="t" r="r" b="b"/>
              <a:pathLst>
                <a:path w="3340157" h="2285211" extrusionOk="0">
                  <a:moveTo>
                    <a:pt x="3332546" y="1708063"/>
                  </a:moveTo>
                  <a:cubicBezTo>
                    <a:pt x="3232751" y="1497856"/>
                    <a:pt x="2822478" y="1757067"/>
                    <a:pt x="2658145" y="1700246"/>
                  </a:cubicBezTo>
                  <a:cubicBezTo>
                    <a:pt x="2602077" y="1669043"/>
                    <a:pt x="2603390" y="1587391"/>
                    <a:pt x="2617571" y="1524788"/>
                  </a:cubicBezTo>
                  <a:cubicBezTo>
                    <a:pt x="2805211" y="813501"/>
                    <a:pt x="2305910" y="683961"/>
                    <a:pt x="2591309" y="305851"/>
                  </a:cubicBezTo>
                  <a:cubicBezTo>
                    <a:pt x="2667271" y="248438"/>
                    <a:pt x="2771859" y="256978"/>
                    <a:pt x="2867057" y="253299"/>
                  </a:cubicBezTo>
                  <a:cubicBezTo>
                    <a:pt x="3011497" y="258160"/>
                    <a:pt x="3169526" y="147013"/>
                    <a:pt x="3083716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2966654" y="2285212"/>
                  </a:lnTo>
                  <a:lnTo>
                    <a:pt x="3265185" y="1907496"/>
                  </a:lnTo>
                  <a:cubicBezTo>
                    <a:pt x="3310814" y="1849755"/>
                    <a:pt x="3359202" y="1776708"/>
                    <a:pt x="3332546" y="17080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-8" y="-15"/>
              <a:ext cx="6899245" cy="5142022"/>
            </a:xfrm>
            <a:custGeom>
              <a:avLst/>
              <a:gdLst/>
              <a:ahLst/>
              <a:cxnLst/>
              <a:rect l="l" t="t" r="r" b="b"/>
              <a:pathLst>
                <a:path w="3066331" h="2285343" extrusionOk="0">
                  <a:moveTo>
                    <a:pt x="2774025" y="2159416"/>
                  </a:moveTo>
                  <a:cubicBezTo>
                    <a:pt x="2884784" y="2071195"/>
                    <a:pt x="3113261" y="1994798"/>
                    <a:pt x="3057783" y="1815794"/>
                  </a:cubicBezTo>
                  <a:cubicBezTo>
                    <a:pt x="2965867" y="1636921"/>
                    <a:pt x="2740147" y="1764293"/>
                    <a:pt x="2598203" y="1801802"/>
                  </a:cubicBezTo>
                  <a:cubicBezTo>
                    <a:pt x="2515150" y="1819341"/>
                    <a:pt x="2413058" y="1800751"/>
                    <a:pt x="2374190" y="1725339"/>
                  </a:cubicBezTo>
                  <a:cubicBezTo>
                    <a:pt x="2293436" y="1490236"/>
                    <a:pt x="2625778" y="1181823"/>
                    <a:pt x="2584810" y="955785"/>
                  </a:cubicBezTo>
                  <a:cubicBezTo>
                    <a:pt x="2401896" y="572091"/>
                    <a:pt x="2113871" y="610914"/>
                    <a:pt x="2415881" y="176640"/>
                  </a:cubicBezTo>
                  <a:cubicBezTo>
                    <a:pt x="2448708" y="123562"/>
                    <a:pt x="2465253" y="51829"/>
                    <a:pt x="242901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97013" y="2285343"/>
                  </a:lnTo>
                  <a:cubicBezTo>
                    <a:pt x="2706335" y="2237916"/>
                    <a:pt x="2736733" y="2191604"/>
                    <a:pt x="2774025" y="21594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685800" y="2123600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685800" y="2691077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-15" y="-12"/>
            <a:ext cx="9144000" cy="5142760"/>
            <a:chOff x="-15" y="-12"/>
            <a:chExt cx="9144000" cy="5142760"/>
          </a:xfrm>
        </p:grpSpPr>
        <p:sp>
          <p:nvSpPr>
            <p:cNvPr id="30" name="Google Shape;30;p4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-15" y="-12"/>
              <a:ext cx="9144000" cy="5142760"/>
            </a:xfrm>
            <a:custGeom>
              <a:avLst/>
              <a:gdLst/>
              <a:ahLst/>
              <a:cxnLst/>
              <a:rect l="l" t="t" r="r" b="b"/>
              <a:pathLst>
                <a:path w="4064000" h="2285671" extrusionOk="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5408537" y="-12"/>
              <a:ext cx="3735448" cy="5142022"/>
            </a:xfrm>
            <a:custGeom>
              <a:avLst/>
              <a:gdLst/>
              <a:ahLst/>
              <a:cxnLst/>
              <a:rect l="l" t="t" r="r" b="b"/>
              <a:pathLst>
                <a:path w="1660199" h="2285343" extrusionOk="0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6171372" y="-12"/>
              <a:ext cx="2972610" cy="5142317"/>
            </a:xfrm>
            <a:custGeom>
              <a:avLst/>
              <a:gdLst/>
              <a:ahLst/>
              <a:cxnLst/>
              <a:rect l="l" t="t" r="r" b="b"/>
              <a:pathLst>
                <a:path w="1321160" h="2285474" extrusionOk="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-15" y="-12"/>
              <a:ext cx="3691132" cy="5142022"/>
            </a:xfrm>
            <a:custGeom>
              <a:avLst/>
              <a:gdLst/>
              <a:ahLst/>
              <a:cxnLst/>
              <a:rect l="l" t="t" r="r" b="b"/>
              <a:pathLst>
                <a:path w="1640503" h="2285343" extrusionOk="0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-15" y="-12"/>
              <a:ext cx="2881318" cy="5142022"/>
            </a:xfrm>
            <a:custGeom>
              <a:avLst/>
              <a:gdLst/>
              <a:ahLst/>
              <a:cxnLst/>
              <a:rect l="l" t="t" r="r" b="b"/>
              <a:pathLst>
                <a:path w="1280586" h="2285343" extrusionOk="0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2693100" y="2161800"/>
            <a:ext cx="37581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marL="4114800" lvl="8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/>
          <p:nvPr/>
        </p:nvSpPr>
        <p:spPr>
          <a:xfrm>
            <a:off x="3593400" y="7051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42875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rPr>
              <a:t>“</a:t>
            </a:r>
            <a:endParaRPr sz="9600">
              <a:solidFill>
                <a:schemeClr val="accent4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43" name="Google Shape;43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-1" y="-1181"/>
              <a:ext cx="9144884" cy="5147046"/>
            </a:xfrm>
            <a:custGeom>
              <a:avLst/>
              <a:gdLst/>
              <a:ahLst/>
              <a:cxnLst/>
              <a:rect l="l" t="t" r="r" b="b"/>
              <a:pathLst>
                <a:path w="4064393" h="2287576" extrusionOk="0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-1" y="-1032"/>
              <a:ext cx="9144884" cy="5146898"/>
            </a:xfrm>
            <a:custGeom>
              <a:avLst/>
              <a:gdLst/>
              <a:ahLst/>
              <a:cxnLst/>
              <a:rect l="l" t="t" r="r" b="b"/>
              <a:pathLst>
                <a:path w="4064393" h="2287510" extrusionOk="0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6"/>
          <p:cNvGrpSpPr/>
          <p:nvPr/>
        </p:nvGrpSpPr>
        <p:grpSpPr>
          <a:xfrm>
            <a:off x="6" y="-37"/>
            <a:ext cx="6256515" cy="5142022"/>
            <a:chOff x="-8" y="-13"/>
            <a:chExt cx="7710766" cy="5142022"/>
          </a:xfrm>
        </p:grpSpPr>
        <p:sp>
          <p:nvSpPr>
            <p:cNvPr id="54" name="Google Shape;54;p6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7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457200" y="1051625"/>
            <a:ext cx="27723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457200" y="2049800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7"/>
          <p:cNvGrpSpPr/>
          <p:nvPr/>
        </p:nvGrpSpPr>
        <p:grpSpPr>
          <a:xfrm>
            <a:off x="-5" y="-10"/>
            <a:ext cx="9145330" cy="5142763"/>
            <a:chOff x="-5" y="-10"/>
            <a:chExt cx="9145330" cy="5142763"/>
          </a:xfrm>
        </p:grpSpPr>
        <p:sp>
          <p:nvSpPr>
            <p:cNvPr id="65" name="Google Shape;65;p7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26661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2"/>
          </p:nvPr>
        </p:nvSpPr>
        <p:spPr>
          <a:xfrm>
            <a:off x="3400204" y="1592600"/>
            <a:ext cx="26661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-5" y="-10"/>
            <a:ext cx="9145330" cy="5142763"/>
            <a:chOff x="-5" y="-10"/>
            <a:chExt cx="9145330" cy="5142763"/>
          </a:xfrm>
        </p:grpSpPr>
        <p:sp>
          <p:nvSpPr>
            <p:cNvPr id="77" name="Google Shape;77;p8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body" idx="2"/>
          </p:nvPr>
        </p:nvSpPr>
        <p:spPr>
          <a:xfrm>
            <a:off x="2472081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3"/>
          </p:nvPr>
        </p:nvSpPr>
        <p:spPr>
          <a:xfrm>
            <a:off x="4486962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9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90" name="Google Shape;90;p9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-1" y="-1181"/>
              <a:ext cx="9144884" cy="5147046"/>
            </a:xfrm>
            <a:custGeom>
              <a:avLst/>
              <a:gdLst/>
              <a:ahLst/>
              <a:cxnLst/>
              <a:rect l="l" t="t" r="r" b="b"/>
              <a:pathLst>
                <a:path w="4064393" h="2287576" extrusionOk="0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-1" y="-1032"/>
              <a:ext cx="9144884" cy="5146898"/>
            </a:xfrm>
            <a:custGeom>
              <a:avLst/>
              <a:gdLst/>
              <a:ahLst/>
              <a:cxnLst/>
              <a:rect l="l" t="t" r="r" b="b"/>
              <a:pathLst>
                <a:path w="4064393" h="2287510" extrusionOk="0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9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0"/>
          <p:cNvGrpSpPr/>
          <p:nvPr/>
        </p:nvGrpSpPr>
        <p:grpSpPr>
          <a:xfrm>
            <a:off x="-15" y="1"/>
            <a:ext cx="9144000" cy="5143352"/>
            <a:chOff x="-15" y="1"/>
            <a:chExt cx="9144000" cy="5143352"/>
          </a:xfrm>
        </p:grpSpPr>
        <p:sp>
          <p:nvSpPr>
            <p:cNvPr id="100" name="Google Shape;100;p10"/>
            <p:cNvSpPr/>
            <p:nvPr/>
          </p:nvSpPr>
          <p:spPr>
            <a:xfrm>
              <a:off x="-15" y="594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4064000" y="0"/>
                  </a:moveTo>
                  <a:lnTo>
                    <a:pt x="3968014" y="0"/>
                  </a:lnTo>
                  <a:cubicBezTo>
                    <a:pt x="3943656" y="81653"/>
                    <a:pt x="3826660" y="80930"/>
                    <a:pt x="3801974" y="0"/>
                  </a:cubicBezTo>
                  <a:lnTo>
                    <a:pt x="0" y="0"/>
                  </a:lnTo>
                  <a:lnTo>
                    <a:pt x="0" y="2145687"/>
                  </a:lnTo>
                  <a:cubicBezTo>
                    <a:pt x="79376" y="2132549"/>
                    <a:pt x="158227" y="2203954"/>
                    <a:pt x="143652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>
              <a:off x="-15" y="594"/>
              <a:ext cx="9144000" cy="5142465"/>
            </a:xfrm>
            <a:custGeom>
              <a:avLst/>
              <a:gdLst/>
              <a:ahLst/>
              <a:cxnLst/>
              <a:rect l="l" t="t" r="r" b="b"/>
              <a:pathLst>
                <a:path w="4064000" h="2285540" extrusionOk="0">
                  <a:moveTo>
                    <a:pt x="3963287" y="130920"/>
                  </a:moveTo>
                  <a:cubicBezTo>
                    <a:pt x="3873866" y="88944"/>
                    <a:pt x="3760678" y="180187"/>
                    <a:pt x="3705331" y="0"/>
                  </a:cubicBezTo>
                  <a:lnTo>
                    <a:pt x="0" y="0"/>
                  </a:lnTo>
                  <a:lnTo>
                    <a:pt x="0" y="1539766"/>
                  </a:lnTo>
                  <a:cubicBezTo>
                    <a:pt x="129076" y="1755950"/>
                    <a:pt x="-47797" y="2028037"/>
                    <a:pt x="237078" y="2154621"/>
                  </a:cubicBezTo>
                  <a:cubicBezTo>
                    <a:pt x="281985" y="2185298"/>
                    <a:pt x="326893" y="2229179"/>
                    <a:pt x="325514" y="2285541"/>
                  </a:cubicBezTo>
                  <a:lnTo>
                    <a:pt x="4064000" y="2285541"/>
                  </a:lnTo>
                  <a:lnTo>
                    <a:pt x="4064000" y="465346"/>
                  </a:lnTo>
                  <a:cubicBezTo>
                    <a:pt x="3972806" y="345725"/>
                    <a:pt x="4041218" y="187281"/>
                    <a:pt x="3963287" y="1309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-15" y="1"/>
              <a:ext cx="9144000" cy="5143352"/>
            </a:xfrm>
            <a:custGeom>
              <a:avLst/>
              <a:gdLst/>
              <a:ahLst/>
              <a:cxnLst/>
              <a:rect l="l" t="t" r="r" b="b"/>
              <a:pathLst>
                <a:path w="4064000" h="2285934" extrusionOk="0">
                  <a:moveTo>
                    <a:pt x="4064000" y="541546"/>
                  </a:moveTo>
                  <a:cubicBezTo>
                    <a:pt x="4012396" y="498322"/>
                    <a:pt x="3979175" y="432238"/>
                    <a:pt x="3979832" y="364643"/>
                  </a:cubicBezTo>
                  <a:cubicBezTo>
                    <a:pt x="4024017" y="50055"/>
                    <a:pt x="3727785" y="340666"/>
                    <a:pt x="3594047" y="0"/>
                  </a:cubicBezTo>
                  <a:lnTo>
                    <a:pt x="0" y="0"/>
                  </a:lnTo>
                  <a:lnTo>
                    <a:pt x="0" y="1422904"/>
                  </a:lnTo>
                  <a:cubicBezTo>
                    <a:pt x="175691" y="1522029"/>
                    <a:pt x="10570" y="1742221"/>
                    <a:pt x="70053" y="1889300"/>
                  </a:cubicBezTo>
                  <a:cubicBezTo>
                    <a:pt x="143914" y="2074742"/>
                    <a:pt x="474680" y="2055101"/>
                    <a:pt x="474746" y="2285934"/>
                  </a:cubicBezTo>
                  <a:lnTo>
                    <a:pt x="4064000" y="22859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-15" y="594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4064000" y="821975"/>
                  </a:moveTo>
                  <a:cubicBezTo>
                    <a:pt x="3904854" y="719696"/>
                    <a:pt x="3874981" y="525583"/>
                    <a:pt x="3912076" y="353739"/>
                  </a:cubicBezTo>
                  <a:cubicBezTo>
                    <a:pt x="3859553" y="89995"/>
                    <a:pt x="3654252" y="499373"/>
                    <a:pt x="3544412" y="242527"/>
                  </a:cubicBezTo>
                  <a:cubicBezTo>
                    <a:pt x="3516575" y="165210"/>
                    <a:pt x="3536927" y="75346"/>
                    <a:pt x="3500818" y="0"/>
                  </a:cubicBezTo>
                  <a:lnTo>
                    <a:pt x="0" y="0"/>
                  </a:lnTo>
                  <a:lnTo>
                    <a:pt x="0" y="1294546"/>
                  </a:lnTo>
                  <a:cubicBezTo>
                    <a:pt x="325974" y="1577931"/>
                    <a:pt x="36372" y="1880366"/>
                    <a:pt x="390774" y="2094121"/>
                  </a:cubicBezTo>
                  <a:cubicBezTo>
                    <a:pt x="460762" y="2144505"/>
                    <a:pt x="536133" y="2199618"/>
                    <a:pt x="560491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-15" y="1037"/>
              <a:ext cx="9144000" cy="5141430"/>
            </a:xfrm>
            <a:custGeom>
              <a:avLst/>
              <a:gdLst/>
              <a:ahLst/>
              <a:cxnLst/>
              <a:rect l="l" t="t" r="r" b="b"/>
              <a:pathLst>
                <a:path w="4064000" h="2285080" extrusionOk="0">
                  <a:moveTo>
                    <a:pt x="3795803" y="455689"/>
                  </a:moveTo>
                  <a:cubicBezTo>
                    <a:pt x="3726931" y="388883"/>
                    <a:pt x="3601662" y="435325"/>
                    <a:pt x="3523928" y="379095"/>
                  </a:cubicBezTo>
                  <a:cubicBezTo>
                    <a:pt x="3414745" y="300268"/>
                    <a:pt x="3491101" y="102739"/>
                    <a:pt x="3416911" y="0"/>
                  </a:cubicBezTo>
                  <a:lnTo>
                    <a:pt x="0" y="0"/>
                  </a:lnTo>
                  <a:lnTo>
                    <a:pt x="0" y="1221828"/>
                  </a:lnTo>
                  <a:cubicBezTo>
                    <a:pt x="123883" y="1346322"/>
                    <a:pt x="210606" y="1502927"/>
                    <a:pt x="250406" y="1674035"/>
                  </a:cubicBezTo>
                  <a:cubicBezTo>
                    <a:pt x="273056" y="1772569"/>
                    <a:pt x="281394" y="1878856"/>
                    <a:pt x="339761" y="1961362"/>
                  </a:cubicBezTo>
                  <a:cubicBezTo>
                    <a:pt x="403642" y="2051685"/>
                    <a:pt x="513679" y="2094383"/>
                    <a:pt x="604610" y="2157314"/>
                  </a:cubicBezTo>
                  <a:cubicBezTo>
                    <a:pt x="651093" y="2189436"/>
                    <a:pt x="694622" y="2234828"/>
                    <a:pt x="720359" y="2285080"/>
                  </a:cubicBezTo>
                  <a:lnTo>
                    <a:pt x="4064000" y="2285080"/>
                  </a:lnTo>
                  <a:lnTo>
                    <a:pt x="4064000" y="1160473"/>
                  </a:lnTo>
                  <a:cubicBezTo>
                    <a:pt x="3953766" y="987362"/>
                    <a:pt x="3879774" y="793715"/>
                    <a:pt x="3846356" y="591207"/>
                  </a:cubicBezTo>
                  <a:cubicBezTo>
                    <a:pt x="3838609" y="542662"/>
                    <a:pt x="3831125" y="489782"/>
                    <a:pt x="3795803" y="4556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-15" y="150"/>
              <a:ext cx="9144000" cy="5142465"/>
            </a:xfrm>
            <a:custGeom>
              <a:avLst/>
              <a:gdLst/>
              <a:ahLst/>
              <a:cxnLst/>
              <a:rect l="l" t="t" r="r" b="b"/>
              <a:pathLst>
                <a:path w="4064000" h="2285540" extrusionOk="0">
                  <a:moveTo>
                    <a:pt x="4064000" y="1293035"/>
                  </a:moveTo>
                  <a:lnTo>
                    <a:pt x="3812282" y="663991"/>
                  </a:lnTo>
                  <a:cubicBezTo>
                    <a:pt x="3789828" y="607958"/>
                    <a:pt x="3764945" y="548640"/>
                    <a:pt x="3716820" y="514941"/>
                  </a:cubicBezTo>
                  <a:cubicBezTo>
                    <a:pt x="3642369" y="462390"/>
                    <a:pt x="3534630" y="487417"/>
                    <a:pt x="3463788" y="429545"/>
                  </a:cubicBezTo>
                  <a:cubicBezTo>
                    <a:pt x="3343313" y="329565"/>
                    <a:pt x="3428204" y="100177"/>
                    <a:pt x="3307400" y="0"/>
                  </a:cubicBezTo>
                  <a:lnTo>
                    <a:pt x="0" y="0"/>
                  </a:lnTo>
                  <a:lnTo>
                    <a:pt x="0" y="1157912"/>
                  </a:lnTo>
                  <a:cubicBezTo>
                    <a:pt x="382108" y="1475521"/>
                    <a:pt x="221517" y="1854222"/>
                    <a:pt x="483084" y="2065217"/>
                  </a:cubicBezTo>
                  <a:cubicBezTo>
                    <a:pt x="561344" y="2118951"/>
                    <a:pt x="661467" y="2128279"/>
                    <a:pt x="747277" y="2168810"/>
                  </a:cubicBezTo>
                  <a:cubicBezTo>
                    <a:pt x="803228" y="2195657"/>
                    <a:pt x="851805" y="2235721"/>
                    <a:pt x="888828" y="2285540"/>
                  </a:cubicBezTo>
                  <a:lnTo>
                    <a:pt x="4064000" y="22855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10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lvl="1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lvl="2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lvl="3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lvl="4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lvl="5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lvl="6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lvl="7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lvl="8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ponies/Kulim-Park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D99D5F-A76E-4C1D-AB95-E66DDB0BDB11}"/>
              </a:ext>
            </a:extLst>
          </p:cNvPr>
          <p:cNvSpPr txBox="1"/>
          <p:nvPr/>
        </p:nvSpPr>
        <p:spPr>
          <a:xfrm>
            <a:off x="2433433" y="1775638"/>
            <a:ext cx="42771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6000" dirty="0">
                <a:solidFill>
                  <a:srgbClr val="ECB032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بیمارستان هوشمند</a:t>
            </a:r>
            <a:endParaRPr lang="en-US" sz="6000" dirty="0">
              <a:solidFill>
                <a:srgbClr val="ECB032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20D738-27F5-44C9-B820-345EA4E70F6D}"/>
              </a:ext>
            </a:extLst>
          </p:cNvPr>
          <p:cNvSpPr txBox="1"/>
          <p:nvPr/>
        </p:nvSpPr>
        <p:spPr>
          <a:xfrm>
            <a:off x="2212218" y="2938955"/>
            <a:ext cx="4719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000" dirty="0">
                <a:solidFill>
                  <a:srgbClr val="EA723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ارائه ای از : حسین اسماعیلی، علی احمدی و یوسف سیاه منصوری</a:t>
            </a:r>
            <a:endParaRPr lang="en-US" sz="2000" dirty="0">
              <a:solidFill>
                <a:srgbClr val="EA7231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63EA63-96FD-4699-811E-10EFA2F7E0D6}"/>
              </a:ext>
            </a:extLst>
          </p:cNvPr>
          <p:cNvSpPr txBox="1"/>
          <p:nvPr/>
        </p:nvSpPr>
        <p:spPr>
          <a:xfrm>
            <a:off x="3436110" y="3486719"/>
            <a:ext cx="2271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000" dirty="0">
                <a:solidFill>
                  <a:srgbClr val="EA723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استاد : سرکار خانم عالیه عهدی</a:t>
            </a:r>
            <a:endParaRPr lang="en-US" sz="2000" dirty="0">
              <a:solidFill>
                <a:srgbClr val="EA7231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7B008D-7A37-4579-B37C-E01E09194A6D}"/>
              </a:ext>
            </a:extLst>
          </p:cNvPr>
          <p:cNvSpPr txBox="1"/>
          <p:nvPr/>
        </p:nvSpPr>
        <p:spPr>
          <a:xfrm>
            <a:off x="2696324" y="588334"/>
            <a:ext cx="3751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000" dirty="0">
                <a:solidFill>
                  <a:srgbClr val="FFFFFF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به نام خداوند شعرو غزل        خداوند روزی ده بی مثل</a:t>
            </a:r>
            <a:endParaRPr lang="en-US" sz="2000" dirty="0">
              <a:solidFill>
                <a:srgbClr val="FFFFFF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2241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21"/>
          <p:cNvGrpSpPr/>
          <p:nvPr/>
        </p:nvGrpSpPr>
        <p:grpSpPr>
          <a:xfrm>
            <a:off x="7843600" y="2775995"/>
            <a:ext cx="1063404" cy="1257267"/>
            <a:chOff x="7843600" y="2775995"/>
            <a:chExt cx="1063404" cy="1257267"/>
          </a:xfrm>
        </p:grpSpPr>
        <p:sp>
          <p:nvSpPr>
            <p:cNvPr id="216" name="Google Shape;216;p21"/>
            <p:cNvSpPr/>
            <p:nvPr/>
          </p:nvSpPr>
          <p:spPr>
            <a:xfrm>
              <a:off x="8317077" y="3538745"/>
              <a:ext cx="116450" cy="494517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7843600" y="3242988"/>
              <a:ext cx="985792" cy="257051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8317077" y="2775995"/>
              <a:ext cx="116450" cy="132595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7921212" y="2947296"/>
              <a:ext cx="985792" cy="256985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6EAD991-7055-4250-B92C-448AB8D21ABE}"/>
              </a:ext>
            </a:extLst>
          </p:cNvPr>
          <p:cNvSpPr txBox="1"/>
          <p:nvPr/>
        </p:nvSpPr>
        <p:spPr>
          <a:xfrm>
            <a:off x="331821" y="0"/>
            <a:ext cx="51347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سامانه های هوشمند الکترونیکی بیمارستان و</a:t>
            </a:r>
          </a:p>
          <a:p>
            <a:pPr algn="ctr" rtl="1"/>
            <a:r>
              <a:rPr lang="fa-IR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اتاق عمل</a:t>
            </a:r>
            <a:endParaRPr lang="en-US" sz="32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72C0D0-EDCF-4D6B-A985-DDFC00434977}"/>
              </a:ext>
            </a:extLst>
          </p:cNvPr>
          <p:cNvSpPr txBox="1"/>
          <p:nvPr/>
        </p:nvSpPr>
        <p:spPr>
          <a:xfrm>
            <a:off x="-188307" y="2242127"/>
            <a:ext cx="6869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در یک بیمارستان هوشمند سامانه های الکترونیکی بسیاری استفاده می گردد. نکته قابل توجه در طراحی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ct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بیمارستانهای هوشمند ایجاد قابلیت ارتباط ما بین سیستمهای الکترونیکی مختلف نصب شده در یک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ct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بیمارستان می باشد. سیستمهای مختلف الکترونیکی مورد استفاده در یک بیمارستان هوشمند به شرح زیر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ct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می باشند.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62072722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CDCF371-DBA3-44D6-810B-B4AF378446E2}"/>
              </a:ext>
            </a:extLst>
          </p:cNvPr>
          <p:cNvSpPr txBox="1"/>
          <p:nvPr/>
        </p:nvSpPr>
        <p:spPr>
          <a:xfrm>
            <a:off x="495011" y="0"/>
            <a:ext cx="6296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سامانه های هوشمند الکترونیکی بیمارستان و</a:t>
            </a:r>
            <a:r>
              <a:rPr lang="en-US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اتاق عمل</a:t>
            </a:r>
            <a:endParaRPr lang="en-US" sz="32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836AB2-DC24-4C8F-B42F-71C11F83CD1A}"/>
              </a:ext>
            </a:extLst>
          </p:cNvPr>
          <p:cNvSpPr txBox="1"/>
          <p:nvPr/>
        </p:nvSpPr>
        <p:spPr>
          <a:xfrm>
            <a:off x="1313374" y="846170"/>
            <a:ext cx="6517252" cy="4297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DBD31"/>
              </a:buClr>
              <a:buFont typeface="+mj-lt"/>
              <a:buAutoNum type="arabicPeriod"/>
            </a:pP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سامانه یکپارچه مدیریت اتاق عمل </a:t>
            </a:r>
            <a:endParaRPr lang="en-US" sz="1800" dirty="0">
              <a:solidFill>
                <a:srgbClr val="BA055E"/>
              </a:solidFill>
              <a:effectLst/>
              <a:latin typeface="Aviny" panose="020B0506030804020204" pitchFamily="34" charset="-78"/>
              <a:ea typeface="Calibri" panose="020F0502020204030204" pitchFamily="34" charset="0"/>
              <a:cs typeface="Aviny" panose="020B0506030804020204" pitchFamily="34" charset="-78"/>
            </a:endParaRPr>
          </a:p>
          <a:p>
            <a:pPr marL="342900" marR="0" lvl="0" indent="-34290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DBD31"/>
              </a:buClr>
              <a:buFont typeface="+mj-lt"/>
              <a:buAutoNum type="arabicPeriod"/>
            </a:pP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سیستمهای دوربین مداربسته (</a:t>
            </a:r>
            <a:r>
              <a:rPr lang="en-US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CCTV</a:t>
            </a: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)</a:t>
            </a:r>
            <a:endParaRPr lang="en-US" sz="1800" dirty="0">
              <a:solidFill>
                <a:srgbClr val="BA055E"/>
              </a:solidFill>
              <a:effectLst/>
              <a:latin typeface="Aviny" panose="020B0506030804020204" pitchFamily="34" charset="-78"/>
              <a:ea typeface="Calibri" panose="020F0502020204030204" pitchFamily="34" charset="0"/>
              <a:cs typeface="Aviny" panose="020B0506030804020204" pitchFamily="34" charset="-78"/>
            </a:endParaRPr>
          </a:p>
          <a:p>
            <a:pPr marL="342900" marR="0" lvl="0" indent="-34290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DBD31"/>
              </a:buClr>
              <a:buFont typeface="+mj-lt"/>
              <a:buAutoNum type="arabicPeriod"/>
            </a:pP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سیستمهای کنترل تردد ( </a:t>
            </a:r>
            <a:r>
              <a:rPr lang="en-US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ACCESS CONTROL</a:t>
            </a: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)</a:t>
            </a:r>
            <a:endParaRPr lang="en-US" sz="1800" dirty="0">
              <a:solidFill>
                <a:srgbClr val="BA055E"/>
              </a:solidFill>
              <a:effectLst/>
              <a:latin typeface="Aviny" panose="020B0506030804020204" pitchFamily="34" charset="-78"/>
              <a:ea typeface="Calibri" panose="020F0502020204030204" pitchFamily="34" charset="0"/>
              <a:cs typeface="Aviny" panose="020B0506030804020204" pitchFamily="34" charset="-78"/>
            </a:endParaRPr>
          </a:p>
          <a:p>
            <a:pPr marL="342900" marR="0" lvl="0" indent="-34290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DBD31"/>
              </a:buClr>
              <a:buFont typeface="+mj-lt"/>
              <a:buAutoNum type="arabicPeriod"/>
            </a:pP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سیستمهای حفاظت پیرامونی(</a:t>
            </a:r>
            <a:r>
              <a:rPr lang="en-US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INTRUDER ALARM</a:t>
            </a: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)</a:t>
            </a:r>
            <a:endParaRPr lang="en-US" sz="1800" dirty="0">
              <a:solidFill>
                <a:srgbClr val="BA055E"/>
              </a:solidFill>
              <a:effectLst/>
              <a:latin typeface="Aviny" panose="020B0506030804020204" pitchFamily="34" charset="-78"/>
              <a:ea typeface="Calibri" panose="020F0502020204030204" pitchFamily="34" charset="0"/>
              <a:cs typeface="Aviny" panose="020B0506030804020204" pitchFamily="34" charset="-78"/>
            </a:endParaRPr>
          </a:p>
          <a:p>
            <a:pPr marL="342900" marR="0" lvl="0" indent="-34290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DBD31"/>
              </a:buClr>
              <a:buFont typeface="+mj-lt"/>
              <a:buAutoNum type="arabicPeriod"/>
            </a:pP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سیستمهای اعلام و اطفاء حریق(</a:t>
            </a:r>
            <a:r>
              <a:rPr lang="en-US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FIRE ALARM</a:t>
            </a: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)</a:t>
            </a:r>
            <a:endParaRPr lang="en-US" sz="1800" dirty="0">
              <a:solidFill>
                <a:srgbClr val="BA055E"/>
              </a:solidFill>
              <a:effectLst/>
              <a:latin typeface="Aviny" panose="020B0506030804020204" pitchFamily="34" charset="-78"/>
              <a:ea typeface="Calibri" panose="020F0502020204030204" pitchFamily="34" charset="0"/>
              <a:cs typeface="Aviny" panose="020B0506030804020204" pitchFamily="34" charset="-78"/>
            </a:endParaRPr>
          </a:p>
          <a:p>
            <a:pPr marL="342900" marR="0" lvl="0" indent="-34290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DBD31"/>
              </a:buClr>
              <a:buFont typeface="+mj-lt"/>
              <a:buAutoNum type="arabicPeriod"/>
            </a:pP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سیستمهای پیجینگ مرکزی و یا محلی (</a:t>
            </a:r>
            <a:r>
              <a:rPr lang="en-US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PAGING</a:t>
            </a: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)</a:t>
            </a:r>
            <a:endParaRPr lang="en-US" sz="1800" dirty="0">
              <a:solidFill>
                <a:srgbClr val="BA055E"/>
              </a:solidFill>
              <a:effectLst/>
              <a:latin typeface="Aviny" panose="020B0506030804020204" pitchFamily="34" charset="-78"/>
              <a:ea typeface="Calibri" panose="020F0502020204030204" pitchFamily="34" charset="0"/>
              <a:cs typeface="Aviny" panose="020B0506030804020204" pitchFamily="34" charset="-78"/>
            </a:endParaRPr>
          </a:p>
          <a:p>
            <a:pPr marL="342900" marR="0" lvl="0" indent="-34290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DBD31"/>
              </a:buClr>
              <a:buFont typeface="+mj-lt"/>
              <a:buAutoNum type="arabicPeriod"/>
            </a:pP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سیستمهای اطلاع رسانی و سرگرمی بیماران</a:t>
            </a:r>
            <a:r>
              <a:rPr lang="en-US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(</a:t>
            </a:r>
            <a:r>
              <a:rPr lang="en-US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PES</a:t>
            </a: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)</a:t>
            </a:r>
            <a:endParaRPr lang="en-US" sz="1800" dirty="0">
              <a:solidFill>
                <a:srgbClr val="BA055E"/>
              </a:solidFill>
              <a:effectLst/>
              <a:latin typeface="Aviny" panose="020B0506030804020204" pitchFamily="34" charset="-78"/>
              <a:ea typeface="Calibri" panose="020F0502020204030204" pitchFamily="34" charset="0"/>
              <a:cs typeface="Aviny" panose="020B0506030804020204" pitchFamily="34" charset="-78"/>
            </a:endParaRPr>
          </a:p>
          <a:p>
            <a:pPr marL="342900" marR="0" lvl="0" indent="-34290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DBD31"/>
              </a:buClr>
              <a:buFont typeface="+mj-lt"/>
              <a:buAutoNum type="arabicPeriod"/>
            </a:pP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سیستمهای معاینه از راه دور از طریق ویدئو کنفرانس(</a:t>
            </a:r>
            <a:r>
              <a:rPr lang="en-US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VIDEO/DATA CONFERENCE</a:t>
            </a: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)</a:t>
            </a:r>
            <a:endParaRPr lang="en-US" sz="1800" dirty="0">
              <a:solidFill>
                <a:srgbClr val="BA055E"/>
              </a:solidFill>
              <a:effectLst/>
              <a:latin typeface="Aviny" panose="020B0506030804020204" pitchFamily="34" charset="-78"/>
              <a:ea typeface="Calibri" panose="020F0502020204030204" pitchFamily="34" charset="0"/>
              <a:cs typeface="Aviny" panose="020B0506030804020204" pitchFamily="34" charset="-78"/>
            </a:endParaRPr>
          </a:p>
          <a:p>
            <a:pPr marL="342900" marR="0" lvl="0" indent="-34290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DBD31"/>
              </a:buClr>
              <a:buFont typeface="+mj-lt"/>
              <a:buAutoNum type="arabicPeriod"/>
            </a:pP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سیستمهای پیشرفته ارتباط با پرستار (</a:t>
            </a:r>
            <a:r>
              <a:rPr lang="en-US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NURSE CALL STATION</a:t>
            </a: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)</a:t>
            </a:r>
            <a:endParaRPr lang="en-US" sz="1800" dirty="0">
              <a:solidFill>
                <a:srgbClr val="BA055E"/>
              </a:solidFill>
              <a:effectLst/>
              <a:latin typeface="Aviny" panose="020B0506030804020204" pitchFamily="34" charset="-78"/>
              <a:ea typeface="Calibri" panose="020F0502020204030204" pitchFamily="34" charset="0"/>
              <a:cs typeface="Aviny" panose="020B0506030804020204" pitchFamily="34" charset="-78"/>
            </a:endParaRPr>
          </a:p>
          <a:p>
            <a:pPr marL="342900" marR="0" lvl="0" indent="-34290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DBD31"/>
              </a:buClr>
              <a:buFont typeface="+mj-lt"/>
              <a:buAutoNum type="arabicPeriod"/>
            </a:pP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سیستمهای کمک ناوبری فرود هلیکوپتر بر روی بام بیمارستان (</a:t>
            </a:r>
            <a:r>
              <a:rPr lang="en-US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NDB</a:t>
            </a: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)</a:t>
            </a:r>
            <a:endParaRPr lang="en-US" sz="1800" dirty="0">
              <a:solidFill>
                <a:srgbClr val="BA055E"/>
              </a:solidFill>
              <a:effectLst/>
              <a:latin typeface="Aviny" panose="020B0506030804020204" pitchFamily="34" charset="-78"/>
              <a:ea typeface="Calibri" panose="020F0502020204030204" pitchFamily="34" charset="0"/>
              <a:cs typeface="Aviny" panose="020B0506030804020204" pitchFamily="34" charset="-78"/>
            </a:endParaRPr>
          </a:p>
          <a:p>
            <a:pPr algn="ctr">
              <a:buClr>
                <a:srgbClr val="FDBD31"/>
              </a:buClr>
            </a:pPr>
            <a:endParaRPr lang="en-US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0A416B9-2739-4308-BA44-73D851B8EFDC}"/>
              </a:ext>
            </a:extLst>
          </p:cNvPr>
          <p:cNvSpPr/>
          <p:nvPr/>
        </p:nvSpPr>
        <p:spPr>
          <a:xfrm>
            <a:off x="-213604" y="1087851"/>
            <a:ext cx="2178549" cy="523220"/>
          </a:xfrm>
          <a:prstGeom prst="roundRect">
            <a:avLst>
              <a:gd name="adj" fmla="val 50000"/>
            </a:avLst>
          </a:prstGeom>
          <a:solidFill>
            <a:srgbClr val="FDB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سیستم سرگرمی بیمار </a:t>
            </a:r>
            <a:r>
              <a:rPr lang="en-US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(PES)</a:t>
            </a:r>
            <a:r>
              <a:rPr lang="fa-IR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endParaRPr lang="en-US" dirty="0">
              <a:solidFill>
                <a:schemeClr val="tx1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Patient Entertainment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3313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CDCF371-DBA3-44D6-810B-B4AF378446E2}"/>
              </a:ext>
            </a:extLst>
          </p:cNvPr>
          <p:cNvSpPr txBox="1"/>
          <p:nvPr/>
        </p:nvSpPr>
        <p:spPr>
          <a:xfrm>
            <a:off x="495011" y="0"/>
            <a:ext cx="6296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سامانه های هوشمند الکترونیکی بیمارستان و</a:t>
            </a:r>
            <a:r>
              <a:rPr lang="en-US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اتاق عمل</a:t>
            </a:r>
            <a:endParaRPr lang="en-US" sz="32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836AB2-DC24-4C8F-B42F-71C11F83CD1A}"/>
              </a:ext>
            </a:extLst>
          </p:cNvPr>
          <p:cNvSpPr txBox="1"/>
          <p:nvPr/>
        </p:nvSpPr>
        <p:spPr>
          <a:xfrm>
            <a:off x="1313374" y="878068"/>
            <a:ext cx="6517252" cy="397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DBD31"/>
              </a:buClr>
              <a:buFont typeface="+mj-lt"/>
              <a:buAutoNum type="arabicPeriod" startAt="11"/>
            </a:pP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سامانه موقعیت یابی پرستاران، پزشکان و بیماران (</a:t>
            </a:r>
            <a:r>
              <a:rPr lang="en-US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RTLS</a:t>
            </a: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)</a:t>
            </a:r>
            <a:endParaRPr lang="en-US" sz="1800" dirty="0">
              <a:solidFill>
                <a:srgbClr val="BA055E"/>
              </a:solidFill>
              <a:effectLst/>
              <a:latin typeface="Aviny" panose="020B0506030804020204" pitchFamily="34" charset="-78"/>
              <a:ea typeface="Calibri" panose="020F0502020204030204" pitchFamily="34" charset="0"/>
              <a:cs typeface="Aviny" panose="020B0506030804020204" pitchFamily="34" charset="-78"/>
            </a:endParaRPr>
          </a:p>
          <a:p>
            <a:pPr marL="342900" marR="0" lvl="0" indent="-34290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DBD31"/>
              </a:buClr>
              <a:buFont typeface="+mj-lt"/>
              <a:buAutoNum type="arabicPeriod" startAt="11"/>
            </a:pP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سامانه مدیریت تجهیزات بیمارستان بر اساس تکنولوژی </a:t>
            </a:r>
            <a:r>
              <a:rPr lang="en-US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RFID</a:t>
            </a:r>
          </a:p>
          <a:p>
            <a:pPr marL="342900" marR="0" lvl="0" indent="-34290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DBD31"/>
              </a:buClr>
              <a:buFont typeface="+mj-lt"/>
              <a:buAutoNum type="arabicPeriod" startAt="11"/>
            </a:pP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سیستمهای مدیریت مصرف داروها در بیمارستان بر اساس </a:t>
            </a:r>
            <a:r>
              <a:rPr lang="en-US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RFID</a:t>
            </a:r>
          </a:p>
          <a:p>
            <a:pPr marL="342900" marR="0" lvl="0" indent="-34290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DBD31"/>
              </a:buClr>
              <a:buFont typeface="+mj-lt"/>
              <a:buAutoNum type="arabicPeriod" startAt="11"/>
            </a:pP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سیستمهای برق اضطراری (</a:t>
            </a:r>
            <a:r>
              <a:rPr lang="en-US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UPS</a:t>
            </a: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)</a:t>
            </a:r>
            <a:endParaRPr lang="en-US" sz="1800" dirty="0">
              <a:solidFill>
                <a:srgbClr val="BA055E"/>
              </a:solidFill>
              <a:effectLst/>
              <a:latin typeface="Aviny" panose="020B0506030804020204" pitchFamily="34" charset="-78"/>
              <a:ea typeface="Calibri" panose="020F0502020204030204" pitchFamily="34" charset="0"/>
              <a:cs typeface="Aviny" panose="020B0506030804020204" pitchFamily="34" charset="-78"/>
            </a:endParaRPr>
          </a:p>
          <a:p>
            <a:pPr marL="342900" marR="0" lvl="0" indent="-34290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DBD31"/>
              </a:buClr>
              <a:buFont typeface="+mj-lt"/>
              <a:buAutoNum type="arabicPeriod" startAt="11"/>
            </a:pP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سیستمهای ساعت مرکزی</a:t>
            </a:r>
            <a:endParaRPr lang="en-US" sz="1800" dirty="0">
              <a:solidFill>
                <a:srgbClr val="BA055E"/>
              </a:solidFill>
              <a:effectLst/>
              <a:latin typeface="Aviny" panose="020B0506030804020204" pitchFamily="34" charset="-78"/>
              <a:ea typeface="Calibri" panose="020F0502020204030204" pitchFamily="34" charset="0"/>
              <a:cs typeface="Aviny" panose="020B0506030804020204" pitchFamily="34" charset="-78"/>
            </a:endParaRPr>
          </a:p>
          <a:p>
            <a:pPr marL="342900" marR="0" lvl="0" indent="-34290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DBD31"/>
              </a:buClr>
              <a:buFont typeface="+mj-lt"/>
              <a:buAutoNum type="arabicPeriod" startAt="11"/>
            </a:pP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سیستمهای نوبت دهی</a:t>
            </a:r>
            <a:endParaRPr lang="en-US" sz="1800" dirty="0">
              <a:solidFill>
                <a:srgbClr val="BA055E"/>
              </a:solidFill>
              <a:effectLst/>
              <a:latin typeface="Aviny" panose="020B0506030804020204" pitchFamily="34" charset="-78"/>
              <a:ea typeface="Calibri" panose="020F0502020204030204" pitchFamily="34" charset="0"/>
              <a:cs typeface="Aviny" panose="020B0506030804020204" pitchFamily="34" charset="-78"/>
            </a:endParaRPr>
          </a:p>
          <a:p>
            <a:pPr marL="342900" marR="0" lvl="0" indent="-34290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DBD31"/>
              </a:buClr>
              <a:buFont typeface="+mj-lt"/>
              <a:buAutoNum type="arabicPeriod" startAt="11"/>
            </a:pP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سیستمهای کنترل ناوگان آمبولانسی (</a:t>
            </a:r>
            <a:r>
              <a:rPr lang="en-US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AVL</a:t>
            </a: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)</a:t>
            </a:r>
            <a:endParaRPr lang="en-US" sz="1800" dirty="0">
              <a:solidFill>
                <a:srgbClr val="BA055E"/>
              </a:solidFill>
              <a:effectLst/>
              <a:latin typeface="Aviny" panose="020B0506030804020204" pitchFamily="34" charset="-78"/>
              <a:ea typeface="Calibri" panose="020F0502020204030204" pitchFamily="34" charset="0"/>
              <a:cs typeface="Aviny" panose="020B0506030804020204" pitchFamily="34" charset="-78"/>
            </a:endParaRPr>
          </a:p>
          <a:p>
            <a:pPr marL="342900" marR="0" lvl="0" indent="-34290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DBD31"/>
              </a:buClr>
              <a:buFont typeface="+mj-lt"/>
              <a:buAutoNum type="arabicPeriod" startAt="11"/>
            </a:pP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سامانه داروخانه رباتیک هوشمند</a:t>
            </a:r>
            <a:endParaRPr lang="en-US" sz="1800" dirty="0">
              <a:solidFill>
                <a:srgbClr val="BA055E"/>
              </a:solidFill>
              <a:effectLst/>
              <a:latin typeface="Aviny" panose="020B0506030804020204" pitchFamily="34" charset="-78"/>
              <a:ea typeface="Calibri" panose="020F0502020204030204" pitchFamily="34" charset="0"/>
              <a:cs typeface="Aviny" panose="020B0506030804020204" pitchFamily="34" charset="-78"/>
            </a:endParaRPr>
          </a:p>
          <a:p>
            <a:pPr marL="342900" marR="0" lvl="0" indent="-34290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DBD31"/>
              </a:buClr>
              <a:buFont typeface="+mj-lt"/>
              <a:buAutoNum type="arabicPeriod" startAt="11"/>
            </a:pP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سامانه انتقال دارو، نمونه ها و یا فراورده های خونی (</a:t>
            </a:r>
            <a:r>
              <a:rPr lang="en-US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PTS</a:t>
            </a: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)</a:t>
            </a:r>
            <a:endParaRPr lang="en-US" sz="1800" dirty="0">
              <a:solidFill>
                <a:srgbClr val="BA055E"/>
              </a:solidFill>
              <a:effectLst/>
              <a:latin typeface="Aviny" panose="020B0506030804020204" pitchFamily="34" charset="-78"/>
              <a:ea typeface="Calibri" panose="020F0502020204030204" pitchFamily="34" charset="0"/>
              <a:cs typeface="Aviny" panose="020B0506030804020204" pitchFamily="34" charset="-78"/>
            </a:endParaRPr>
          </a:p>
          <a:p>
            <a:pPr marL="342900" marR="0" lvl="0" indent="-34290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DBD31"/>
              </a:buClr>
              <a:buFont typeface="+mj-lt"/>
              <a:buAutoNum type="arabicPeriod" startAt="11"/>
            </a:pPr>
            <a:r>
              <a:rPr lang="fa-IR" sz="1800" dirty="0">
                <a:solidFill>
                  <a:srgbClr val="BA055E"/>
                </a:solidFill>
                <a:effectLst/>
                <a:latin typeface="Aviny" panose="020B0506030804020204" pitchFamily="34" charset="-78"/>
                <a:ea typeface="Calibri" panose="020F0502020204030204" pitchFamily="34" charset="0"/>
                <a:cs typeface="Aviny" panose="020B0506030804020204" pitchFamily="34" charset="-78"/>
              </a:rPr>
              <a:t>سامانه مدیریت پارکینگ بیمارستان</a:t>
            </a:r>
            <a:endParaRPr lang="en-US" sz="1800" dirty="0">
              <a:solidFill>
                <a:srgbClr val="BA055E"/>
              </a:solidFill>
              <a:effectLst/>
              <a:latin typeface="Aviny" panose="020B0506030804020204" pitchFamily="34" charset="-78"/>
              <a:ea typeface="Calibri" panose="020F0502020204030204" pitchFamily="34" charset="0"/>
              <a:cs typeface="Aviny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54410361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9ADA55C-F3DD-4E82-A9C1-7F0894E2DDBC}"/>
              </a:ext>
            </a:extLst>
          </p:cNvPr>
          <p:cNvSpPr txBox="1"/>
          <p:nvPr/>
        </p:nvSpPr>
        <p:spPr>
          <a:xfrm>
            <a:off x="442721" y="10633"/>
            <a:ext cx="42899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کاربرد تگ های </a:t>
            </a:r>
            <a:r>
              <a:rPr lang="en-US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RFID </a:t>
            </a:r>
            <a:r>
              <a:rPr lang="fa-IR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در هوشمند سازی</a:t>
            </a:r>
            <a:endParaRPr lang="en-US" sz="32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ctr" rtl="1"/>
            <a:r>
              <a:rPr lang="fa-IR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بیمارستان ها</a:t>
            </a:r>
            <a:endParaRPr lang="en-US" sz="32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021416-E426-4385-BB3B-608AD4904936}"/>
              </a:ext>
            </a:extLst>
          </p:cNvPr>
          <p:cNvSpPr/>
          <p:nvPr/>
        </p:nvSpPr>
        <p:spPr>
          <a:xfrm>
            <a:off x="-171074" y="1087851"/>
            <a:ext cx="2178549" cy="523220"/>
          </a:xfrm>
          <a:prstGeom prst="roundRect">
            <a:avLst>
              <a:gd name="adj" fmla="val 50000"/>
            </a:avLst>
          </a:prstGeom>
          <a:solidFill>
            <a:srgbClr val="FDB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سامانه شناسایی با امواج رادیویی </a:t>
            </a:r>
            <a:r>
              <a:rPr lang="en-US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(RFID)</a:t>
            </a:r>
            <a:r>
              <a:rPr lang="fa-IR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endParaRPr lang="en-US" dirty="0">
              <a:solidFill>
                <a:schemeClr val="tx1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Radio-frequency Identification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BCF1D-70C6-428B-A301-BE8F178ECBD5}"/>
              </a:ext>
            </a:extLst>
          </p:cNvPr>
          <p:cNvSpPr txBox="1"/>
          <p:nvPr/>
        </p:nvSpPr>
        <p:spPr>
          <a:xfrm>
            <a:off x="-104342" y="1893521"/>
            <a:ext cx="59987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در یک بیمارستان هوشمند به محض این که بیمار به بخش پذیرش بیمارستان مراجعه 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می کند و مقدمات لازم برای بستری و درمان بیمار فراهم می شود با استفاده از </a:t>
            </a:r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یک تگ </a:t>
            </a:r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RFID </a:t>
            </a: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که به صورت دستبند ارائه می شود، بیمار در تمام قسمت های این مرکز درمانی تحت کنترل و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مراقبت قرار می گیرد.</a:t>
            </a:r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برخلاف بیمارستان های معمولی در این بیمارستان از سیم ها </a:t>
            </a:r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و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کابل هایی که به نظر می رسد باید جزو جدایی ناپذیر تجهیزات و امکانات پزشکی باشد و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همچنین اسناد و مدارک کاغذی و حتی فیلم های رادیولوژی که استفاده از آنها در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تشخیص بیماری ها قدمتی دیرینه دارد، هیچ نشانی پیدا نمی کنید.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1766BA-5E55-47BB-B9D8-ECEEB4A4C98A}"/>
              </a:ext>
            </a:extLst>
          </p:cNvPr>
          <p:cNvSpPr txBox="1"/>
          <p:nvPr/>
        </p:nvSpPr>
        <p:spPr>
          <a:xfrm>
            <a:off x="93027" y="4087548"/>
            <a:ext cx="6811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اغلب کارها و امور مربوط به بیماران از پذیرش تا بستری و تشخیص و درمان از طریق کارمندان رباتیک و بدون 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نیاز به پیگیری های مکرر به صورت خودکار انجام می شود.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66CCBD-72A2-4A76-9751-8885AC20B5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50740" y="935080"/>
            <a:ext cx="2382282" cy="2382282"/>
          </a:xfrm>
          <a:prstGeom prst="ellipse">
            <a:avLst/>
          </a:prstGeom>
          <a:effectLst>
            <a:outerShdw blurRad="152400" dir="21540000" algn="l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42228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6"/>
          <p:cNvPicPr preferRelativeResize="0"/>
          <p:nvPr/>
        </p:nvPicPr>
        <p:blipFill rotWithShape="1">
          <a:blip r:embed="rId3"/>
          <a:srcRect l="42432" t="-181" b="181"/>
          <a:stretch/>
        </p:blipFill>
        <p:spPr>
          <a:xfrm>
            <a:off x="4754880" y="-34290"/>
            <a:ext cx="4389120" cy="5212080"/>
          </a:xfrm>
          <a:custGeom>
            <a:avLst/>
            <a:gdLst/>
            <a:ahLst/>
            <a:cxnLst/>
            <a:rect l="l" t="t" r="r" b="b"/>
            <a:pathLst>
              <a:path w="21481" h="21600" extrusionOk="0">
                <a:moveTo>
                  <a:pt x="5457" y="0"/>
                </a:moveTo>
                <a:cubicBezTo>
                  <a:pt x="5709" y="1248"/>
                  <a:pt x="5617" y="2531"/>
                  <a:pt x="5188" y="3745"/>
                </a:cubicBezTo>
                <a:cubicBezTo>
                  <a:pt x="5168" y="4629"/>
                  <a:pt x="4981" y="5509"/>
                  <a:pt x="4538" y="6259"/>
                </a:cubicBezTo>
                <a:cubicBezTo>
                  <a:pt x="3941" y="7269"/>
                  <a:pt x="2948" y="7951"/>
                  <a:pt x="1938" y="8514"/>
                </a:cubicBezTo>
                <a:cubicBezTo>
                  <a:pt x="1688" y="8653"/>
                  <a:pt x="1435" y="8785"/>
                  <a:pt x="1182" y="8920"/>
                </a:cubicBezTo>
                <a:cubicBezTo>
                  <a:pt x="428" y="9937"/>
                  <a:pt x="-119" y="11136"/>
                  <a:pt x="22" y="12386"/>
                </a:cubicBezTo>
                <a:cubicBezTo>
                  <a:pt x="181" y="13774"/>
                  <a:pt x="1155" y="14923"/>
                  <a:pt x="2230" y="15767"/>
                </a:cubicBezTo>
                <a:cubicBezTo>
                  <a:pt x="3306" y="16612"/>
                  <a:pt x="4531" y="17268"/>
                  <a:pt x="5510" y="18233"/>
                </a:cubicBezTo>
                <a:cubicBezTo>
                  <a:pt x="6397" y="19107"/>
                  <a:pt x="7077" y="20340"/>
                  <a:pt x="6986" y="21580"/>
                </a:cubicBezTo>
                <a:lnTo>
                  <a:pt x="21481" y="21600"/>
                </a:lnTo>
                <a:lnTo>
                  <a:pt x="21481" y="0"/>
                </a:lnTo>
                <a:lnTo>
                  <a:pt x="5457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22A6AB-5A83-4534-B5B4-00EBFCA310A5}"/>
              </a:ext>
            </a:extLst>
          </p:cNvPr>
          <p:cNvSpPr txBox="1"/>
          <p:nvPr/>
        </p:nvSpPr>
        <p:spPr>
          <a:xfrm>
            <a:off x="184132" y="0"/>
            <a:ext cx="3956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6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سیستم احضار پرستار هوشمند</a:t>
            </a:r>
            <a:endParaRPr lang="en-US" sz="36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D3ED2-671D-4F4F-A031-639862669471}"/>
              </a:ext>
            </a:extLst>
          </p:cNvPr>
          <p:cNvSpPr txBox="1"/>
          <p:nvPr/>
        </p:nvSpPr>
        <p:spPr>
          <a:xfrm>
            <a:off x="0" y="1312288"/>
            <a:ext cx="39660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احضار پرستار </a:t>
            </a:r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Nurse Call)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) در حالت کلی به فراخواندن</a:t>
            </a: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واحد پرستاری به قسمت یا بخشی از ساختمان درمانگاه</a:t>
            </a: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(بیمارستان، مطب و…) گفته می‌شود. یکی از راهکارهای</a:t>
            </a: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هوشمند سازی بیمارستان‌ها نصب و راه اندازی تجهیزات </a:t>
            </a: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سیستم احضار پرستار و سامانه اعلام کد اضطراری بیمارستان</a:t>
            </a: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می‌باشد.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A69D97-1680-48B9-B848-5F7CA94E9181}"/>
              </a:ext>
            </a:extLst>
          </p:cNvPr>
          <p:cNvSpPr txBox="1"/>
          <p:nvPr/>
        </p:nvSpPr>
        <p:spPr>
          <a:xfrm>
            <a:off x="-106619" y="3086240"/>
            <a:ext cx="39934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احضار پرستار در حالت کلی به فراخواندن واحد پرستاری به</a:t>
            </a:r>
          </a:p>
          <a:p>
            <a:pPr algn="r" rtl="1"/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قسمت یا بخشی از ساختمان درمانگاه (بیمارستان، مطب</a:t>
            </a:r>
          </a:p>
          <a:p>
            <a:pPr algn="r" rtl="1"/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و…)  گفته می‌شود. این سیستم در کنسول بالاسری</a:t>
            </a:r>
          </a:p>
          <a:p>
            <a:pPr algn="r" rtl="1"/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تخت بیمار قرار می‌گیرد.این سیستم به بیماران اجازه</a:t>
            </a:r>
          </a:p>
          <a:p>
            <a:pPr algn="r" rtl="1"/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می‌دهد درخواست‌های رسیدگی، بهداشتی و … خود را</a:t>
            </a:r>
          </a:p>
          <a:p>
            <a:pPr algn="r" rtl="1"/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از راه دور با پرستار یا سایر کارکنان حاضر در درمانگاه در میان</a:t>
            </a:r>
          </a:p>
          <a:p>
            <a:pPr algn="r" rtl="1"/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بگذارند.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6"/>
          <p:cNvPicPr preferRelativeResize="0"/>
          <p:nvPr/>
        </p:nvPicPr>
        <p:blipFill rotWithShape="1">
          <a:blip r:embed="rId3"/>
          <a:srcRect l="7099" r="29743"/>
          <a:stretch/>
        </p:blipFill>
        <p:spPr>
          <a:xfrm>
            <a:off x="4754880" y="-34290"/>
            <a:ext cx="4389120" cy="5212080"/>
          </a:xfrm>
          <a:custGeom>
            <a:avLst/>
            <a:gdLst/>
            <a:ahLst/>
            <a:cxnLst/>
            <a:rect l="l" t="t" r="r" b="b"/>
            <a:pathLst>
              <a:path w="21481" h="21600" extrusionOk="0">
                <a:moveTo>
                  <a:pt x="5457" y="0"/>
                </a:moveTo>
                <a:cubicBezTo>
                  <a:pt x="5709" y="1248"/>
                  <a:pt x="5617" y="2531"/>
                  <a:pt x="5188" y="3745"/>
                </a:cubicBezTo>
                <a:cubicBezTo>
                  <a:pt x="5168" y="4629"/>
                  <a:pt x="4981" y="5509"/>
                  <a:pt x="4538" y="6259"/>
                </a:cubicBezTo>
                <a:cubicBezTo>
                  <a:pt x="3941" y="7269"/>
                  <a:pt x="2948" y="7951"/>
                  <a:pt x="1938" y="8514"/>
                </a:cubicBezTo>
                <a:cubicBezTo>
                  <a:pt x="1688" y="8653"/>
                  <a:pt x="1435" y="8785"/>
                  <a:pt x="1182" y="8920"/>
                </a:cubicBezTo>
                <a:cubicBezTo>
                  <a:pt x="428" y="9937"/>
                  <a:pt x="-119" y="11136"/>
                  <a:pt x="22" y="12386"/>
                </a:cubicBezTo>
                <a:cubicBezTo>
                  <a:pt x="181" y="13774"/>
                  <a:pt x="1155" y="14923"/>
                  <a:pt x="2230" y="15767"/>
                </a:cubicBezTo>
                <a:cubicBezTo>
                  <a:pt x="3306" y="16612"/>
                  <a:pt x="4531" y="17268"/>
                  <a:pt x="5510" y="18233"/>
                </a:cubicBezTo>
                <a:cubicBezTo>
                  <a:pt x="6397" y="19107"/>
                  <a:pt x="7077" y="20340"/>
                  <a:pt x="6986" y="21580"/>
                </a:cubicBezTo>
                <a:lnTo>
                  <a:pt x="21481" y="21600"/>
                </a:lnTo>
                <a:lnTo>
                  <a:pt x="21481" y="0"/>
                </a:lnTo>
                <a:lnTo>
                  <a:pt x="5457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22A6AB-5A83-4534-B5B4-00EBFCA310A5}"/>
              </a:ext>
            </a:extLst>
          </p:cNvPr>
          <p:cNvSpPr txBox="1"/>
          <p:nvPr/>
        </p:nvSpPr>
        <p:spPr>
          <a:xfrm>
            <a:off x="184132" y="0"/>
            <a:ext cx="3956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6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سیستم احضار پرستار هوشمند</a:t>
            </a:r>
            <a:endParaRPr lang="en-US" sz="36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062E3D-679D-408E-B367-E114827D17A1}"/>
              </a:ext>
            </a:extLst>
          </p:cNvPr>
          <p:cNvSpPr txBox="1"/>
          <p:nvPr/>
        </p:nvSpPr>
        <p:spPr>
          <a:xfrm>
            <a:off x="-76688" y="1265274"/>
            <a:ext cx="39565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هنگامی که دکمه احضار پرستار فشار داده می‌شود،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درخواست وی به دستگاه مرکزی مستقر در ایستگاه پرستاری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انتقال داده شده و به پرستاران حاضر در ایستگاه پرستاری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با استفاده از آلارم و چراغ چشمک زن هشدار می‌دهد و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پرستار یا دستیار پرستار به احضارهای دریافتی رسیدگی می‌کنند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72D953-A100-4A93-9A4A-8AACF4EB732F}"/>
              </a:ext>
            </a:extLst>
          </p:cNvPr>
          <p:cNvSpPr txBox="1"/>
          <p:nvPr/>
        </p:nvSpPr>
        <p:spPr>
          <a:xfrm>
            <a:off x="-25392" y="2817627"/>
            <a:ext cx="39052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سیستم احضار پرستار هوشمند جهت استفاده مراکز درمانی و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بیمارستان هایی که علاوه بر احضار پرستار نیاز به نمایش 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خودکار اطلاعات بیمار اعم از نام و نام خانوادگی،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نوع بیماری ، تاریخ بستری ، پزشک معالج و .. نیز دارند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طراحی و پیاده سازی شده است.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125363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6"/>
          <p:cNvPicPr preferRelativeResize="0"/>
          <p:nvPr/>
        </p:nvPicPr>
        <p:blipFill rotWithShape="1">
          <a:blip r:embed="rId3"/>
          <a:srcRect l="47687" t="-667" r="11468" b="-667"/>
          <a:stretch/>
        </p:blipFill>
        <p:spPr>
          <a:xfrm>
            <a:off x="4754880" y="-34290"/>
            <a:ext cx="4389120" cy="5212080"/>
          </a:xfrm>
          <a:custGeom>
            <a:avLst/>
            <a:gdLst/>
            <a:ahLst/>
            <a:cxnLst/>
            <a:rect l="l" t="t" r="r" b="b"/>
            <a:pathLst>
              <a:path w="21481" h="21600" extrusionOk="0">
                <a:moveTo>
                  <a:pt x="5457" y="0"/>
                </a:moveTo>
                <a:cubicBezTo>
                  <a:pt x="5709" y="1248"/>
                  <a:pt x="5617" y="2531"/>
                  <a:pt x="5188" y="3745"/>
                </a:cubicBezTo>
                <a:cubicBezTo>
                  <a:pt x="5168" y="4629"/>
                  <a:pt x="4981" y="5509"/>
                  <a:pt x="4538" y="6259"/>
                </a:cubicBezTo>
                <a:cubicBezTo>
                  <a:pt x="3941" y="7269"/>
                  <a:pt x="2948" y="7951"/>
                  <a:pt x="1938" y="8514"/>
                </a:cubicBezTo>
                <a:cubicBezTo>
                  <a:pt x="1688" y="8653"/>
                  <a:pt x="1435" y="8785"/>
                  <a:pt x="1182" y="8920"/>
                </a:cubicBezTo>
                <a:cubicBezTo>
                  <a:pt x="428" y="9937"/>
                  <a:pt x="-119" y="11136"/>
                  <a:pt x="22" y="12386"/>
                </a:cubicBezTo>
                <a:cubicBezTo>
                  <a:pt x="181" y="13774"/>
                  <a:pt x="1155" y="14923"/>
                  <a:pt x="2230" y="15767"/>
                </a:cubicBezTo>
                <a:cubicBezTo>
                  <a:pt x="3306" y="16612"/>
                  <a:pt x="4531" y="17268"/>
                  <a:pt x="5510" y="18233"/>
                </a:cubicBezTo>
                <a:cubicBezTo>
                  <a:pt x="6397" y="19107"/>
                  <a:pt x="7077" y="20340"/>
                  <a:pt x="6986" y="21580"/>
                </a:cubicBezTo>
                <a:lnTo>
                  <a:pt x="21481" y="21600"/>
                </a:lnTo>
                <a:lnTo>
                  <a:pt x="21481" y="0"/>
                </a:lnTo>
                <a:lnTo>
                  <a:pt x="5457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22A6AB-5A83-4534-B5B4-00EBFCA310A5}"/>
              </a:ext>
            </a:extLst>
          </p:cNvPr>
          <p:cNvSpPr txBox="1"/>
          <p:nvPr/>
        </p:nvSpPr>
        <p:spPr>
          <a:xfrm>
            <a:off x="184132" y="0"/>
            <a:ext cx="3956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6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سیستم احضار پرستار هوشمند</a:t>
            </a:r>
            <a:endParaRPr lang="en-US" sz="36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79B8E-609A-400F-8A6E-D05E47DECA22}"/>
              </a:ext>
            </a:extLst>
          </p:cNvPr>
          <p:cNvSpPr txBox="1"/>
          <p:nvPr/>
        </p:nvSpPr>
        <p:spPr>
          <a:xfrm>
            <a:off x="-112334" y="1244010"/>
            <a:ext cx="40078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نیاز اکثر مراکز درمانی به جایگزینی یادداشت اطلاعات بیمار 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بر روی تخته وایت برد با سیستم هوشمندی که به صورت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خودکار اطلاعات را نمایش دهد.</a:t>
            </a:r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یک نمایشگر ۵ اینچ به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صورت اتوماتیک و با اتصال به سیستم </a:t>
            </a:r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HIS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مرکز، اطلاعات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بیمار را نمایش می دهد.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3EDED-A6DD-47D9-9358-0C525D1D1D5F}"/>
              </a:ext>
            </a:extLst>
          </p:cNvPr>
          <p:cNvSpPr txBox="1"/>
          <p:nvPr/>
        </p:nvSpPr>
        <p:spPr>
          <a:xfrm>
            <a:off x="-61302" y="3186383"/>
            <a:ext cx="3903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کلیه استانداردهای دیگر احضار پرستار فناوری بیمارستانی اعم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از کلید زیربالشتی، چراغ سردری، کلید کششی،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ارتباط</a:t>
            </a:r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صوتی دوطرفه با ایستگاه پرستاری ،کلید </a:t>
            </a:r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CPR </a:t>
            </a: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در این سیستم موجود می باشد.</a:t>
            </a:r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کلیه سنسور های دما،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دود، حرکت و کنترل تردد به صورت  ماژولار در این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سیستم یکپارچه می شوند.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EC0593-E6D5-45F7-8702-012E67316EB1}"/>
              </a:ext>
            </a:extLst>
          </p:cNvPr>
          <p:cNvSpPr/>
          <p:nvPr/>
        </p:nvSpPr>
        <p:spPr>
          <a:xfrm>
            <a:off x="-288035" y="2571750"/>
            <a:ext cx="2178549" cy="523220"/>
          </a:xfrm>
          <a:prstGeom prst="roundRect">
            <a:avLst>
              <a:gd name="adj" fmla="val 50000"/>
            </a:avLst>
          </a:prstGeom>
          <a:solidFill>
            <a:srgbClr val="FDB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 dirty="0">
              <a:solidFill>
                <a:schemeClr val="tx1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fa-IR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سیستم اطلاعات بیمارستان </a:t>
            </a:r>
            <a:r>
              <a:rPr lang="en-US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(HIS)</a:t>
            </a:r>
            <a:r>
              <a:rPr lang="fa-IR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endParaRPr lang="en-US" dirty="0">
              <a:solidFill>
                <a:schemeClr val="tx1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Hospital  information system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570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FF9C9A-DD89-4987-8350-36CFEB406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16688" y="116958"/>
            <a:ext cx="3955312" cy="2591412"/>
          </a:xfrm>
          <a:prstGeom prst="round2Diag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72F59E-4B9C-4F5E-949F-BD36FED92C42}"/>
              </a:ext>
            </a:extLst>
          </p:cNvPr>
          <p:cNvSpPr txBox="1"/>
          <p:nvPr/>
        </p:nvSpPr>
        <p:spPr>
          <a:xfrm>
            <a:off x="4572000" y="2571750"/>
            <a:ext cx="34179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Clr>
                <a:srgbClr val="E62A2B"/>
              </a:buClr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قابلیت اندازه گیری فعالیت های پرستاران</a:t>
            </a:r>
          </a:p>
          <a:p>
            <a:pPr marL="285750" indent="-285750" algn="r" rtl="1">
              <a:buClr>
                <a:srgbClr val="E62A2B"/>
              </a:buClr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افزایش رضایتمندی بیماران</a:t>
            </a:r>
          </a:p>
          <a:p>
            <a:pPr marL="285750" indent="-285750" algn="r" rtl="1">
              <a:buClr>
                <a:srgbClr val="E62A2B"/>
              </a:buClr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قابلیت ضبط و پیگیری مکالمات</a:t>
            </a:r>
          </a:p>
          <a:p>
            <a:pPr marL="285750" indent="-285750" algn="r" rtl="1">
              <a:buClr>
                <a:srgbClr val="E62A2B"/>
              </a:buClr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یکپارچه با ابزارهای همراه مانند موبایل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732B8-99BF-4A6C-A1CC-73AC6C801C28}"/>
              </a:ext>
            </a:extLst>
          </p:cNvPr>
          <p:cNvSpPr txBox="1"/>
          <p:nvPr/>
        </p:nvSpPr>
        <p:spPr>
          <a:xfrm>
            <a:off x="2444611" y="3895189"/>
            <a:ext cx="5253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r" rtl="1">
              <a:buClr>
                <a:srgbClr val="BA055E"/>
              </a:buClr>
              <a:buFont typeface="Wingdings" panose="05000000000000000000" pitchFamily="2" charset="2"/>
              <a:buChar char="§"/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سیستم بر روی کابل کشی استاندارد بیمارستان تحت پروتکل </a:t>
            </a:r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TCP/IP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کار میکند</a:t>
            </a:r>
          </a:p>
          <a:p>
            <a:pPr marL="342900" indent="-342900" algn="r" rtl="1">
              <a:buClr>
                <a:srgbClr val="BA055E"/>
              </a:buClr>
              <a:buFont typeface="Wingdings" panose="05000000000000000000" pitchFamily="2" charset="2"/>
              <a:buChar char="§"/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زیر ساخت اینترنت اشیاء بر روی این سیستم وجود دارد</a:t>
            </a:r>
          </a:p>
        </p:txBody>
      </p:sp>
    </p:spTree>
    <p:extLst>
      <p:ext uri="{BB962C8B-B14F-4D97-AF65-F5344CB8AC3E}">
        <p14:creationId xmlns:p14="http://schemas.microsoft.com/office/powerpoint/2010/main" val="60741236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3F9F33-2E32-477D-9F34-9FB30047A795}"/>
              </a:ext>
            </a:extLst>
          </p:cNvPr>
          <p:cNvSpPr txBox="1"/>
          <p:nvPr/>
        </p:nvSpPr>
        <p:spPr>
          <a:xfrm>
            <a:off x="123024" y="0"/>
            <a:ext cx="7154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>
                <a:solidFill>
                  <a:srgbClr val="FFFFFF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در ادامه و بخش دوم ارائه با آ</a:t>
            </a:r>
            <a:r>
              <a:rPr lang="fa-IR" sz="3200" b="1" dirty="0">
                <a:solidFill>
                  <a:srgbClr val="FFFFFF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قای احمدی </a:t>
            </a:r>
            <a:r>
              <a:rPr lang="fa-IR" sz="3200" dirty="0">
                <a:solidFill>
                  <a:srgbClr val="FFFFFF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همراه خواهیم بود...</a:t>
            </a:r>
            <a:endParaRPr lang="en-US" sz="3200" dirty="0">
              <a:solidFill>
                <a:srgbClr val="FFFFFF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977970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>
            <a:spLocks noGrp="1"/>
          </p:cNvSpPr>
          <p:nvPr>
            <p:ph type="body" idx="1"/>
          </p:nvPr>
        </p:nvSpPr>
        <p:spPr>
          <a:xfrm>
            <a:off x="2693100" y="2161800"/>
            <a:ext cx="37581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2906D2-4882-4A66-9D8C-EEC5F6D8C5EC}"/>
              </a:ext>
            </a:extLst>
          </p:cNvPr>
          <p:cNvSpPr txBox="1"/>
          <p:nvPr/>
        </p:nvSpPr>
        <p:spPr>
          <a:xfrm>
            <a:off x="842675" y="1556087"/>
            <a:ext cx="24609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60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بخش اول</a:t>
            </a:r>
            <a:endParaRPr lang="en-US" sz="60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DA8A0-8E52-4958-9E8C-C94427AF7CB1}"/>
              </a:ext>
            </a:extLst>
          </p:cNvPr>
          <p:cNvSpPr txBox="1"/>
          <p:nvPr/>
        </p:nvSpPr>
        <p:spPr>
          <a:xfrm>
            <a:off x="821836" y="2571750"/>
            <a:ext cx="2481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600" dirty="0">
                <a:solidFill>
                  <a:srgbClr val="C10360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ارائه دهنده</a:t>
            </a:r>
          </a:p>
          <a:p>
            <a:pPr algn="ctr" rtl="1"/>
            <a:r>
              <a:rPr lang="fa-IR" sz="3600" dirty="0">
                <a:solidFill>
                  <a:srgbClr val="C10360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حسین اسماعیلی</a:t>
            </a:r>
            <a:endParaRPr lang="en-US" sz="3600" dirty="0">
              <a:solidFill>
                <a:srgbClr val="C10360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9"/>
          <p:cNvGrpSpPr/>
          <p:nvPr/>
        </p:nvGrpSpPr>
        <p:grpSpPr>
          <a:xfrm>
            <a:off x="7711638" y="380961"/>
            <a:ext cx="1051289" cy="1023982"/>
            <a:chOff x="5926225" y="921350"/>
            <a:chExt cx="517800" cy="504350"/>
          </a:xfrm>
        </p:grpSpPr>
        <p:sp>
          <p:nvSpPr>
            <p:cNvPr id="182" name="Google Shape;182;p1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00025" dist="666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00025" dist="666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Here you have a list of items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And some text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>
            <a:spLocks noGrp="1"/>
          </p:cNvSpPr>
          <p:nvPr>
            <p:ph type="ctrTitle" idx="4294967295"/>
          </p:nvPr>
        </p:nvSpPr>
        <p:spPr>
          <a:xfrm>
            <a:off x="2404575" y="2644150"/>
            <a:ext cx="4334400" cy="784800"/>
          </a:xfrm>
          <a:prstGeom prst="rect">
            <a:avLst/>
          </a:prstGeom>
          <a:effectLst>
            <a:outerShdw blurRad="142875" dist="381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Big concept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192" name="Google Shape;192;p20"/>
          <p:cNvSpPr txBox="1">
            <a:spLocks noGrp="1"/>
          </p:cNvSpPr>
          <p:nvPr>
            <p:ph type="subTitle" idx="4294967295"/>
          </p:nvPr>
        </p:nvSpPr>
        <p:spPr>
          <a:xfrm>
            <a:off x="2475700" y="3411550"/>
            <a:ext cx="42633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</a:rPr>
              <a:t>Bring the attention of your audience over a key concept using icons or illustrations</a:t>
            </a:r>
            <a:endParaRPr sz="1700">
              <a:solidFill>
                <a:schemeClr val="accent5"/>
              </a:solidFill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4801918" y="2397498"/>
            <a:ext cx="255593" cy="24404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" name="Google Shape;194;p20"/>
          <p:cNvGrpSpPr/>
          <p:nvPr/>
        </p:nvGrpSpPr>
        <p:grpSpPr>
          <a:xfrm>
            <a:off x="4484596" y="1027067"/>
            <a:ext cx="1094956" cy="1095228"/>
            <a:chOff x="6654650" y="3665275"/>
            <a:chExt cx="409100" cy="409125"/>
          </a:xfrm>
        </p:grpSpPr>
        <p:sp>
          <p:nvSpPr>
            <p:cNvPr id="195" name="Google Shape;195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20"/>
          <p:cNvGrpSpPr/>
          <p:nvPr/>
        </p:nvGrpSpPr>
        <p:grpSpPr>
          <a:xfrm rot="1057000">
            <a:off x="3429567" y="1888291"/>
            <a:ext cx="723436" cy="723492"/>
            <a:chOff x="570875" y="4322250"/>
            <a:chExt cx="443300" cy="443325"/>
          </a:xfrm>
        </p:grpSpPr>
        <p:sp>
          <p:nvSpPr>
            <p:cNvPr id="198" name="Google Shape;198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20"/>
          <p:cNvSpPr/>
          <p:nvPr/>
        </p:nvSpPr>
        <p:spPr>
          <a:xfrm rot="2466570">
            <a:off x="3510625" y="1239359"/>
            <a:ext cx="355107" cy="33906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 rot="-1609390">
            <a:off x="4029945" y="1452685"/>
            <a:ext cx="255567" cy="2439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 rot="2926158">
            <a:off x="5579395" y="1646000"/>
            <a:ext cx="191399" cy="18275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 rot="-1609432">
            <a:off x="4512553" y="969735"/>
            <a:ext cx="172415" cy="16462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26661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body" idx="2"/>
          </p:nvPr>
        </p:nvSpPr>
        <p:spPr>
          <a:xfrm>
            <a:off x="3400204" y="1592600"/>
            <a:ext cx="26661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14" name="Google Shape;214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215" name="Google Shape;215;p21"/>
          <p:cNvGrpSpPr/>
          <p:nvPr/>
        </p:nvGrpSpPr>
        <p:grpSpPr>
          <a:xfrm>
            <a:off x="7843600" y="2775995"/>
            <a:ext cx="1063404" cy="1257267"/>
            <a:chOff x="7843600" y="2775995"/>
            <a:chExt cx="1063404" cy="1257267"/>
          </a:xfrm>
        </p:grpSpPr>
        <p:sp>
          <p:nvSpPr>
            <p:cNvPr id="216" name="Google Shape;216;p21"/>
            <p:cNvSpPr/>
            <p:nvPr/>
          </p:nvSpPr>
          <p:spPr>
            <a:xfrm>
              <a:off x="8317077" y="3538745"/>
              <a:ext cx="116450" cy="494517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7843600" y="3242988"/>
              <a:ext cx="985792" cy="257051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8317077" y="2775995"/>
              <a:ext cx="116450" cy="132595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7921212" y="2947296"/>
              <a:ext cx="985792" cy="256985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body" idx="2"/>
          </p:nvPr>
        </p:nvSpPr>
        <p:spPr>
          <a:xfrm>
            <a:off x="2472081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27" name="Google Shape;227;p22"/>
          <p:cNvSpPr txBox="1">
            <a:spLocks noGrp="1"/>
          </p:cNvSpPr>
          <p:nvPr>
            <p:ph type="body" idx="3"/>
          </p:nvPr>
        </p:nvSpPr>
        <p:spPr>
          <a:xfrm>
            <a:off x="4486962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229" name="Google Shape;229;p22"/>
          <p:cNvGrpSpPr/>
          <p:nvPr/>
        </p:nvGrpSpPr>
        <p:grpSpPr>
          <a:xfrm>
            <a:off x="8031979" y="2222617"/>
            <a:ext cx="799520" cy="1262776"/>
            <a:chOff x="1979475" y="4289300"/>
            <a:chExt cx="322400" cy="509225"/>
          </a:xfrm>
        </p:grpSpPr>
        <p:sp>
          <p:nvSpPr>
            <p:cNvPr id="230" name="Google Shape;230;p22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>
            <a:spLocks noGrp="1"/>
          </p:cNvSpPr>
          <p:nvPr>
            <p:ph type="title"/>
          </p:nvPr>
        </p:nvSpPr>
        <p:spPr>
          <a:xfrm>
            <a:off x="457200" y="1051625"/>
            <a:ext cx="27723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38" name="Google Shape;238;p23"/>
          <p:cNvSpPr txBox="1">
            <a:spLocks noGrp="1"/>
          </p:cNvSpPr>
          <p:nvPr>
            <p:ph type="body" idx="1"/>
          </p:nvPr>
        </p:nvSpPr>
        <p:spPr>
          <a:xfrm>
            <a:off x="457200" y="2049800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39" name="Google Shape;23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240" name="Google Shape;240;p23"/>
          <p:cNvPicPr preferRelativeResize="0"/>
          <p:nvPr/>
        </p:nvPicPr>
        <p:blipFill rotWithShape="1">
          <a:blip r:embed="rId3">
            <a:alphaModFix/>
          </a:blip>
          <a:srcRect l="53190"/>
          <a:stretch/>
        </p:blipFill>
        <p:spPr>
          <a:xfrm>
            <a:off x="4863185" y="-4"/>
            <a:ext cx="4280787" cy="5143500"/>
          </a:xfrm>
          <a:custGeom>
            <a:avLst/>
            <a:gdLst/>
            <a:ahLst/>
            <a:cxnLst/>
            <a:rect l="l" t="t" r="r" b="b"/>
            <a:pathLst>
              <a:path w="21481" h="21600" extrusionOk="0">
                <a:moveTo>
                  <a:pt x="5457" y="0"/>
                </a:moveTo>
                <a:cubicBezTo>
                  <a:pt x="5709" y="1248"/>
                  <a:pt x="5617" y="2531"/>
                  <a:pt x="5188" y="3745"/>
                </a:cubicBezTo>
                <a:cubicBezTo>
                  <a:pt x="5168" y="4629"/>
                  <a:pt x="4981" y="5509"/>
                  <a:pt x="4538" y="6259"/>
                </a:cubicBezTo>
                <a:cubicBezTo>
                  <a:pt x="3941" y="7269"/>
                  <a:pt x="2948" y="7951"/>
                  <a:pt x="1938" y="8514"/>
                </a:cubicBezTo>
                <a:cubicBezTo>
                  <a:pt x="1688" y="8653"/>
                  <a:pt x="1435" y="8785"/>
                  <a:pt x="1182" y="8920"/>
                </a:cubicBezTo>
                <a:cubicBezTo>
                  <a:pt x="428" y="9937"/>
                  <a:pt x="-119" y="11136"/>
                  <a:pt x="22" y="12386"/>
                </a:cubicBezTo>
                <a:cubicBezTo>
                  <a:pt x="181" y="13774"/>
                  <a:pt x="1155" y="14923"/>
                  <a:pt x="2230" y="15767"/>
                </a:cubicBezTo>
                <a:cubicBezTo>
                  <a:pt x="3306" y="16612"/>
                  <a:pt x="4531" y="17268"/>
                  <a:pt x="5510" y="18233"/>
                </a:cubicBezTo>
                <a:cubicBezTo>
                  <a:pt x="6397" y="19107"/>
                  <a:pt x="7077" y="20340"/>
                  <a:pt x="6986" y="21580"/>
                </a:cubicBezTo>
                <a:lnTo>
                  <a:pt x="21481" y="21600"/>
                </a:lnTo>
                <a:lnTo>
                  <a:pt x="21481" y="0"/>
                </a:lnTo>
                <a:lnTo>
                  <a:pt x="5457" y="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>
            <a:spLocks noGrp="1"/>
          </p:cNvSpPr>
          <p:nvPr>
            <p:ph type="title" idx="4294967295"/>
          </p:nvPr>
        </p:nvSpPr>
        <p:spPr>
          <a:xfrm>
            <a:off x="457200" y="457200"/>
            <a:ext cx="4106400" cy="7887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lt1"/>
                </a:solidFill>
              </a:rPr>
              <a:t>Want big impact?</a:t>
            </a:r>
            <a:endParaRPr b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 big image.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6" name="Google Shape;246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52" name="Google Shape;252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53" name="Google Shape;253;p25"/>
          <p:cNvSpPr/>
          <p:nvPr/>
        </p:nvSpPr>
        <p:spPr>
          <a:xfrm>
            <a:off x="2519814" y="1809950"/>
            <a:ext cx="12129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Lorem Ipsum</a:t>
            </a:r>
            <a:endParaRPr dirty="0">
              <a:solidFill>
                <a:schemeClr val="lt1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254" name="Google Shape;254;p25"/>
          <p:cNvSpPr/>
          <p:nvPr/>
        </p:nvSpPr>
        <p:spPr>
          <a:xfrm>
            <a:off x="3915868" y="2709650"/>
            <a:ext cx="12129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Lorem Ipsum</a:t>
            </a:r>
            <a:endParaRPr>
              <a:solidFill>
                <a:schemeClr val="lt1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255" name="Google Shape;255;p25"/>
          <p:cNvSpPr/>
          <p:nvPr/>
        </p:nvSpPr>
        <p:spPr>
          <a:xfrm>
            <a:off x="1123760" y="2709650"/>
            <a:ext cx="12129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Lorem Ipsum</a:t>
            </a:r>
            <a:endParaRPr>
              <a:solidFill>
                <a:schemeClr val="lt1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256" name="Google Shape;256;p25"/>
          <p:cNvSpPr/>
          <p:nvPr/>
        </p:nvSpPr>
        <p:spPr>
          <a:xfrm>
            <a:off x="457200" y="3609350"/>
            <a:ext cx="1212900" cy="44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Lorem Ipsum</a:t>
            </a:r>
            <a:endParaRPr>
              <a:solidFill>
                <a:schemeClr val="lt1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257" name="Google Shape;257;p25"/>
          <p:cNvSpPr/>
          <p:nvPr/>
        </p:nvSpPr>
        <p:spPr>
          <a:xfrm>
            <a:off x="1790321" y="3609350"/>
            <a:ext cx="1212900" cy="44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Lorem Ipsum</a:t>
            </a:r>
            <a:endParaRPr>
              <a:solidFill>
                <a:schemeClr val="lt1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258" name="Google Shape;258;p25"/>
          <p:cNvSpPr/>
          <p:nvPr/>
        </p:nvSpPr>
        <p:spPr>
          <a:xfrm>
            <a:off x="3249313" y="3609350"/>
            <a:ext cx="1212900" cy="44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Lorem Ipsum</a:t>
            </a:r>
            <a:endParaRPr>
              <a:solidFill>
                <a:schemeClr val="lt1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259" name="Google Shape;259;p25"/>
          <p:cNvSpPr/>
          <p:nvPr/>
        </p:nvSpPr>
        <p:spPr>
          <a:xfrm>
            <a:off x="4582434" y="3609350"/>
            <a:ext cx="1212900" cy="44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Lorem Ipsum</a:t>
            </a:r>
            <a:endParaRPr>
              <a:solidFill>
                <a:schemeClr val="lt1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cxnSp>
        <p:nvCxnSpPr>
          <p:cNvPr id="260" name="Google Shape;260;p25"/>
          <p:cNvCxnSpPr>
            <a:stCxn id="253" idx="2"/>
            <a:endCxn id="254" idx="0"/>
          </p:cNvCxnSpPr>
          <p:nvPr/>
        </p:nvCxnSpPr>
        <p:spPr>
          <a:xfrm rot="-5400000" flipH="1">
            <a:off x="3595764" y="1782950"/>
            <a:ext cx="457200" cy="1396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0D8E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1" name="Google Shape;261;p25"/>
          <p:cNvCxnSpPr>
            <a:stCxn id="255" idx="0"/>
            <a:endCxn id="253" idx="2"/>
          </p:cNvCxnSpPr>
          <p:nvPr/>
        </p:nvCxnSpPr>
        <p:spPr>
          <a:xfrm rot="-5400000">
            <a:off x="2199710" y="1782950"/>
            <a:ext cx="457200" cy="1396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0D8E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25"/>
          <p:cNvCxnSpPr>
            <a:stCxn id="255" idx="2"/>
            <a:endCxn id="257" idx="0"/>
          </p:cNvCxnSpPr>
          <p:nvPr/>
        </p:nvCxnSpPr>
        <p:spPr>
          <a:xfrm rot="-5400000" flipH="1">
            <a:off x="1834910" y="3047450"/>
            <a:ext cx="457200" cy="666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0D8E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3" name="Google Shape;263;p25"/>
          <p:cNvCxnSpPr>
            <a:stCxn id="256" idx="0"/>
            <a:endCxn id="255" idx="2"/>
          </p:cNvCxnSpPr>
          <p:nvPr/>
        </p:nvCxnSpPr>
        <p:spPr>
          <a:xfrm rot="-5400000">
            <a:off x="1168350" y="3047450"/>
            <a:ext cx="457200" cy="666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0D8E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4" name="Google Shape;264;p25"/>
          <p:cNvCxnSpPr>
            <a:stCxn id="254" idx="2"/>
            <a:endCxn id="259" idx="0"/>
          </p:cNvCxnSpPr>
          <p:nvPr/>
        </p:nvCxnSpPr>
        <p:spPr>
          <a:xfrm rot="-5400000" flipH="1">
            <a:off x="4627018" y="3047450"/>
            <a:ext cx="457200" cy="666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0D8E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5" name="Google Shape;265;p25"/>
          <p:cNvCxnSpPr>
            <a:cxnSpLocks/>
            <a:stCxn id="258" idx="0"/>
            <a:endCxn id="254" idx="2"/>
          </p:cNvCxnSpPr>
          <p:nvPr/>
        </p:nvCxnSpPr>
        <p:spPr>
          <a:xfrm rot="-5400000">
            <a:off x="3960463" y="3047450"/>
            <a:ext cx="457200" cy="666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0D8E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71" name="Google Shape;271;p26"/>
          <p:cNvGraphicFramePr/>
          <p:nvPr/>
        </p:nvGraphicFramePr>
        <p:xfrm>
          <a:off x="457200" y="1713656"/>
          <a:ext cx="5215200" cy="2810500"/>
        </p:xfrm>
        <a:graphic>
          <a:graphicData uri="http://schemas.openxmlformats.org/drawingml/2006/table">
            <a:tbl>
              <a:tblPr>
                <a:noFill/>
                <a:tableStyleId>{A2B7BD1C-F54C-4534-A909-44603E2DE659}</a:tableStyleId>
              </a:tblPr>
              <a:tblGrid>
                <a:gridCol w="130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Kulim Park Light"/>
                        <a:ea typeface="Kulim Park Light"/>
                        <a:cs typeface="Kulim Park Light"/>
                        <a:sym typeface="Kulim Park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Kulim Park Light"/>
                          <a:ea typeface="Kulim Park Light"/>
                          <a:cs typeface="Kulim Park Light"/>
                          <a:sym typeface="Kulim Park Light"/>
                        </a:rPr>
                        <a:t>A</a:t>
                      </a:r>
                      <a:endParaRPr sz="1100">
                        <a:solidFill>
                          <a:schemeClr val="dk1"/>
                        </a:solidFill>
                        <a:latin typeface="Kulim Park Light"/>
                        <a:ea typeface="Kulim Park Light"/>
                        <a:cs typeface="Kulim Park Light"/>
                        <a:sym typeface="Kulim Park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Kulim Park Light"/>
                          <a:ea typeface="Kulim Park Light"/>
                          <a:cs typeface="Kulim Park Light"/>
                          <a:sym typeface="Kulim Park Light"/>
                        </a:rPr>
                        <a:t>B</a:t>
                      </a:r>
                      <a:endParaRPr sz="1100">
                        <a:solidFill>
                          <a:schemeClr val="dk1"/>
                        </a:solidFill>
                        <a:latin typeface="Kulim Park Light"/>
                        <a:ea typeface="Kulim Park Light"/>
                        <a:cs typeface="Kulim Park Light"/>
                        <a:sym typeface="Kulim Park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Kulim Park Light"/>
                          <a:ea typeface="Kulim Park Light"/>
                          <a:cs typeface="Kulim Park Light"/>
                          <a:sym typeface="Kulim Park Light"/>
                        </a:rPr>
                        <a:t>C</a:t>
                      </a:r>
                      <a:endParaRPr sz="1100">
                        <a:solidFill>
                          <a:schemeClr val="dk1"/>
                        </a:solidFill>
                        <a:latin typeface="Kulim Park Light"/>
                        <a:ea typeface="Kulim Park Light"/>
                        <a:cs typeface="Kulim Park Light"/>
                        <a:sym typeface="Kulim Park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6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Kulim Park Light"/>
                          <a:ea typeface="Kulim Park Light"/>
                          <a:cs typeface="Kulim Park Light"/>
                          <a:sym typeface="Kulim Park Light"/>
                        </a:rPr>
                        <a:t>Yellow</a:t>
                      </a:r>
                      <a:endParaRPr sz="1100">
                        <a:solidFill>
                          <a:schemeClr val="dk1"/>
                        </a:solidFill>
                        <a:latin typeface="Kulim Park Light"/>
                        <a:ea typeface="Kulim Park Light"/>
                        <a:cs typeface="Kulim Park Light"/>
                        <a:sym typeface="Kulim Park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20</a:t>
                      </a:r>
                      <a:endParaRPr b="1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7</a:t>
                      </a:r>
                      <a:endParaRPr b="1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6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Kulim Park Light"/>
                          <a:ea typeface="Kulim Park Light"/>
                          <a:cs typeface="Kulim Park Light"/>
                          <a:sym typeface="Kulim Park Light"/>
                        </a:rPr>
                        <a:t>Blue</a:t>
                      </a:r>
                      <a:endParaRPr sz="1100">
                        <a:solidFill>
                          <a:schemeClr val="dk1"/>
                        </a:solidFill>
                        <a:latin typeface="Kulim Park Light"/>
                        <a:ea typeface="Kulim Park Light"/>
                        <a:cs typeface="Kulim Park Light"/>
                        <a:sym typeface="Kulim Park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30</a:t>
                      </a:r>
                      <a:endParaRPr b="1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15</a:t>
                      </a:r>
                      <a:endParaRPr b="1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6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Kulim Park Light"/>
                          <a:ea typeface="Kulim Park Light"/>
                          <a:cs typeface="Kulim Park Light"/>
                          <a:sym typeface="Kulim Park Light"/>
                        </a:rPr>
                        <a:t>Orange</a:t>
                      </a:r>
                      <a:endParaRPr sz="1100">
                        <a:solidFill>
                          <a:schemeClr val="dk1"/>
                        </a:solidFill>
                        <a:latin typeface="Kulim Park Light"/>
                        <a:ea typeface="Kulim Park Light"/>
                        <a:cs typeface="Kulim Park Light"/>
                        <a:sym typeface="Kulim Park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5</a:t>
                      </a:r>
                      <a:endParaRPr b="1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24</a:t>
                      </a:r>
                      <a:endParaRPr b="1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16</a:t>
                      </a:r>
                      <a:endParaRPr b="1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2" name="Google Shape;272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/>
          <p:nvPr/>
        </p:nvSpPr>
        <p:spPr>
          <a:xfrm>
            <a:off x="514725" y="7901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7"/>
          <p:cNvSpPr txBox="1">
            <a:spLocks noGrp="1"/>
          </p:cNvSpPr>
          <p:nvPr>
            <p:ph type="title" idx="4294967295"/>
          </p:nvPr>
        </p:nvSpPr>
        <p:spPr>
          <a:xfrm>
            <a:off x="1992988" y="260525"/>
            <a:ext cx="5215200" cy="348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9" name="Google Shape;279;p27"/>
          <p:cNvSpPr/>
          <p:nvPr/>
        </p:nvSpPr>
        <p:spPr>
          <a:xfrm>
            <a:off x="1993000" y="1688225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5"/>
          </a:solidFill>
          <a:ln>
            <a:noFill/>
          </a:ln>
          <a:effectLst>
            <a:outerShdw blurRad="28575" dist="9525" dir="5400000" algn="bl" rotWithShape="0">
              <a:schemeClr val="dk1">
                <a:alpha val="6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our office</a:t>
            </a:r>
            <a:endParaRPr sz="10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280" name="Google Shape;280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28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81" name="Google Shape;281;p27"/>
          <p:cNvSpPr txBox="1">
            <a:spLocks noGrp="1"/>
          </p:cNvSpPr>
          <p:nvPr>
            <p:ph type="body" idx="4294967295"/>
          </p:nvPr>
        </p:nvSpPr>
        <p:spPr>
          <a:xfrm>
            <a:off x="740938" y="4756975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accent5"/>
                </a:solidFill>
              </a:rPr>
              <a:t>Find more maps at </a:t>
            </a:r>
            <a:r>
              <a:rPr lang="en" sz="9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900" b="1">
              <a:solidFill>
                <a:schemeClr val="accent5"/>
              </a:solidFill>
            </a:endParaRPr>
          </a:p>
        </p:txBody>
      </p:sp>
      <p:sp>
        <p:nvSpPr>
          <p:cNvPr id="282" name="Google Shape;282;p27"/>
          <p:cNvSpPr/>
          <p:nvPr/>
        </p:nvSpPr>
        <p:spPr>
          <a:xfrm rot="8100000">
            <a:off x="1159656" y="2002223"/>
            <a:ext cx="156553" cy="156553"/>
          </a:xfrm>
          <a:prstGeom prst="teardrop">
            <a:avLst>
              <a:gd name="adj" fmla="val 10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8575" dist="9525" dir="5400000" algn="bl" rotWithShape="0">
              <a:schemeClr val="dk1">
                <a:alpha val="7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7"/>
          <p:cNvSpPr/>
          <p:nvPr/>
        </p:nvSpPr>
        <p:spPr>
          <a:xfrm rot="8100000">
            <a:off x="2777556" y="3605898"/>
            <a:ext cx="156553" cy="156553"/>
          </a:xfrm>
          <a:prstGeom prst="teardrop">
            <a:avLst>
              <a:gd name="adj" fmla="val 10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8575" dist="9525" dir="5400000" algn="bl" rotWithShape="0">
              <a:schemeClr val="dk1">
                <a:alpha val="7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7"/>
          <p:cNvSpPr/>
          <p:nvPr/>
        </p:nvSpPr>
        <p:spPr>
          <a:xfrm rot="8100000">
            <a:off x="3883256" y="1711198"/>
            <a:ext cx="156553" cy="156553"/>
          </a:xfrm>
          <a:prstGeom prst="teardrop">
            <a:avLst>
              <a:gd name="adj" fmla="val 10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8575" dist="9525" dir="5400000" algn="bl" rotWithShape="0">
              <a:schemeClr val="dk1">
                <a:alpha val="7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7"/>
          <p:cNvSpPr/>
          <p:nvPr/>
        </p:nvSpPr>
        <p:spPr>
          <a:xfrm rot="8100000">
            <a:off x="6710556" y="2223623"/>
            <a:ext cx="156553" cy="156553"/>
          </a:xfrm>
          <a:prstGeom prst="teardrop">
            <a:avLst>
              <a:gd name="adj" fmla="val 10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8575" dist="9525" dir="5400000" algn="bl" rotWithShape="0">
              <a:schemeClr val="dk1">
                <a:alpha val="7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7"/>
          <p:cNvSpPr/>
          <p:nvPr/>
        </p:nvSpPr>
        <p:spPr>
          <a:xfrm rot="8100000">
            <a:off x="4579331" y="3863923"/>
            <a:ext cx="156553" cy="156553"/>
          </a:xfrm>
          <a:prstGeom prst="teardrop">
            <a:avLst>
              <a:gd name="adj" fmla="val 10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8575" dist="9525" dir="5400000" algn="bl" rotWithShape="0">
              <a:schemeClr val="dk1">
                <a:alpha val="7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7"/>
          <p:cNvSpPr/>
          <p:nvPr/>
        </p:nvSpPr>
        <p:spPr>
          <a:xfrm rot="8100000">
            <a:off x="7406631" y="3930923"/>
            <a:ext cx="156553" cy="156553"/>
          </a:xfrm>
          <a:prstGeom prst="teardrop">
            <a:avLst>
              <a:gd name="adj" fmla="val 10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8575" dist="9525" dir="5400000" algn="bl" rotWithShape="0">
              <a:schemeClr val="dk1">
                <a:alpha val="7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89,526,124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293" name="Google Shape;293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94" name="Google Shape;294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65D9587-2840-4EB5-98A8-C709A4CA828F}"/>
              </a:ext>
            </a:extLst>
          </p:cNvPr>
          <p:cNvSpPr txBox="1"/>
          <p:nvPr/>
        </p:nvSpPr>
        <p:spPr>
          <a:xfrm>
            <a:off x="-39803" y="0"/>
            <a:ext cx="5868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فناوری‌های دیجیتال در خدمت بیمارستان هوشمند</a:t>
            </a:r>
            <a:endParaRPr lang="en-US" sz="32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7D25CE-B0AD-4B48-B12D-12A933FD8BD1}"/>
              </a:ext>
            </a:extLst>
          </p:cNvPr>
          <p:cNvSpPr txBox="1"/>
          <p:nvPr/>
        </p:nvSpPr>
        <p:spPr>
          <a:xfrm>
            <a:off x="116958" y="1307805"/>
            <a:ext cx="626257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فناوری‌های دیجیتال و سیستم‌های مبتنی بر این فناوری، ابعاد مختلف زندگی ما را تحت تاثیر خود قرار داده است. گویی هر مکان و هر مقوله‌ای که در آن ردپایی از فناوری دیجیتال یافت نشود با دنیای امروز و زندگی مدرن بیگانه است.</a:t>
            </a:r>
          </a:p>
          <a:p>
            <a:pPr algn="ctr" rtl="1"/>
            <a:r>
              <a:rPr lang="fa-IR" sz="20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یکی از حوزه هایی که تحت تاثیر فناوری های دیجیتالی شاهد پیشرفت چشمگیری بوده، حوزه سلامت و درمان است. استفاده از سیستم های مبتنی بر فناوری های دیجیتال و سیستم ها و ابزارهایی که عنوان هوشمندی را با خود به یدک می کشد، نقش مؤثری در بهبود فرآیند تشخیص و درمان بیماری های مختلف داشته است؛</a:t>
            </a:r>
            <a:r>
              <a:rPr lang="en-US" sz="20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20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بنابراین شاید با توجه به این که کادر درمانی و بیماران برای استقبال از فناوری آمادگی لازم را پیدا کرده اند، دیگر وقت آن رسیده باشد که بیمارستان ها هم به سیستم های دیجیتال مجهز شوند.</a:t>
            </a:r>
            <a:endParaRPr lang="en-US" sz="20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ctr" rtl="1"/>
            <a:r>
              <a:rPr lang="fa-IR" sz="20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حضور فناوری های دیجیتال در بیمارستان های آینده بدون تردید نویدبخش ورود به عصری جدید در حوزه درمان و پزشکی است.</a:t>
            </a:r>
          </a:p>
        </p:txBody>
      </p:sp>
    </p:spTree>
    <p:extLst>
      <p:ext uri="{BB962C8B-B14F-4D97-AF65-F5344CB8AC3E}">
        <p14:creationId xmlns:p14="http://schemas.microsoft.com/office/powerpoint/2010/main" val="1719596526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 txBox="1">
            <a:spLocks noGrp="1"/>
          </p:cNvSpPr>
          <p:nvPr>
            <p:ph type="ctrTitle" idx="4294967295"/>
          </p:nvPr>
        </p:nvSpPr>
        <p:spPr>
          <a:xfrm>
            <a:off x="2301775" y="724200"/>
            <a:ext cx="4540500" cy="8949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89,526,124$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300" name="Google Shape;300;p29"/>
          <p:cNvSpPr txBox="1">
            <a:spLocks noGrp="1"/>
          </p:cNvSpPr>
          <p:nvPr>
            <p:ph type="subTitle" idx="4294967295"/>
          </p:nvPr>
        </p:nvSpPr>
        <p:spPr>
          <a:xfrm>
            <a:off x="2301775" y="1487507"/>
            <a:ext cx="4540500" cy="4632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That’s a lot of money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1" name="Google Shape;301;p29"/>
          <p:cNvSpPr txBox="1">
            <a:spLocks noGrp="1"/>
          </p:cNvSpPr>
          <p:nvPr>
            <p:ph type="ctrTitle" idx="4294967295"/>
          </p:nvPr>
        </p:nvSpPr>
        <p:spPr>
          <a:xfrm>
            <a:off x="2301775" y="3048294"/>
            <a:ext cx="4540500" cy="8949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100%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302" name="Google Shape;302;p29"/>
          <p:cNvSpPr txBox="1">
            <a:spLocks noGrp="1"/>
          </p:cNvSpPr>
          <p:nvPr>
            <p:ph type="subTitle" idx="4294967295"/>
          </p:nvPr>
        </p:nvSpPr>
        <p:spPr>
          <a:xfrm>
            <a:off x="2301775" y="3811601"/>
            <a:ext cx="4540500" cy="4632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Total success!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3" name="Google Shape;303;p29"/>
          <p:cNvSpPr txBox="1">
            <a:spLocks noGrp="1"/>
          </p:cNvSpPr>
          <p:nvPr>
            <p:ph type="ctrTitle" idx="4294967295"/>
          </p:nvPr>
        </p:nvSpPr>
        <p:spPr>
          <a:xfrm>
            <a:off x="2301775" y="1886247"/>
            <a:ext cx="4540500" cy="8949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185,244 users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304" name="Google Shape;304;p29"/>
          <p:cNvSpPr txBox="1">
            <a:spLocks noGrp="1"/>
          </p:cNvSpPr>
          <p:nvPr>
            <p:ph type="subTitle" idx="4294967295"/>
          </p:nvPr>
        </p:nvSpPr>
        <p:spPr>
          <a:xfrm>
            <a:off x="2301775" y="2649554"/>
            <a:ext cx="4540500" cy="4632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And a lot of users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5" name="Google Shape;305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11" name="Google Shape;311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312" name="Google Shape;312;p30"/>
          <p:cNvGrpSpPr/>
          <p:nvPr/>
        </p:nvGrpSpPr>
        <p:grpSpPr>
          <a:xfrm>
            <a:off x="457211" y="1668625"/>
            <a:ext cx="2726286" cy="2547000"/>
            <a:chOff x="1293736" y="1258050"/>
            <a:chExt cx="2726286" cy="2547000"/>
          </a:xfrm>
        </p:grpSpPr>
        <p:sp>
          <p:nvSpPr>
            <p:cNvPr id="313" name="Google Shape;313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dk1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Kulim Park"/>
                  <a:ea typeface="Kulim Park"/>
                  <a:cs typeface="Kulim Park"/>
                  <a:sym typeface="Kulim Park"/>
                </a:rPr>
                <a:t>1</a:t>
              </a:r>
              <a:endParaRPr sz="1200" b="1">
                <a:solidFill>
                  <a:schemeClr val="accent2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  <p:sp>
          <p:nvSpPr>
            <p:cNvPr id="315" name="Google Shape;315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Vestibulum congue tempus</a:t>
              </a:r>
              <a:endParaRPr sz="800" b="1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  <p:sp>
          <p:nvSpPr>
            <p:cNvPr id="316" name="Google Shape;316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</p:grpSp>
      <p:grpSp>
        <p:nvGrpSpPr>
          <p:cNvPr id="317" name="Google Shape;317;p30"/>
          <p:cNvGrpSpPr/>
          <p:nvPr/>
        </p:nvGrpSpPr>
        <p:grpSpPr>
          <a:xfrm>
            <a:off x="2367433" y="1668625"/>
            <a:ext cx="2726286" cy="2547000"/>
            <a:chOff x="3203958" y="1258050"/>
            <a:chExt cx="2726286" cy="2547000"/>
          </a:xfrm>
        </p:grpSpPr>
        <p:sp>
          <p:nvSpPr>
            <p:cNvPr id="318" name="Google Shape;318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dk1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3"/>
                  </a:solidFill>
                  <a:latin typeface="Kulim Park"/>
                  <a:ea typeface="Kulim Park"/>
                  <a:cs typeface="Kulim Park"/>
                  <a:sym typeface="Kulim Park"/>
                </a:rPr>
                <a:t>2</a:t>
              </a:r>
              <a:endParaRPr sz="1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  <p:sp>
          <p:nvSpPr>
            <p:cNvPr id="320" name="Google Shape;320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Vestibulum congue tempus</a:t>
              </a:r>
              <a:endParaRPr sz="800" b="1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  <p:sp>
          <p:nvSpPr>
            <p:cNvPr id="321" name="Google Shape;321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</p:grpSp>
      <p:grpSp>
        <p:nvGrpSpPr>
          <p:cNvPr id="322" name="Google Shape;322;p30"/>
          <p:cNvGrpSpPr/>
          <p:nvPr/>
        </p:nvGrpSpPr>
        <p:grpSpPr>
          <a:xfrm>
            <a:off x="4287452" y="1668625"/>
            <a:ext cx="2726286" cy="2547000"/>
            <a:chOff x="5123977" y="1258050"/>
            <a:chExt cx="2726286" cy="2547000"/>
          </a:xfrm>
        </p:grpSpPr>
        <p:sp>
          <p:nvSpPr>
            <p:cNvPr id="323" name="Google Shape;323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dk1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4"/>
                  </a:solidFill>
                  <a:latin typeface="Kulim Park"/>
                  <a:ea typeface="Kulim Park"/>
                  <a:cs typeface="Kulim Park"/>
                  <a:sym typeface="Kulim Park"/>
                </a:rPr>
                <a:t>3</a:t>
              </a:r>
              <a:endParaRPr sz="1200" b="1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  <p:sp>
          <p:nvSpPr>
            <p:cNvPr id="325" name="Google Shape;325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Vestibulum congue tempus</a:t>
              </a:r>
              <a:endParaRPr sz="800" b="1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  <p:sp>
          <p:nvSpPr>
            <p:cNvPr id="326" name="Google Shape;326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32" name="Google Shape;332;p3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1807800" cy="154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Yellow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3" name="Google Shape;333;p31"/>
          <p:cNvSpPr txBox="1">
            <a:spLocks noGrp="1"/>
          </p:cNvSpPr>
          <p:nvPr>
            <p:ph type="body" idx="2"/>
          </p:nvPr>
        </p:nvSpPr>
        <p:spPr>
          <a:xfrm>
            <a:off x="2472077" y="1592600"/>
            <a:ext cx="1807800" cy="154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Blue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4" name="Google Shape;334;p31"/>
          <p:cNvSpPr txBox="1">
            <a:spLocks noGrp="1"/>
          </p:cNvSpPr>
          <p:nvPr>
            <p:ph type="body" idx="3"/>
          </p:nvPr>
        </p:nvSpPr>
        <p:spPr>
          <a:xfrm>
            <a:off x="4486954" y="1592600"/>
            <a:ext cx="1807800" cy="154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Red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35" name="Google Shape;335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336" name="Google Shape;336;p31"/>
          <p:cNvSpPr txBox="1">
            <a:spLocks noGrp="1"/>
          </p:cNvSpPr>
          <p:nvPr>
            <p:ph type="body" idx="1"/>
          </p:nvPr>
        </p:nvSpPr>
        <p:spPr>
          <a:xfrm>
            <a:off x="457200" y="3192800"/>
            <a:ext cx="1807800" cy="154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Yellow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7" name="Google Shape;337;p31"/>
          <p:cNvSpPr txBox="1">
            <a:spLocks noGrp="1"/>
          </p:cNvSpPr>
          <p:nvPr>
            <p:ph type="body" idx="2"/>
          </p:nvPr>
        </p:nvSpPr>
        <p:spPr>
          <a:xfrm>
            <a:off x="2472077" y="3192800"/>
            <a:ext cx="1807800" cy="154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Blue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8" name="Google Shape;338;p31"/>
          <p:cNvSpPr txBox="1">
            <a:spLocks noGrp="1"/>
          </p:cNvSpPr>
          <p:nvPr>
            <p:ph type="body" idx="3"/>
          </p:nvPr>
        </p:nvSpPr>
        <p:spPr>
          <a:xfrm>
            <a:off x="4486954" y="3192800"/>
            <a:ext cx="1807800" cy="154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Red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44" name="Google Shape;344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345" name="Google Shape;345;p3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788" y="152400"/>
            <a:ext cx="4686435" cy="4101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 txBox="1">
            <a:spLocks noGrp="1"/>
          </p:cNvSpPr>
          <p:nvPr>
            <p:ph type="body" idx="4294967295"/>
          </p:nvPr>
        </p:nvSpPr>
        <p:spPr>
          <a:xfrm>
            <a:off x="457200" y="671150"/>
            <a:ext cx="3450300" cy="163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rPr>
              <a:t>Mobile project</a:t>
            </a:r>
            <a:endParaRPr b="1">
              <a:solidFill>
                <a:schemeClr val="accent4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51" name="Google Shape;351;p33"/>
          <p:cNvSpPr/>
          <p:nvPr/>
        </p:nvSpPr>
        <p:spPr>
          <a:xfrm>
            <a:off x="47180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Place your screenshot here</a:t>
            </a:r>
            <a:endParaRPr sz="1000">
              <a:solidFill>
                <a:schemeClr val="accent4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352" name="Google Shape;352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353" name="Google Shape;353;p33"/>
          <p:cNvGrpSpPr/>
          <p:nvPr/>
        </p:nvGrpSpPr>
        <p:grpSpPr>
          <a:xfrm>
            <a:off x="4658925" y="373572"/>
            <a:ext cx="2119546" cy="4396359"/>
            <a:chOff x="2547150" y="238125"/>
            <a:chExt cx="2525675" cy="5238750"/>
          </a:xfrm>
        </p:grpSpPr>
        <p:sp>
          <p:nvSpPr>
            <p:cNvPr id="354" name="Google Shape;354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"/>
          <p:cNvSpPr/>
          <p:nvPr/>
        </p:nvSpPr>
        <p:spPr>
          <a:xfrm>
            <a:off x="4514375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Place your screenshot here</a:t>
            </a:r>
            <a:endParaRPr sz="1000">
              <a:solidFill>
                <a:schemeClr val="accent4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363" name="Google Shape;363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364" name="Google Shape;364;p34"/>
          <p:cNvGrpSpPr/>
          <p:nvPr/>
        </p:nvGrpSpPr>
        <p:grpSpPr>
          <a:xfrm>
            <a:off x="4449677" y="465959"/>
            <a:ext cx="2736410" cy="4222433"/>
            <a:chOff x="2112475" y="238125"/>
            <a:chExt cx="3395050" cy="5238750"/>
          </a:xfrm>
        </p:grpSpPr>
        <p:sp>
          <p:nvSpPr>
            <p:cNvPr id="365" name="Google Shape;365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" name="Google Shape;369;p34"/>
          <p:cNvSpPr txBox="1">
            <a:spLocks noGrp="1"/>
          </p:cNvSpPr>
          <p:nvPr>
            <p:ph type="body" idx="4294967295"/>
          </p:nvPr>
        </p:nvSpPr>
        <p:spPr>
          <a:xfrm>
            <a:off x="457200" y="671150"/>
            <a:ext cx="3450300" cy="163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rPr>
              <a:t>Tablet project</a:t>
            </a:r>
            <a:endParaRPr b="1">
              <a:solidFill>
                <a:schemeClr val="accent4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/>
          <p:nvPr/>
        </p:nvSpPr>
        <p:spPr>
          <a:xfrm>
            <a:off x="4033350" y="1647102"/>
            <a:ext cx="3815400" cy="24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Place your screenshot here</a:t>
            </a:r>
            <a:endParaRPr sz="1000">
              <a:solidFill>
                <a:schemeClr val="accent4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375" name="Google Shape;37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376" name="Google Shape;376;p35"/>
          <p:cNvGrpSpPr/>
          <p:nvPr/>
        </p:nvGrpSpPr>
        <p:grpSpPr>
          <a:xfrm>
            <a:off x="3488056" y="1496121"/>
            <a:ext cx="4905804" cy="2874252"/>
            <a:chOff x="1177450" y="241631"/>
            <a:chExt cx="6173152" cy="3616776"/>
          </a:xfrm>
        </p:grpSpPr>
        <p:sp>
          <p:nvSpPr>
            <p:cNvPr id="377" name="Google Shape;377;p35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35"/>
          <p:cNvSpPr txBox="1">
            <a:spLocks noGrp="1"/>
          </p:cNvSpPr>
          <p:nvPr>
            <p:ph type="body" idx="4294967295"/>
          </p:nvPr>
        </p:nvSpPr>
        <p:spPr>
          <a:xfrm>
            <a:off x="457200" y="671150"/>
            <a:ext cx="3030900" cy="163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rPr>
              <a:t>Desktop project</a:t>
            </a:r>
            <a:endParaRPr b="1">
              <a:solidFill>
                <a:schemeClr val="accent4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2140050" y="1965325"/>
            <a:ext cx="4863900" cy="768900"/>
          </a:xfrm>
          <a:prstGeom prst="rect">
            <a:avLst/>
          </a:prstGeom>
          <a:effectLst>
            <a:outerShdw blurRad="257175" dist="76200" dir="5400000" algn="bl" rotWithShape="0">
              <a:schemeClr val="dk1">
                <a:alpha val="64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Thanks!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387" name="Google Shape;387;p36"/>
          <p:cNvSpPr txBox="1">
            <a:spLocks noGrp="1"/>
          </p:cNvSpPr>
          <p:nvPr>
            <p:ph type="body" idx="4294967295"/>
          </p:nvPr>
        </p:nvSpPr>
        <p:spPr>
          <a:xfrm>
            <a:off x="2140050" y="2714375"/>
            <a:ext cx="4863900" cy="10734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5"/>
                </a:solidFill>
                <a:latin typeface="Kulim Park"/>
                <a:ea typeface="Kulim Park"/>
                <a:cs typeface="Kulim Park"/>
                <a:sym typeface="Kulim Park"/>
              </a:rPr>
              <a:t>Any questions?</a:t>
            </a:r>
            <a:endParaRPr sz="2400" b="1">
              <a:solidFill>
                <a:schemeClr val="accent5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You can find me at:</a:t>
            </a:r>
            <a:br>
              <a:rPr lang="en" sz="1800">
                <a:solidFill>
                  <a:schemeClr val="lt1"/>
                </a:solidFill>
              </a:rPr>
            </a:br>
            <a:r>
              <a:rPr lang="en" sz="1800">
                <a:solidFill>
                  <a:schemeClr val="lt1"/>
                </a:solidFill>
              </a:rPr>
              <a:t>@username · user@mail.me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88" name="Google Shape;388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389" name="Google Shape;389;p36"/>
          <p:cNvSpPr/>
          <p:nvPr/>
        </p:nvSpPr>
        <p:spPr>
          <a:xfrm>
            <a:off x="4213974" y="1183225"/>
            <a:ext cx="716103" cy="642884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300038" dist="95250" dir="5400000" algn="bl" rotWithShape="0">
              <a:schemeClr val="dk1">
                <a:alpha val="6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7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95" name="Google Shape;395;p37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96" name="Google Shape;396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8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2" name="Google Shape;402;p38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18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Titles: Kulim Park Bold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Body copy: Kulim Park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https://github.com/noponies/Kulim-Park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3" name="Google Shape;403;p38"/>
          <p:cNvSpPr txBox="1"/>
          <p:nvPr/>
        </p:nvSpPr>
        <p:spPr>
          <a:xfrm>
            <a:off x="457200" y="4019250"/>
            <a:ext cx="5215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3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3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3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3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404" name="Google Shape;404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65D9587-2840-4EB5-98A8-C709A4CA828F}"/>
              </a:ext>
            </a:extLst>
          </p:cNvPr>
          <p:cNvSpPr txBox="1"/>
          <p:nvPr/>
        </p:nvSpPr>
        <p:spPr>
          <a:xfrm>
            <a:off x="1573619" y="0"/>
            <a:ext cx="2642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6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بیمارستان هوشمند</a:t>
            </a:r>
            <a:endParaRPr lang="en-US" sz="36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5A476A-AC2E-4836-88B0-EBFFB741FF58}"/>
              </a:ext>
            </a:extLst>
          </p:cNvPr>
          <p:cNvSpPr txBox="1"/>
          <p:nvPr/>
        </p:nvSpPr>
        <p:spPr>
          <a:xfrm>
            <a:off x="118093" y="1602254"/>
            <a:ext cx="55531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بیمارستان‌های هوشمند با امکانات مدرن که دنیای فیزیکی و دیجیتال را با</a:t>
            </a:r>
            <a:r>
              <a:rPr lang="en-US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</a:p>
          <a:p>
            <a:pPr algn="ctr" rtl="1"/>
            <a:r>
              <a:rPr lang="fa-IR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هوشمندی به هم متصل می‌کنند، طراحی شده‌اند تا بازدهی بهره برداری از </a:t>
            </a:r>
          </a:p>
          <a:p>
            <a:pPr algn="ctr" rtl="1"/>
            <a:r>
              <a:rPr lang="fa-IR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منابع و بهره‌وری تیم‌های پزشکی و درمانی را برای ارائه خدمات بهتر به بیماران</a:t>
            </a:r>
          </a:p>
          <a:p>
            <a:pPr algn="ctr" rtl="1"/>
            <a:r>
              <a:rPr lang="fa-IR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افزایش دهند. یک بیمارستان هوشمند ترکیبی از تجهیزات به‌روز، سیستم‌های</a:t>
            </a:r>
          </a:p>
          <a:p>
            <a:pPr algn="ctr" rtl="1"/>
            <a:r>
              <a:rPr lang="en-US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Telemedicine</a:t>
            </a:r>
            <a:r>
              <a:rPr lang="fa-IR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(پزشکی از راه دور)</a:t>
            </a:r>
            <a:r>
              <a:rPr lang="en-US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و کنترل از راه دور، سنسورهای متصل و یکپارچه </a:t>
            </a:r>
          </a:p>
          <a:p>
            <a:pPr algn="ctr" rtl="1"/>
            <a:r>
              <a:rPr lang="fa-IR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در بستر اینترنت اشیا و محاسبات ابری و هوشمند است.</a:t>
            </a:r>
            <a:endParaRPr lang="en-US" sz="20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</p:spTree>
  </p:cSld>
  <p:clrMapOvr>
    <a:masterClrMapping/>
  </p:clrMapOvr>
  <p:transition spd="slow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410" name="Google Shape;410;p3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411" name="Google Shape;411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7" name="Google Shape;417;p3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418" name="Google Shape;418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0" name="Google Shape;420;p3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421" name="Google Shape;421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23" name="Google Shape;423;p39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24" name="Google Shape;424;p39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25" name="Google Shape;425;p3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426" name="Google Shape;426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9" name="Google Shape;429;p3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430" name="Google Shape;430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34" name="Google Shape;434;p39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35" name="Google Shape;435;p3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436" name="Google Shape;436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6" name="Google Shape;456;p3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457" name="Google Shape;457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9" name="Google Shape;459;p3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460" name="Google Shape;460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3" name="Google Shape;463;p3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464" name="Google Shape;464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7" name="Google Shape;467;p3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68" name="Google Shape;468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72" name="Google Shape;472;p39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73" name="Google Shape;473;p39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74" name="Google Shape;474;p39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75" name="Google Shape;475;p39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76" name="Google Shape;476;p3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77" name="Google Shape;477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79" name="Google Shape;479;p3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80" name="Google Shape;480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2" name="Google Shape;482;p3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83" name="Google Shape;483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5" name="Google Shape;485;p3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86" name="Google Shape;486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8" name="Google Shape;488;p3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89" name="Google Shape;489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93" name="Google Shape;493;p3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94" name="Google Shape;494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96" name="Google Shape;496;p3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97" name="Google Shape;497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00" name="Google Shape;500;p39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01" name="Google Shape;501;p3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502" name="Google Shape;502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4" name="Google Shape;504;p3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505" name="Google Shape;505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0" name="Google Shape;510;p3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511" name="Google Shape;511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514" name="Google Shape;514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9" name="Google Shape;519;p3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520" name="Google Shape;520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5" name="Google Shape;525;p3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526" name="Google Shape;526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30" name="Google Shape;530;p39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31" name="Google Shape;531;p39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32" name="Google Shape;532;p39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33" name="Google Shape;533;p3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534" name="Google Shape;534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36" name="Google Shape;536;p3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537" name="Google Shape;537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39" name="Google Shape;539;p3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540" name="Google Shape;540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42" name="Google Shape;542;p39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43" name="Google Shape;543;p3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544" name="Google Shape;544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46" name="Google Shape;546;p3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547" name="Google Shape;547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52" name="Google Shape;552;p3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553" name="Google Shape;553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55" name="Google Shape;555;p39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56" name="Google Shape;556;p39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57" name="Google Shape;557;p3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558" name="Google Shape;558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60" name="Google Shape;560;p3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561" name="Google Shape;561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63" name="Google Shape;563;p39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64" name="Google Shape;564;p3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565" name="Google Shape;565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67" name="Google Shape;567;p3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68" name="Google Shape;568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71" name="Google Shape;571;p39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72" name="Google Shape;572;p39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73" name="Google Shape;573;p3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74" name="Google Shape;574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76" name="Google Shape;576;p3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77" name="Google Shape;577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1" name="Google Shape;581;p3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82" name="Google Shape;582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5" name="Google Shape;585;p3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86" name="Google Shape;586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8" name="Google Shape;588;p3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89" name="Google Shape;589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92" name="Google Shape;592;p3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93" name="Google Shape;593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98" name="Google Shape;598;p3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99" name="Google Shape;599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01" name="Google Shape;601;p3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602" name="Google Shape;602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07" name="Google Shape;607;p39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08" name="Google Shape;608;p3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609" name="Google Shape;609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11" name="Google Shape;611;p3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612" name="Google Shape;612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16" name="Google Shape;616;p39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17" name="Google Shape;617;p3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618" name="Google Shape;618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21" name="Google Shape;621;p3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622" name="Google Shape;622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25" name="Google Shape;625;p39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26" name="Google Shape;626;p39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27" name="Google Shape;627;p39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28" name="Google Shape;628;p3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629" name="Google Shape;629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32" name="Google Shape;632;p39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33" name="Google Shape;633;p3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634" name="Google Shape;634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37" name="Google Shape;637;p39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38" name="Google Shape;638;p3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639" name="Google Shape;639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44" name="Google Shape;644;p3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645" name="Google Shape;645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48" name="Google Shape;648;p3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649" name="Google Shape;649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2" name="Google Shape;652;p3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653" name="Google Shape;653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8" name="Google Shape;658;p3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659" name="Google Shape;659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64" name="Google Shape;664;p3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665" name="Google Shape;665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67" name="Google Shape;667;p3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68" name="Google Shape;668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74" name="Google Shape;674;p39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75" name="Google Shape;675;p3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76" name="Google Shape;676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6283418" y="2106199"/>
            <a:ext cx="432570" cy="421334"/>
            <a:chOff x="5926225" y="921350"/>
            <a:chExt cx="517800" cy="504350"/>
          </a:xfrm>
        </p:grpSpPr>
        <p:sp>
          <p:nvSpPr>
            <p:cNvPr id="682" name="Google Shape;682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84" name="Google Shape;684;p39"/>
          <p:cNvSpPr/>
          <p:nvPr/>
        </p:nvSpPr>
        <p:spPr>
          <a:xfrm>
            <a:off x="6477338" y="2342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5" name="Google Shape;685;p39"/>
          <p:cNvGrpSpPr/>
          <p:nvPr/>
        </p:nvGrpSpPr>
        <p:grpSpPr>
          <a:xfrm>
            <a:off x="7168405" y="2085579"/>
            <a:ext cx="432570" cy="421334"/>
            <a:chOff x="5926225" y="921350"/>
            <a:chExt cx="517800" cy="504350"/>
          </a:xfrm>
        </p:grpSpPr>
        <p:sp>
          <p:nvSpPr>
            <p:cNvPr id="686" name="Google Shape;686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39"/>
          <p:cNvSpPr/>
          <p:nvPr/>
        </p:nvSpPr>
        <p:spPr>
          <a:xfrm>
            <a:off x="7362326" y="2321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9" name="Google Shape;689;p39"/>
          <p:cNvGrpSpPr/>
          <p:nvPr/>
        </p:nvGrpSpPr>
        <p:grpSpPr>
          <a:xfrm>
            <a:off x="6283685" y="2834621"/>
            <a:ext cx="1075937" cy="1047989"/>
            <a:chOff x="5926225" y="921350"/>
            <a:chExt cx="517800" cy="504350"/>
          </a:xfrm>
        </p:grpSpPr>
        <p:sp>
          <p:nvSpPr>
            <p:cNvPr id="690" name="Google Shape;690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chemeClr val="accent4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chemeClr val="accent4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Google Shape;692;p39"/>
          <p:cNvSpPr/>
          <p:nvPr/>
        </p:nvSpPr>
        <p:spPr>
          <a:xfrm>
            <a:off x="6765998" y="3421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694" name="Google Shape;694;p39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oogle Shape;699;p4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700" name="Google Shape;700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6" name="Google Shape;706;p4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707" name="Google Shape;707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1" name="Google Shape;711;p4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712" name="Google Shape;712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5" name="Google Shape;715;p4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716" name="Google Shape;716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1" name="Google Shape;721;p4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722" name="Google Shape;722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5" name="Google Shape;725;p4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726" name="Google Shape;726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0" name="Google Shape;730;p4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731" name="Google Shape;731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6" name="Google Shape;736;p4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737" name="Google Shape;737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3" name="Google Shape;743;p4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744" name="Google Shape;744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6" name="Google Shape;746;p4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747" name="Google Shape;747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0" name="Google Shape;750;p4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751" name="Google Shape;751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4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758" name="Google Shape;758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3" name="Google Shape;763;p4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764" name="Google Shape;764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7" name="Google Shape;767;p4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768" name="Google Shape;768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769" name="Google Shape;769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79" name="Google Shape;779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5" name="Google Shape;785;p4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786" name="Google Shape;786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0" name="Google Shape;790;p4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91" name="Google Shape;791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6" name="Google Shape;796;p4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97" name="Google Shape;797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3" name="Google Shape;803;p4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804" name="Google Shape;804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8" name="Google Shape;808;p4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809" name="Google Shape;809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3" name="Google Shape;813;p4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814" name="Google Shape;814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820" name="Google Shape;820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0" name="Google Shape;830;p4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831" name="Google Shape;831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4" name="Google Shape;834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835" name="Google Shape;835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45" name="Google Shape;845;p4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846" name="Google Shape;846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50" name="Google Shape;850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851" name="Google Shape;851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61" name="Google Shape;861;p4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862" name="Google Shape;862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9" name="Google Shape;869;p4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870" name="Google Shape;870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4" name="Google Shape;874;p4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875" name="Google Shape;875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9" name="Google Shape;879;p4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80" name="Google Shape;880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5" name="Google Shape;885;p4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886" name="Google Shape;886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2" name="Google Shape;892;p4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93" name="Google Shape;893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6" name="Google Shape;896;p4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97" name="Google Shape;897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2" name="Google Shape;902;p4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903" name="Google Shape;903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9" name="Google Shape;909;p4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910" name="Google Shape;910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3" name="Google Shape;913;p4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914" name="Google Shape;914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4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919" name="Google Shape;919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5" name="Google Shape;925;p4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926" name="Google Shape;926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3" name="Google Shape;933;p4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934" name="Google Shape;934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8" name="Google Shape;938;p4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939" name="Google Shape;939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2" name="Google Shape;942;p4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943" name="Google Shape;943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6" name="Google Shape;946;p4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947" name="Google Shape;947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1" name="Google Shape;951;p4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952" name="Google Shape;952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6" name="Google Shape;956;p4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957" name="Google Shape;957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2" name="Google Shape;962;p4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963" name="Google Shape;963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9" name="Google Shape;969;p4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970" name="Google Shape;970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7" name="Google Shape;977;p4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978" name="Google Shape;978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0" name="Google Shape;990;p4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91" name="Google Shape;991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4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96" name="Google Shape;996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9" name="Google Shape;999;p4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000" name="Google Shape;1000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6" name="Google Shape;1006;p4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007" name="Google Shape;1007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5" name="Google Shape;1015;p4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016" name="Google Shape;1016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8" name="Google Shape;1028;p4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029" name="Google Shape;1029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1" name="Google Shape;1041;p4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042" name="Google Shape;1042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4" name="Google Shape;1054;p4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055" name="Google Shape;1055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1" name="Google Shape;1061;p4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062" name="Google Shape;1062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7" name="Google Shape;1077;p4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078" name="Google Shape;1078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3" name="Google Shape;1083;p4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084" name="Google Shape;1084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85" name="Google Shape;1085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8" name="Google Shape;1088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89" name="Google Shape;1089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2" name="Google Shape;1092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93" name="Google Shape;1093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6" name="Google Shape;1096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97" name="Google Shape;1097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00" name="Google Shape;1100;p4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101" name="Google Shape;1101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9" name="Google Shape;1109;p4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110" name="Google Shape;1110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4" name="Google Shape;1134;p4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135" name="Google Shape;1135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136" name="Google Shape;1136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8" name="Google Shape;1138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139" name="Google Shape;1139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1" name="Google Shape;1141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142" name="Google Shape;1142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44" name="Google Shape;1144;p40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145" name="Google Shape;1145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accent1"/>
                </a:solidFill>
                <a:highlight>
                  <a:schemeClr val="accent6"/>
                </a:highlight>
                <a:latin typeface="Kulim Park Light"/>
                <a:ea typeface="Kulim Park Light"/>
                <a:cs typeface="Kulim Park Light"/>
                <a:sym typeface="Kulim Park Light"/>
              </a:rPr>
              <a:t> and many more...</a:t>
            </a:r>
            <a:endParaRPr sz="2400">
              <a:solidFill>
                <a:schemeClr val="accent1"/>
              </a:solidFill>
              <a:highlight>
                <a:schemeClr val="accent6"/>
              </a:highlight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1151" name="Google Shape;1151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1152" name="Google Shape;1152;p41"/>
          <p:cNvSpPr txBox="1">
            <a:spLocks noGrp="1"/>
          </p:cNvSpPr>
          <p:nvPr>
            <p:ph type="body" idx="4294967295"/>
          </p:nvPr>
        </p:nvSpPr>
        <p:spPr>
          <a:xfrm>
            <a:off x="732025" y="856425"/>
            <a:ext cx="73275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" name="Google Shape;1157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8" name="Google Shape;1158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59" name="Google Shape;1159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160" name="Google Shape;1160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161" name="Google Shape;1161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62" name="Google Shape;1162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63" name="Google Shape;1163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164" name="Google Shape;1164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65" name="Google Shape;1165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66" name="Google Shape;1166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167" name="Google Shape;1167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68" name="Google Shape;1168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69" name="Google Shape;1169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170" name="Google Shape;1170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71" name="Google Shape;1171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172" name="Google Shape;1172;p4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3039270" y="3091958"/>
            <a:ext cx="2899782" cy="562540"/>
          </a:xfrm>
          <a:prstGeom prst="rect">
            <a:avLst/>
          </a:prstGeom>
          <a:effectLst>
            <a:outerShdw blurRad="257175" dist="76200" dir="5400000" algn="bl" rotWithShape="0">
              <a:schemeClr val="dk1">
                <a:alpha val="64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600" dirty="0">
                <a:solidFill>
                  <a:schemeClr val="lt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تشکر از همراهیءءءء شما</a:t>
            </a:r>
            <a:endParaRPr sz="3600" dirty="0">
              <a:solidFill>
                <a:schemeClr val="lt1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387" name="Google Shape;387;p36"/>
          <p:cNvSpPr txBox="1">
            <a:spLocks noGrp="1"/>
          </p:cNvSpPr>
          <p:nvPr>
            <p:ph type="body" idx="4294967295"/>
          </p:nvPr>
        </p:nvSpPr>
        <p:spPr>
          <a:xfrm>
            <a:off x="3755130" y="1254641"/>
            <a:ext cx="1468062" cy="745925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a-IR" sz="6000" dirty="0">
                <a:solidFill>
                  <a:srgbClr val="FDBD3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پایان</a:t>
            </a:r>
            <a:endParaRPr sz="6000" dirty="0">
              <a:solidFill>
                <a:srgbClr val="FDBD31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389" name="Google Shape;389;p36"/>
          <p:cNvSpPr/>
          <p:nvPr/>
        </p:nvSpPr>
        <p:spPr>
          <a:xfrm>
            <a:off x="4325614" y="2456881"/>
            <a:ext cx="492772" cy="442388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EB2B2B"/>
          </a:solidFill>
          <a:ln>
            <a:noFill/>
          </a:ln>
          <a:effectLst>
            <a:outerShdw blurRad="300038" dist="95250" dir="5400000" algn="bl" rotWithShape="0">
              <a:schemeClr val="dk1">
                <a:alpha val="6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5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CB930593-9CA5-442B-99C6-231F7BD93232}"/>
              </a:ext>
            </a:extLst>
          </p:cNvPr>
          <p:cNvSpPr txBox="1"/>
          <p:nvPr/>
        </p:nvSpPr>
        <p:spPr>
          <a:xfrm>
            <a:off x="636695" y="0"/>
            <a:ext cx="35830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تشخیص، بررسی و معالجه در </a:t>
            </a:r>
            <a:endParaRPr lang="en-US" sz="32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ctr" rtl="1"/>
            <a:r>
              <a:rPr lang="fa-IR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بیمارستان هوشمند</a:t>
            </a:r>
            <a:endParaRPr lang="en-US" sz="32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144E7A-9DF1-4CE9-A61D-E564BE5D39BA}"/>
              </a:ext>
            </a:extLst>
          </p:cNvPr>
          <p:cNvSpPr txBox="1"/>
          <p:nvPr/>
        </p:nvSpPr>
        <p:spPr>
          <a:xfrm>
            <a:off x="-4094968" y="1077218"/>
            <a:ext cx="13238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                                                                                                                                      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تشخیص بیماری، عکسبرداری، انجام آزمایشات تشخیصی و حتی انجام عمل جراحی نیز 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                                                                                                                           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منوط به استفاده از تجهیزات رایانه ای است. کلیه اطلاعات پزشکی و نتایج بررسی های پزشکی به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                                                                                                                   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تبلت اختصاصی پزشک معالج بیمار ارسال می شود.</a:t>
            </a:r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همچنین با استفاده از سیستمهای رایانه ای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                                                                                                                   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کمک تصمیم گیری، مشاوره های لازم به پزشک معالج در زمینه تشخیص نوع بیماری و نحوه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                                                                                                                  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درمان آن داده می شود.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233B2-A611-4F8A-B5C5-2C08BCD80648}"/>
              </a:ext>
            </a:extLst>
          </p:cNvPr>
          <p:cNvSpPr txBox="1"/>
          <p:nvPr/>
        </p:nvSpPr>
        <p:spPr>
          <a:xfrm>
            <a:off x="-166561" y="2588955"/>
            <a:ext cx="93105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                                                                                                                         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از آنجا که مطالعات انجام شده، نشان داده است استفاده از نور طبیعی می تواند نقش مهمی در </a:t>
            </a: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                                                                                                                                  بهبود حال بیماران داشته باشد، در همه اتاق های این بیمارستان از نور طبیعی برای روشنایی</a:t>
            </a: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                                                                                                                                استفاده می شود. استفاده از تبلت ها و گوشی های تلفن هوشمند، حضور مجازی پزشکان در </a:t>
            </a: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                                                                                                                  بخش های مختلف بیمارستان را در هر ساعتی از شبانه روز امکان پذیر می سازد و پزشک می تواند از طریق</a:t>
            </a: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                                    بارکدهایی که روی داروها نصب می شود، داروهای مورد نظرش را برای بیمار تجویز کند و خلاصه همه اموری که مسئولیت انجام آن را</a:t>
            </a: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به عهده دارد، تحت کنترل قرار دهد. همه اتاق های بیمارستان مجهز به پایانه های ارتباطی رایانه ای است که از طریق سیستم های پردازش ابری با</a:t>
            </a: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هم در ارتباط است. همه اطلاعات از تشخیص بیماری تا توصیه های پزشک به ایستگاه پرستار و تجویز دارو به صورت الکترونیکی ثبت می شود.</a:t>
            </a:r>
          </a:p>
        </p:txBody>
      </p:sp>
    </p:spTree>
    <p:extLst>
      <p:ext uri="{BB962C8B-B14F-4D97-AF65-F5344CB8AC3E}">
        <p14:creationId xmlns:p14="http://schemas.microsoft.com/office/powerpoint/2010/main" val="7111420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6"/>
          <p:cNvPicPr preferRelativeResize="0"/>
          <p:nvPr/>
        </p:nvPicPr>
        <p:blipFill>
          <a:blip r:embed="rId3"/>
          <a:srcRect l="22285" r="22285"/>
          <a:stretch/>
        </p:blipFill>
        <p:spPr>
          <a:xfrm>
            <a:off x="4754880" y="-34290"/>
            <a:ext cx="4389120" cy="5212080"/>
          </a:xfrm>
          <a:custGeom>
            <a:avLst/>
            <a:gdLst/>
            <a:ahLst/>
            <a:cxnLst/>
            <a:rect l="l" t="t" r="r" b="b"/>
            <a:pathLst>
              <a:path w="21481" h="21600" extrusionOk="0">
                <a:moveTo>
                  <a:pt x="5457" y="0"/>
                </a:moveTo>
                <a:cubicBezTo>
                  <a:pt x="5709" y="1248"/>
                  <a:pt x="5617" y="2531"/>
                  <a:pt x="5188" y="3745"/>
                </a:cubicBezTo>
                <a:cubicBezTo>
                  <a:pt x="5168" y="4629"/>
                  <a:pt x="4981" y="5509"/>
                  <a:pt x="4538" y="6259"/>
                </a:cubicBezTo>
                <a:cubicBezTo>
                  <a:pt x="3941" y="7269"/>
                  <a:pt x="2948" y="7951"/>
                  <a:pt x="1938" y="8514"/>
                </a:cubicBezTo>
                <a:cubicBezTo>
                  <a:pt x="1688" y="8653"/>
                  <a:pt x="1435" y="8785"/>
                  <a:pt x="1182" y="8920"/>
                </a:cubicBezTo>
                <a:cubicBezTo>
                  <a:pt x="428" y="9937"/>
                  <a:pt x="-119" y="11136"/>
                  <a:pt x="22" y="12386"/>
                </a:cubicBezTo>
                <a:cubicBezTo>
                  <a:pt x="181" y="13774"/>
                  <a:pt x="1155" y="14923"/>
                  <a:pt x="2230" y="15767"/>
                </a:cubicBezTo>
                <a:cubicBezTo>
                  <a:pt x="3306" y="16612"/>
                  <a:pt x="4531" y="17268"/>
                  <a:pt x="5510" y="18233"/>
                </a:cubicBezTo>
                <a:cubicBezTo>
                  <a:pt x="6397" y="19107"/>
                  <a:pt x="7077" y="20340"/>
                  <a:pt x="6986" y="21580"/>
                </a:cubicBezTo>
                <a:lnTo>
                  <a:pt x="21481" y="21600"/>
                </a:lnTo>
                <a:lnTo>
                  <a:pt x="21481" y="0"/>
                </a:lnTo>
                <a:lnTo>
                  <a:pt x="5457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22A6AB-5A83-4534-B5B4-00EBFCA310A5}"/>
              </a:ext>
            </a:extLst>
          </p:cNvPr>
          <p:cNvSpPr txBox="1"/>
          <p:nvPr/>
        </p:nvSpPr>
        <p:spPr>
          <a:xfrm>
            <a:off x="826134" y="0"/>
            <a:ext cx="26725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سیستم های کنترلی در</a:t>
            </a:r>
          </a:p>
          <a:p>
            <a:pPr algn="ctr" rtl="1"/>
            <a:r>
              <a:rPr lang="fa-IR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بیمارستان هوشمند</a:t>
            </a:r>
            <a:endParaRPr lang="en-US" sz="32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44026-5CDE-42D4-9B4A-0964570B78B0}"/>
              </a:ext>
            </a:extLst>
          </p:cNvPr>
          <p:cNvSpPr txBox="1"/>
          <p:nvPr/>
        </p:nvSpPr>
        <p:spPr>
          <a:xfrm>
            <a:off x="-111954" y="1077218"/>
            <a:ext cx="39917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در یک بیمارستان هوشمند با استفاده از سیستمهای کنترلی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متنوع و همچنین استفاده از انرژی های تجدید پذیر،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میزان مصرف انرژی تا حد بسیار زیادی کاهش پیدا می کند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که این امر باعث کاهش قابل توجه هزینه های مصرف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انرژی در ساختمان می گردد.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6EC29-DBE2-45E6-88DC-4E0182EABAE2}"/>
              </a:ext>
            </a:extLst>
          </p:cNvPr>
          <p:cNvSpPr txBox="1"/>
          <p:nvPr/>
        </p:nvSpPr>
        <p:spPr>
          <a:xfrm>
            <a:off x="-100348" y="2554546"/>
            <a:ext cx="40126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لازم به ذکر است با توجه به وجود پزشکان داخلی بسیار با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تجربه و همچنین موقعیت جغرافیایی کشور ، پتانسیل جذب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b="1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گردشگران درمانی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از سایر کشورهای منطقه بسیار بالا می باشد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و همین امر لزوم تجهیز بیمارستانهای موجودو همچنین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بیمارستانهای در حال احداث را به سیستم های 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هوشمند بیمارستانی به منظور ارتقای سطح کیفیت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خدمات رسانی به بیماران بیشتر مشخص می نماید.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109396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4920D5-E36D-45B9-80BD-A8664B97BAE9}"/>
              </a:ext>
            </a:extLst>
          </p:cNvPr>
          <p:cNvSpPr txBox="1"/>
          <p:nvPr/>
        </p:nvSpPr>
        <p:spPr>
          <a:xfrm>
            <a:off x="-12293356" y="1158950"/>
            <a:ext cx="193108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800" dirty="0">
                <a:solidFill>
                  <a:srgbClr val="FDBD3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              گردشگری درمانی یا توریسم پزشکی شاخه‌ای از گردشگری </a:t>
            </a:r>
          </a:p>
          <a:p>
            <a:pPr algn="r" rtl="1"/>
            <a:r>
              <a:rPr lang="fa-IR" sz="1800" dirty="0">
                <a:solidFill>
                  <a:srgbClr val="FDBD3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سلامت است که در آن شخص از کشوری به سایر نقاط دنیا با امکانات </a:t>
            </a:r>
          </a:p>
          <a:p>
            <a:pPr algn="r" rtl="1"/>
            <a:r>
              <a:rPr lang="fa-IR" sz="1800" dirty="0">
                <a:solidFill>
                  <a:srgbClr val="FDBD3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پیشرفته تر بهداشتی و درمانی سفر می‌کند تا از خدمات پزشکی کشور مقصد در</a:t>
            </a:r>
          </a:p>
          <a:p>
            <a:pPr algn="r" rtl="1"/>
            <a:r>
              <a:rPr lang="fa-IR" sz="1800" dirty="0">
                <a:solidFill>
                  <a:srgbClr val="FDBD3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مراکز درمانی بهره‌مند شود. در اغلب موارد، هدف از توریسم پزشکی بهره‌مندی </a:t>
            </a:r>
          </a:p>
          <a:p>
            <a:pPr algn="r" rtl="1"/>
            <a:r>
              <a:rPr lang="fa-IR" sz="1800" dirty="0">
                <a:solidFill>
                  <a:srgbClr val="FDBD3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از قیمت پایین خدمات پزشکی یا دریافت سریع‌تر و بهتر خدمات در سایر نقاط</a:t>
            </a:r>
          </a:p>
          <a:p>
            <a:pPr algn="r" rtl="1"/>
            <a:r>
              <a:rPr lang="fa-IR" sz="1800" dirty="0">
                <a:solidFill>
                  <a:srgbClr val="FDBD3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دنیاست.</a:t>
            </a:r>
            <a:endParaRPr lang="en-US" sz="1800" dirty="0">
              <a:solidFill>
                <a:srgbClr val="FDBD31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62B53-4793-41DD-B6EE-5BB6B8AAFA0E}"/>
              </a:ext>
            </a:extLst>
          </p:cNvPr>
          <p:cNvSpPr txBox="1"/>
          <p:nvPr/>
        </p:nvSpPr>
        <p:spPr>
          <a:xfrm>
            <a:off x="3439469" y="2806950"/>
            <a:ext cx="12426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9600" dirty="0">
                <a:solidFill>
                  <a:srgbClr val="FFFFFF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؟؟؟</a:t>
            </a:r>
            <a:endParaRPr lang="en-US" sz="9600" dirty="0">
              <a:solidFill>
                <a:srgbClr val="FFFFFF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3627949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2"/>
          <p:cNvGrpSpPr/>
          <p:nvPr/>
        </p:nvGrpSpPr>
        <p:grpSpPr>
          <a:xfrm>
            <a:off x="8031979" y="2222617"/>
            <a:ext cx="799520" cy="1262776"/>
            <a:chOff x="1979475" y="4289300"/>
            <a:chExt cx="322400" cy="509225"/>
          </a:xfrm>
        </p:grpSpPr>
        <p:sp>
          <p:nvSpPr>
            <p:cNvPr id="230" name="Google Shape;230;p22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D0FACA3-182A-4DE6-9F80-8FD602203B42}"/>
              </a:ext>
            </a:extLst>
          </p:cNvPr>
          <p:cNvSpPr txBox="1"/>
          <p:nvPr/>
        </p:nvSpPr>
        <p:spPr>
          <a:xfrm>
            <a:off x="0" y="0"/>
            <a:ext cx="5798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مزایای پیاده سازی سامانه های هوشمند بیمارستانی</a:t>
            </a:r>
            <a:endParaRPr lang="en-US" sz="32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998FDD-62D9-47D6-9670-903E6DB6DE07}"/>
              </a:ext>
            </a:extLst>
          </p:cNvPr>
          <p:cNvSpPr txBox="1"/>
          <p:nvPr/>
        </p:nvSpPr>
        <p:spPr>
          <a:xfrm>
            <a:off x="99969" y="1035657"/>
            <a:ext cx="5796779" cy="374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lnSpc>
                <a:spcPct val="120000"/>
              </a:lnSpc>
              <a:buClr>
                <a:srgbClr val="FDBD31"/>
              </a:buClr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افزایش کیفیت ارائه خدمات به بیماران و ارتقاء سطح کیفی بیمارستان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marL="285750" indent="-285750" algn="r" rtl="1">
              <a:lnSpc>
                <a:spcPct val="120000"/>
              </a:lnSpc>
              <a:buClr>
                <a:srgbClr val="FDBD31"/>
              </a:buClr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کمتر شدن زمان ارائه خدمات به بیماران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marL="285750" indent="-285750" algn="r" rtl="1">
              <a:lnSpc>
                <a:spcPct val="120000"/>
              </a:lnSpc>
              <a:buClr>
                <a:srgbClr val="FDBD31"/>
              </a:buClr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کاهش خطاهای پزشکی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marL="285750" indent="-285750" algn="r" rtl="1">
              <a:lnSpc>
                <a:spcPct val="120000"/>
              </a:lnSpc>
              <a:buClr>
                <a:srgbClr val="FDBD31"/>
              </a:buClr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ذخیره اطلاعات بیماران به صورت الکترونیکی در دیتاسنتر بیمارستان به منظور نگهداری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>
              <a:lnSpc>
                <a:spcPct val="120000"/>
              </a:lnSpc>
              <a:buClr>
                <a:srgbClr val="FDBD31"/>
              </a:buClr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سوابق بیمار و در</a:t>
            </a:r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صورت نیاز انتقال به بیمارستانهای دیگر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marL="285750" indent="-285750" algn="r" rtl="1">
              <a:lnSpc>
                <a:spcPct val="120000"/>
              </a:lnSpc>
              <a:buClr>
                <a:srgbClr val="FDBD31"/>
              </a:buClr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کاهش هزینه های خدمات بیمارستانی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marL="285750" indent="-285750" algn="r" rtl="1">
              <a:lnSpc>
                <a:spcPct val="120000"/>
              </a:lnSpc>
              <a:buClr>
                <a:srgbClr val="FDBD31"/>
              </a:buClr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بهینه سازی استفاده از منابع و تجهیزات بیمارستان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marL="285750" indent="-285750" algn="r" rtl="1">
              <a:lnSpc>
                <a:spcPct val="120000"/>
              </a:lnSpc>
              <a:buClr>
                <a:srgbClr val="FDBD31"/>
              </a:buClr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بهینه سازی استفاده از منابع انسانی بیمارستان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marL="285750" indent="-285750" algn="r" rtl="1">
              <a:lnSpc>
                <a:spcPct val="120000"/>
              </a:lnSpc>
              <a:buClr>
                <a:srgbClr val="FDBD31"/>
              </a:buClr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افزایش سطح ایمنی و امنیت بیمارستان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marL="285750" indent="-285750" algn="r" rtl="1">
              <a:lnSpc>
                <a:spcPct val="120000"/>
              </a:lnSpc>
              <a:buClr>
                <a:srgbClr val="FDBD31"/>
              </a:buClr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کاهش مصرف انرژی بیمارستان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marL="285750" indent="-285750" algn="r" rtl="1">
              <a:lnSpc>
                <a:spcPct val="120000"/>
              </a:lnSpc>
              <a:buClr>
                <a:srgbClr val="FDBD31"/>
              </a:buClr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افزایش عمر مفید تجهیزات و کاهش هزینه نگهداری و تعمیرات آنها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0529079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2"/>
          <p:cNvGrpSpPr/>
          <p:nvPr/>
        </p:nvGrpSpPr>
        <p:grpSpPr>
          <a:xfrm>
            <a:off x="8031979" y="2222617"/>
            <a:ext cx="799520" cy="1262776"/>
            <a:chOff x="1979475" y="4289300"/>
            <a:chExt cx="322400" cy="509225"/>
          </a:xfrm>
        </p:grpSpPr>
        <p:sp>
          <p:nvSpPr>
            <p:cNvPr id="230" name="Google Shape;230;p22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D0FACA3-182A-4DE6-9F80-8FD602203B42}"/>
              </a:ext>
            </a:extLst>
          </p:cNvPr>
          <p:cNvSpPr txBox="1"/>
          <p:nvPr/>
        </p:nvSpPr>
        <p:spPr>
          <a:xfrm>
            <a:off x="551433" y="0"/>
            <a:ext cx="46955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تقسیم بندی سامانه های مورد استفاده در</a:t>
            </a:r>
          </a:p>
          <a:p>
            <a:pPr algn="ctr" rtl="1"/>
            <a:r>
              <a:rPr lang="fa-IR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بیمارستان ها و اتاق عمل های هوشمند</a:t>
            </a:r>
            <a:endParaRPr lang="en-US" sz="32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97BD61-30F6-42A8-B15F-2A513C3FB27B}"/>
              </a:ext>
            </a:extLst>
          </p:cNvPr>
          <p:cNvSpPr txBox="1"/>
          <p:nvPr/>
        </p:nvSpPr>
        <p:spPr>
          <a:xfrm>
            <a:off x="677269" y="2306171"/>
            <a:ext cx="444384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r" rtl="1">
              <a:lnSpc>
                <a:spcPct val="120000"/>
              </a:lnSpc>
              <a:buClr>
                <a:srgbClr val="FDBD31"/>
              </a:buClr>
              <a:buFont typeface="+mj-lt"/>
              <a:buAutoNum type="arabicPeriod"/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سامانه های الکترونیکی هوشمند بیمارستان و اتاق عمل</a:t>
            </a:r>
          </a:p>
          <a:p>
            <a:pPr marL="342900" indent="-342900" algn="r" rtl="1">
              <a:lnSpc>
                <a:spcPct val="120000"/>
              </a:lnSpc>
              <a:buClr>
                <a:srgbClr val="FDBD31"/>
              </a:buClr>
              <a:buFont typeface="+mj-lt"/>
              <a:buAutoNum type="arabicPeriod"/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سامانه های هوشمند مدیریت تاسیسات بیمارستان و اتاق عمل</a:t>
            </a:r>
          </a:p>
          <a:p>
            <a:pPr marL="342900" indent="-342900" algn="r" rtl="1">
              <a:lnSpc>
                <a:spcPct val="120000"/>
              </a:lnSpc>
              <a:buClr>
                <a:srgbClr val="FDBD31"/>
              </a:buClr>
              <a:buFont typeface="+mj-lt"/>
              <a:buAutoNum type="arabicPeriod"/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سامانه های هوشمند ارتباطی بیمارستان و اتاق عمل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0739373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Volumnia template">
  <a:themeElements>
    <a:clrScheme name="Custom 347">
      <a:dk1>
        <a:srgbClr val="39273F"/>
      </a:dk1>
      <a:lt1>
        <a:srgbClr val="FFFFFF"/>
      </a:lt1>
      <a:dk2>
        <a:srgbClr val="5E1B53"/>
      </a:dk2>
      <a:lt2>
        <a:srgbClr val="F1EEF1"/>
      </a:lt2>
      <a:accent1>
        <a:srgbClr val="940D7F"/>
      </a:accent1>
      <a:accent2>
        <a:srgbClr val="CE0063"/>
      </a:accent2>
      <a:accent3>
        <a:srgbClr val="ED2B2B"/>
      </a:accent3>
      <a:accent4>
        <a:srgbClr val="F97830"/>
      </a:accent4>
      <a:accent5>
        <a:srgbClr val="FFBF31"/>
      </a:accent5>
      <a:accent6>
        <a:srgbClr val="FEFDCA"/>
      </a:accent6>
      <a:hlink>
        <a:srgbClr val="5E1B5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2625</Words>
  <Application>Microsoft Office PowerPoint</Application>
  <PresentationFormat>On-screen Show (16:9)</PresentationFormat>
  <Paragraphs>308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Montserrat</vt:lpstr>
      <vt:lpstr>Arial</vt:lpstr>
      <vt:lpstr>Wingdings</vt:lpstr>
      <vt:lpstr>Kulim Park Light</vt:lpstr>
      <vt:lpstr>Kulim Park</vt:lpstr>
      <vt:lpstr>Calibri</vt:lpstr>
      <vt:lpstr>Aviny</vt:lpstr>
      <vt:lpstr>Volumnia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Diagrams and infographics</vt:lpstr>
      <vt:lpstr>PowerPoint Presentation</vt:lpstr>
      <vt:lpstr>PowerPoint Presentation</vt:lpstr>
      <vt:lpstr>تشکر از همراهیءءءء شما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</dc:creator>
  <cp:lastModifiedBy>Stormx Unknown</cp:lastModifiedBy>
  <cp:revision>26</cp:revision>
  <dcterms:modified xsi:type="dcterms:W3CDTF">2021-05-25T18:59:36Z</dcterms:modified>
</cp:coreProperties>
</file>