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versions/r0.12/tutorials/mnist/beginners/index.html#softmax-regressions" TargetMode="External"/><Relationship Id="rId2" Type="http://schemas.openxmlformats.org/officeDocument/2006/relationships/hyperlink" Target="https://github.com/biospin/BigBio/blob/master/part03/week03_160517/TensorFlow%ED%99%9C%EC%9A%A9%20%EC%95%94%EC%A2%85%EB%A5%98%20%EC%98%88%EC%B8%A1_%EC%B5%9C%EC%A2%85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cgc.org/" TargetMode="External"/><Relationship Id="rId2" Type="http://schemas.openxmlformats.org/officeDocument/2006/relationships/hyperlink" Target="https://cancergenome.nih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spin/DeepBio/blob/master/exercise01/mRNA_make_feature.ipynb" TargetMode="External"/><Relationship Id="rId2" Type="http://schemas.openxmlformats.org/officeDocument/2006/relationships/hyperlink" Target="https://github.com/biospin/DeepBio/blob/master/exercise01/mRNA_Upload_script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암 환자 </a:t>
            </a:r>
            <a:r>
              <a:rPr lang="en-US" altLang="ko-KR" dirty="0"/>
              <a:t>RNA</a:t>
            </a:r>
            <a:r>
              <a:rPr lang="ko-KR" altLang="en-US" dirty="0"/>
              <a:t>정보를 활용한 암 분류 모델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smtClean="0"/>
              <a:t>지용기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8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599" y="23775"/>
            <a:ext cx="9905998" cy="1905000"/>
          </a:xfrm>
        </p:spPr>
        <p:txBody>
          <a:bodyPr/>
          <a:lstStyle/>
          <a:p>
            <a:r>
              <a:rPr lang="en-US" altLang="ko-KR" dirty="0"/>
              <a:t>7945 x 20502 </a:t>
            </a:r>
            <a:r>
              <a:rPr lang="ko-KR" altLang="en-US" dirty="0" smtClean="0"/>
              <a:t>행렬에서 </a:t>
            </a:r>
            <a:r>
              <a:rPr lang="el-GR" altLang="ko-KR" b="1" dirty="0" smtClean="0">
                <a:effectLst/>
              </a:rPr>
              <a:t>β</a:t>
            </a:r>
            <a:r>
              <a:rPr lang="en-US" altLang="ko-KR" b="1" dirty="0" smtClean="0">
                <a:effectLst/>
              </a:rPr>
              <a:t>(</a:t>
            </a:r>
            <a:r>
              <a:rPr lang="ko-KR" altLang="en-US" b="1" dirty="0" smtClean="0">
                <a:effectLst/>
              </a:rPr>
              <a:t>베타</a:t>
            </a:r>
            <a:r>
              <a:rPr lang="en-US" altLang="ko-KR" b="1" dirty="0" smtClean="0">
                <a:effectLst/>
              </a:rPr>
              <a:t>)</a:t>
            </a:r>
            <a:r>
              <a:rPr lang="ko-KR" altLang="en-US" b="1" dirty="0" smtClean="0">
                <a:effectLst/>
              </a:rPr>
              <a:t>값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146" y="1820488"/>
            <a:ext cx="5882842" cy="23691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뉴턴</a:t>
            </a:r>
            <a:r>
              <a:rPr lang="en-US" altLang="ko-KR" dirty="0"/>
              <a:t>-</a:t>
            </a:r>
            <a:r>
              <a:rPr lang="ko-KR" altLang="en-US" dirty="0" err="1"/>
              <a:t>랩슨법</a:t>
            </a:r>
            <a:r>
              <a:rPr lang="en-US" altLang="ko-KR" dirty="0"/>
              <a:t>(Newton-Raphson method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</a:rPr>
              <a:t> 아래와 같이 </a:t>
            </a:r>
            <a:r>
              <a:rPr lang="en-US" altLang="ko-KR" dirty="0">
                <a:effectLst/>
              </a:rPr>
              <a:t>x</a:t>
            </a:r>
            <a:r>
              <a:rPr lang="ko-KR" altLang="en-US" dirty="0">
                <a:effectLst/>
              </a:rPr>
              <a:t>에 대한 </a:t>
            </a:r>
            <a:r>
              <a:rPr lang="en-US" altLang="ko-KR" dirty="0">
                <a:effectLst/>
              </a:rPr>
              <a:t>7</a:t>
            </a:r>
            <a:r>
              <a:rPr lang="ko-KR" altLang="en-US" dirty="0">
                <a:effectLst/>
              </a:rPr>
              <a:t>차 </a:t>
            </a:r>
            <a:r>
              <a:rPr lang="ko-KR" altLang="en-US" dirty="0" smtClean="0">
                <a:effectLst/>
              </a:rPr>
              <a:t>방정식의 해는</a:t>
            </a:r>
            <a:r>
              <a:rPr lang="en-US" altLang="ko-KR" dirty="0" smtClean="0">
                <a:effectLst/>
              </a:rPr>
              <a:t>??</a:t>
            </a:r>
          </a:p>
          <a:p>
            <a:pPr marL="457200" lvl="1" indent="0">
              <a:buNone/>
            </a:pPr>
            <a:endParaRPr lang="en-US" altLang="ko-KR" dirty="0" smtClean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>
                <a:effectLst/>
              </a:rPr>
              <a:t>임의의 </a:t>
            </a:r>
            <a:r>
              <a:rPr lang="en-US" altLang="ko-KR" dirty="0" smtClean="0">
                <a:effectLst/>
              </a:rPr>
              <a:t>x1</a:t>
            </a:r>
            <a:r>
              <a:rPr lang="ko-KR" altLang="en-US" dirty="0" smtClean="0">
                <a:effectLst/>
              </a:rPr>
              <a:t>에서 접선의 기울기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미분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해서 </a:t>
            </a:r>
            <a:endParaRPr lang="en-US" altLang="ko-KR" dirty="0" smtClean="0">
              <a:effectLst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 smtClean="0">
                <a:effectLst/>
              </a:rPr>
              <a:t>기울기가 양수 </a:t>
            </a:r>
            <a:r>
              <a:rPr lang="ko-KR" altLang="en-US" dirty="0" err="1" smtClean="0">
                <a:effectLst/>
              </a:rPr>
              <a:t>일때</a:t>
            </a:r>
            <a:r>
              <a:rPr lang="ko-KR" altLang="en-US" dirty="0" smtClean="0">
                <a:effectLst/>
              </a:rPr>
              <a:t> 접점은 </a:t>
            </a:r>
            <a:r>
              <a:rPr lang="en-US" altLang="ko-KR" dirty="0" smtClean="0">
                <a:effectLst/>
              </a:rPr>
              <a:t>( </a:t>
            </a:r>
            <a:r>
              <a:rPr lang="ko-KR" altLang="en-US" dirty="0" smtClean="0">
                <a:effectLst/>
              </a:rPr>
              <a:t>왼쪽 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오른쪽</a:t>
            </a:r>
            <a:r>
              <a:rPr lang="en-US" altLang="ko-KR" dirty="0" smtClean="0">
                <a:effectLst/>
              </a:rPr>
              <a:t> ) ??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 smtClean="0">
                <a:effectLst/>
              </a:rPr>
              <a:t>기울기가 음수 </a:t>
            </a:r>
            <a:r>
              <a:rPr lang="ko-KR" altLang="en-US" dirty="0" err="1" smtClean="0">
                <a:effectLst/>
              </a:rPr>
              <a:t>일때</a:t>
            </a:r>
            <a:r>
              <a:rPr lang="ko-KR" altLang="en-US" dirty="0">
                <a:effectLst/>
              </a:rPr>
              <a:t> 접점은 </a:t>
            </a:r>
            <a:r>
              <a:rPr lang="en-US" altLang="ko-KR" dirty="0">
                <a:effectLst/>
              </a:rPr>
              <a:t>( </a:t>
            </a:r>
            <a:r>
              <a:rPr lang="ko-KR" altLang="en-US" dirty="0">
                <a:effectLst/>
              </a:rPr>
              <a:t>왼쪽 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>
                <a:effectLst/>
              </a:rPr>
              <a:t>오른쪽</a:t>
            </a:r>
            <a:r>
              <a:rPr lang="en-US" altLang="ko-KR" dirty="0">
                <a:effectLst/>
              </a:rPr>
              <a:t> )</a:t>
            </a:r>
            <a:r>
              <a:rPr lang="en-US" altLang="ko-KR" dirty="0" smtClean="0">
                <a:effectLst/>
              </a:rPr>
              <a:t> ??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 smtClean="0">
                <a:effectLst/>
              </a:rPr>
              <a:t>기울기가 </a:t>
            </a:r>
            <a:r>
              <a:rPr lang="ko-KR" altLang="en-US" dirty="0" err="1" smtClean="0">
                <a:effectLst/>
              </a:rPr>
              <a:t>클때는</a:t>
            </a:r>
            <a:r>
              <a:rPr lang="ko-KR" altLang="en-US" dirty="0" smtClean="0">
                <a:effectLst/>
              </a:rPr>
              <a:t> 접점이 </a:t>
            </a:r>
            <a:r>
              <a:rPr lang="en-US" altLang="ko-KR" dirty="0" smtClean="0">
                <a:effectLst/>
              </a:rPr>
              <a:t>( </a:t>
            </a:r>
            <a:r>
              <a:rPr lang="ko-KR" altLang="en-US" dirty="0" smtClean="0">
                <a:effectLst/>
              </a:rPr>
              <a:t>가까움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널리 있음 </a:t>
            </a:r>
            <a:r>
              <a:rPr lang="en-US" altLang="ko-KR" dirty="0" smtClean="0">
                <a:effectLst/>
              </a:rPr>
              <a:t>) ??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</a:rPr>
              <a:t>기울기가 </a:t>
            </a:r>
            <a:r>
              <a:rPr lang="ko-KR" altLang="en-US" dirty="0" err="1" smtClean="0">
                <a:effectLst/>
              </a:rPr>
              <a:t>작을때는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>
                <a:effectLst/>
              </a:rPr>
              <a:t>접점이 </a:t>
            </a:r>
            <a:r>
              <a:rPr lang="en-US" altLang="ko-KR" dirty="0">
                <a:effectLst/>
              </a:rPr>
              <a:t>( </a:t>
            </a:r>
            <a:r>
              <a:rPr lang="ko-KR" altLang="en-US" dirty="0">
                <a:effectLst/>
              </a:rPr>
              <a:t>가까움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널리 있음 </a:t>
            </a:r>
            <a:r>
              <a:rPr lang="en-US" altLang="ko-KR" dirty="0">
                <a:effectLst/>
              </a:rPr>
              <a:t>) </a:t>
            </a:r>
            <a:r>
              <a:rPr lang="en-US" altLang="ko-KR" dirty="0" smtClean="0">
                <a:effectLst/>
              </a:rPr>
              <a:t>??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37" y="2440968"/>
            <a:ext cx="2024095" cy="38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297422"/>
            <a:ext cx="4056094" cy="2373800"/>
          </a:xfrm>
          <a:prstGeom prst="rect">
            <a:avLst/>
          </a:prstGeom>
        </p:spPr>
      </p:pic>
      <p:pic>
        <p:nvPicPr>
          <p:cNvPr id="5126" name="Picture 6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48" y="3108960"/>
            <a:ext cx="4955448" cy="32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239884" y="1642808"/>
            <a:ext cx="5882842" cy="1466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확률적 기울기 하강</a:t>
            </a:r>
            <a:r>
              <a:rPr lang="en-US" altLang="ko-KR" dirty="0" smtClean="0"/>
              <a:t>(</a:t>
            </a:r>
            <a:r>
              <a:rPr lang="en-US" altLang="ko-KR" dirty="0"/>
              <a:t>stochastic gradient descent)</a:t>
            </a:r>
            <a:endParaRPr lang="en-US" altLang="ko-KR" dirty="0" smtClean="0"/>
          </a:p>
          <a:p>
            <a:pPr marL="457200" lvl="1" indent="0">
              <a:buFont typeface="Arial"/>
              <a:buNone/>
            </a:pPr>
            <a:endParaRPr lang="en-US" altLang="ko-K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376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확률적 기울기 하강</a:t>
            </a:r>
            <a:r>
              <a:rPr lang="en-US" altLang="ko-KR" dirty="0"/>
              <a:t>(stochastic gradient descent)</a:t>
            </a:r>
            <a:endParaRPr lang="ko-KR" altLang="en-US" dirty="0"/>
          </a:p>
        </p:txBody>
      </p:sp>
      <p:pic>
        <p:nvPicPr>
          <p:cNvPr id="6146" name="Picture 2" descr="관련 이미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28" y="2658687"/>
            <a:ext cx="416559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35" y="2658687"/>
            <a:ext cx="5538643" cy="30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8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스케일의 </a:t>
            </a:r>
            <a:r>
              <a:rPr lang="ko-KR" altLang="en-US" dirty="0" err="1"/>
              <a:t>변차가</a:t>
            </a:r>
            <a:r>
              <a:rPr lang="ko-KR" altLang="en-US" dirty="0"/>
              <a:t> 너무 크고</a:t>
            </a:r>
            <a:r>
              <a:rPr lang="en-US" altLang="ko-KR" dirty="0"/>
              <a:t>, </a:t>
            </a:r>
            <a:r>
              <a:rPr lang="ko-KR" altLang="en-US" dirty="0"/>
              <a:t>극단적인 </a:t>
            </a:r>
            <a:r>
              <a:rPr lang="ko-KR" altLang="en-US" dirty="0" smtClean="0"/>
              <a:t>이상치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932412"/>
          </a:xfrm>
        </p:spPr>
        <p:txBody>
          <a:bodyPr/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</a:t>
            </a:r>
            <a:r>
              <a:rPr lang="en-US" altLang="ko-KR" dirty="0" smtClean="0">
                <a:effectLst/>
              </a:rPr>
              <a:t>Normalization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49" y="3599412"/>
            <a:ext cx="2122064" cy="1413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34" y="3610061"/>
            <a:ext cx="3769773" cy="14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암종류별</a:t>
            </a:r>
            <a:r>
              <a:rPr lang="ko-KR" altLang="en-US" dirty="0"/>
              <a:t> </a:t>
            </a:r>
            <a:r>
              <a:rPr lang="ko-KR" altLang="en-US" dirty="0" err="1"/>
              <a:t>샘플수의</a:t>
            </a:r>
            <a:r>
              <a:rPr lang="ko-KR" altLang="en-US" dirty="0"/>
              <a:t> 차이가 많이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샘플수가</a:t>
            </a:r>
            <a:r>
              <a:rPr lang="ko-KR" altLang="en-US" dirty="0" smtClean="0"/>
              <a:t> 적은 </a:t>
            </a:r>
            <a:r>
              <a:rPr lang="ko-KR" altLang="en-US" dirty="0" err="1" smtClean="0"/>
              <a:t>암종류는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err="1" smtClean="0"/>
              <a:t>샘플수가</a:t>
            </a:r>
            <a:r>
              <a:rPr lang="ko-KR" altLang="en-US" dirty="0" smtClean="0"/>
              <a:t> 많은 </a:t>
            </a:r>
            <a:r>
              <a:rPr lang="ko-KR" altLang="en-US" dirty="0" err="1" smtClean="0"/>
              <a:t>암종류는</a:t>
            </a:r>
            <a:r>
              <a:rPr lang="ko-KR" altLang="en-US" dirty="0" smtClean="0"/>
              <a:t> 일부만 추출</a:t>
            </a:r>
            <a:endParaRPr lang="en-US" altLang="ko-KR" dirty="0" smtClean="0"/>
          </a:p>
          <a:p>
            <a:r>
              <a:rPr lang="ko-KR" altLang="en-US" smtClean="0"/>
              <a:t>실습에는 모든 </a:t>
            </a:r>
            <a:r>
              <a:rPr lang="ko-KR" altLang="en-US" dirty="0" smtClean="0"/>
              <a:t>데이터 사용함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3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https://github.com/biospin/BigBio/blob/master/part03/week03_160517/TensorFlow%ED%99%9C%EC%9A%A9%20%EC%95%94%EC%A2%85%EB%A5%98%20%EC%98%88%EC%B8%A1_%</a:t>
            </a:r>
            <a:r>
              <a:rPr lang="en-US" altLang="ko-KR" dirty="0" smtClean="0">
                <a:hlinkClick r:id="rId2"/>
              </a:rPr>
              <a:t>EC%B5%9C%EC%A2%85.ipynb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www.tensorflow.org/versions/r0.12/tutorials/mnist/beginners/index.html#softmax-regressions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7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 </a:t>
            </a:r>
            <a:r>
              <a:rPr lang="ko-KR" altLang="en-US" dirty="0"/>
              <a:t>분류 모델 </a:t>
            </a:r>
            <a:r>
              <a:rPr lang="ko-KR" altLang="en-US" dirty="0" smtClean="0"/>
              <a:t>개발을 한 이유와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666999"/>
            <a:ext cx="10529656" cy="407462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알고리즘을 공부하기 위해서</a:t>
            </a:r>
            <a:endParaRPr lang="en-US" altLang="ko-KR" dirty="0" smtClean="0"/>
          </a:p>
          <a:p>
            <a:r>
              <a:rPr lang="ko-KR" altLang="en-US" dirty="0" smtClean="0"/>
              <a:t>진행과정 </a:t>
            </a:r>
            <a:r>
              <a:rPr lang="en-US" altLang="ko-KR" dirty="0" smtClean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공개된 암환자 유전정보 수집</a:t>
            </a:r>
            <a:r>
              <a:rPr lang="en-US" altLang="ko-KR" dirty="0" smtClean="0"/>
              <a:t>( TCGA ) </a:t>
            </a:r>
            <a:r>
              <a:rPr lang="ko-KR" altLang="en-US" dirty="0" smtClean="0"/>
              <a:t>및 저장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, HBASE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유전정보</a:t>
            </a:r>
            <a:r>
              <a:rPr lang="en-US" altLang="ko-KR" dirty="0" smtClean="0"/>
              <a:t>(txt)</a:t>
            </a:r>
            <a:r>
              <a:rPr lang="ko-KR" altLang="en-US" dirty="0" smtClean="0"/>
              <a:t>을 학습에 적합한 형태로 변환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로직스틱회귀를 활용한 모형 개발   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오늘 발표는 여기까지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Multilayer Perceptron</a:t>
            </a:r>
            <a:r>
              <a:rPr lang="ko-KR" altLang="en-US" dirty="0"/>
              <a:t>을 활용한 모형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DBN</a:t>
            </a:r>
            <a:r>
              <a:rPr lang="ko-KR" altLang="en-US" dirty="0"/>
              <a:t>을 활용한 모형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여러 가지 알고리즘중에서 최적의 성능을 발휘하는 알고리즘은 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진행된 내용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https://</a:t>
            </a:r>
            <a:r>
              <a:rPr lang="en-US" altLang="ko-KR" dirty="0" smtClean="0"/>
              <a:t>github.com/biospin/BigBio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123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공개된 암 환자 유전체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902" y="2666999"/>
            <a:ext cx="9905998" cy="3124201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https://cancergenome.nih.gov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 &lt;= </a:t>
            </a:r>
            <a:r>
              <a:rPr lang="ko-KR" altLang="en-US" dirty="0" smtClean="0"/>
              <a:t>수집한 데이터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http://icgc.org/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317" y="728421"/>
            <a:ext cx="4389647" cy="55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 환자 유전체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666999"/>
            <a:ext cx="6622674" cy="3124201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105</a:t>
            </a:r>
            <a:r>
              <a:rPr lang="ko-KR" altLang="en-US" sz="1600" dirty="0" smtClean="0"/>
              <a:t>개의 </a:t>
            </a:r>
            <a:r>
              <a:rPr lang="en-US" altLang="ko-KR" sz="1600" dirty="0"/>
              <a:t>study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수집한 </a:t>
            </a:r>
            <a:r>
              <a:rPr lang="en-US" altLang="ko-KR" sz="1600" dirty="0" smtClean="0"/>
              <a:t>33</a:t>
            </a:r>
            <a:r>
              <a:rPr lang="ko-KR" altLang="en-US" sz="1600" dirty="0" smtClean="0"/>
              <a:t>가지의 암 데이터</a:t>
            </a:r>
            <a:endParaRPr lang="en-US" altLang="ko-KR" sz="1600" dirty="0" smtClean="0"/>
          </a:p>
          <a:p>
            <a:r>
              <a:rPr lang="ko-KR" altLang="en-US" sz="1600" dirty="0"/>
              <a:t>데이터 </a:t>
            </a:r>
            <a:r>
              <a:rPr lang="ko-KR" altLang="en-US" sz="1600" dirty="0" smtClean="0"/>
              <a:t>종류</a:t>
            </a:r>
            <a:endParaRPr lang="en-US" altLang="ko-KR" sz="16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Clinical Data ( 55,274</a:t>
            </a:r>
            <a:r>
              <a:rPr lang="ko-KR" altLang="en-US" sz="1400" dirty="0"/>
              <a:t>개 </a:t>
            </a:r>
            <a:r>
              <a:rPr lang="en-US" altLang="ko-KR" sz="1400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Images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Microsatellite Instability (MSI)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DNA Sequencing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miRNA Sequencing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Protein Expression ( 21,871 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mRNA Sequencing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Total RNA Sequencing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Array-based Expression ( 67,994</a:t>
            </a:r>
            <a:r>
              <a:rPr lang="ko-KR" altLang="en-US" sz="1400" dirty="0"/>
              <a:t>개 </a:t>
            </a:r>
            <a:r>
              <a:rPr lang="en-US" altLang="ko-KR" sz="1400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DNA Methylation ( 29,939 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400" dirty="0"/>
              <a:t>Copy Number ( 23,636 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15" y="349134"/>
            <a:ext cx="3383324" cy="6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 환자 유전체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275" y="2666999"/>
            <a:ext cx="5849590" cy="312420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>
                <a:effectLst/>
              </a:rPr>
              <a:t>모든 </a:t>
            </a:r>
            <a:r>
              <a:rPr lang="ko-KR" altLang="en-US" b="1" dirty="0" err="1">
                <a:effectLst/>
              </a:rPr>
              <a:t>암종류의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mRNA 3Level </a:t>
            </a:r>
            <a:r>
              <a:rPr lang="ko-KR" altLang="en-US" b="1" dirty="0">
                <a:effectLst/>
              </a:rPr>
              <a:t>데이터 </a:t>
            </a:r>
            <a:r>
              <a:rPr lang="ko-KR" altLang="en-US" b="1" dirty="0" smtClean="0">
                <a:effectLst/>
              </a:rPr>
              <a:t>양 </a:t>
            </a:r>
            <a:r>
              <a:rPr lang="en-US" altLang="ko-KR" b="1" dirty="0" smtClean="0">
                <a:effectLst/>
              </a:rPr>
              <a:t>: </a:t>
            </a:r>
            <a:r>
              <a:rPr lang="ko-KR" altLang="en-US" b="1" dirty="0" smtClean="0">
                <a:effectLst/>
              </a:rPr>
              <a:t>약 </a:t>
            </a:r>
            <a:r>
              <a:rPr lang="en-US" altLang="ko-KR" b="1" dirty="0" smtClean="0">
                <a:effectLst/>
              </a:rPr>
              <a:t>350GB</a:t>
            </a:r>
          </a:p>
          <a:p>
            <a:r>
              <a:rPr lang="en-US" altLang="ko-KR" b="1" dirty="0">
                <a:effectLst/>
              </a:rPr>
              <a:t>mRNA 3Level </a:t>
            </a:r>
            <a:r>
              <a:rPr lang="ko-KR" altLang="en-US" b="1" dirty="0">
                <a:effectLst/>
              </a:rPr>
              <a:t>데이터 </a:t>
            </a:r>
            <a:r>
              <a:rPr lang="ko-KR" altLang="en-US" b="1" dirty="0" smtClean="0">
                <a:effectLst/>
              </a:rPr>
              <a:t>구조</a:t>
            </a:r>
            <a:endParaRPr lang="en-US" altLang="ko-KR" b="1" dirty="0" smtClean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7990682d-6a23-47c7-8c8b-32c87061ba10.tar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ACC/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BLCA/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BRCA/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CESC/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CHOL/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file_annotations.txt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file_manifest.txt</a:t>
            </a:r>
            <a:endParaRPr lang="ko-KR" altLang="en-US" dirty="0"/>
          </a:p>
        </p:txBody>
      </p:sp>
      <p:pic>
        <p:nvPicPr>
          <p:cNvPr id="2050" name="Picture 2" descr="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2086494"/>
            <a:ext cx="5500053" cy="403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9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</a:rPr>
              <a:t>mRNA data</a:t>
            </a:r>
            <a:r>
              <a:rPr lang="ko-KR" altLang="en-US" b="1" dirty="0" smtClean="0">
                <a:effectLst/>
              </a:rPr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0651" y="2224737"/>
            <a:ext cx="4993380" cy="23006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junction_quantification.txt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effectLst/>
              </a:rPr>
              <a:t>rsem.genes.results</a:t>
            </a:r>
            <a:endParaRPr lang="en-US" altLang="ko-KR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effectLst/>
              </a:rPr>
              <a:t>rsem.genes.normalized_results</a:t>
            </a:r>
            <a:endParaRPr lang="en-US" altLang="ko-KR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effectLst/>
              </a:rPr>
              <a:t>rsem.isoforms.normalized_results</a:t>
            </a:r>
            <a:endParaRPr lang="en-US" altLang="ko-KR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bt.exon_quantification.txt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38896" y="2065872"/>
            <a:ext cx="49933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</a:rPr>
              <a:t>xxxxx.rsem.genes.normalized_results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구조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>
                <a:effectLst/>
              </a:rPr>
              <a:t>gene_id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smtClean="0">
                <a:effectLst/>
              </a:rPr>
              <a:t>          </a:t>
            </a:r>
            <a:r>
              <a:rPr lang="en-US" altLang="ko-KR" dirty="0" err="1" smtClean="0">
                <a:effectLst/>
              </a:rPr>
              <a:t>normalized_count</a:t>
            </a:r>
            <a:endParaRPr lang="en-US" altLang="ko-KR" dirty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?|729884        0.0000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?|8225  924.9305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A1BG|1  63.0213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A1CF|29974      0.0000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A2BP1|54715     0.9268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effectLst/>
              </a:rPr>
              <a:t>A2LD1|87769     116.8211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139267" y="2370672"/>
            <a:ext cx="1560791" cy="10043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7050" y="5771160"/>
            <a:ext cx="652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https://www.ncbi.nlm.nih.gov/gene/?term=A1BG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054031" y="3894667"/>
            <a:ext cx="1405102" cy="18764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mRNA </a:t>
            </a:r>
            <a:r>
              <a:rPr lang="en-US" altLang="ko-KR" b="1" dirty="0" smtClean="0">
                <a:effectLst/>
              </a:rPr>
              <a:t>data</a:t>
            </a:r>
            <a:r>
              <a:rPr lang="ko-KR" altLang="en-US" b="1" dirty="0" smtClean="0">
                <a:effectLst/>
              </a:rPr>
              <a:t>를 빅데이터 시스템 저장과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044931"/>
            <a:ext cx="9905998" cy="422286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github.com/biospin/DeepBio/blob/master/exercise01/mRNA_Upload_script.ipynb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github.com/biospin/DeepBio/blob/master/exercise01/mRNA_make_feature.ipynb</a:t>
            </a:r>
            <a:endParaRPr lang="en-US" altLang="ko-KR" dirty="0" smtClean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용</a:t>
            </a:r>
            <a:r>
              <a:rPr lang="en-US" altLang="ko-KR" dirty="0"/>
              <a:t>,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용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용 데이터셋으로 압축하여 파일로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https://drive.google.com/open?id=0B6bSLTlVnagfN2dIZ0p1OTFTYzg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mrna_20160125-200855_type1_00.pkl.gz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mrna_20160125-200855_type1_01.pkl.gz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mrna_20160125-200855_type1_02.pkl.gz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mrna_20160125-200855_type1_03.pkl.gz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……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1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75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EDA</a:t>
            </a:r>
            <a:r>
              <a:rPr lang="ko-KR" altLang="en-US" dirty="0" smtClean="0"/>
              <a:t>를 통한 데이터 문제점 파악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57" y="1404356"/>
            <a:ext cx="5199662" cy="51599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75" y="1404355"/>
            <a:ext cx="5557795" cy="51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75"/>
            <a:ext cx="9905998" cy="1905000"/>
          </a:xfrm>
        </p:spPr>
        <p:txBody>
          <a:bodyPr/>
          <a:lstStyle/>
          <a:p>
            <a:r>
              <a:rPr lang="en-US" altLang="ko-KR" dirty="0" smtClean="0"/>
              <a:t>EDA</a:t>
            </a:r>
            <a:r>
              <a:rPr lang="ko-KR" altLang="en-US" dirty="0" smtClean="0"/>
              <a:t>를 통한 데이터 문제점 파악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57" y="1404356"/>
            <a:ext cx="5199662" cy="51599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75" y="1404355"/>
            <a:ext cx="5557795" cy="5159929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4064924" y="1679171"/>
            <a:ext cx="1695796" cy="1529542"/>
          </a:xfrm>
          <a:prstGeom prst="wedgeRoundRectCallout">
            <a:avLst>
              <a:gd name="adj1" fmla="val -199264"/>
              <a:gd name="adj2" fmla="val 2391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7945 x 20502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=&gt; </a:t>
            </a:r>
            <a:r>
              <a:rPr lang="en-US" altLang="ko-KR" dirty="0" err="1" smtClean="0"/>
              <a:t>glm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로는 처리 불가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064924" y="4610294"/>
            <a:ext cx="1695796" cy="1529542"/>
          </a:xfrm>
          <a:prstGeom prst="wedgeRoundRectCallout">
            <a:avLst>
              <a:gd name="adj1" fmla="val -71323"/>
              <a:gd name="adj2" fmla="val -1902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암종류별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샘플수의</a:t>
            </a:r>
            <a:r>
              <a:rPr lang="ko-KR" altLang="en-US" dirty="0" smtClean="0"/>
              <a:t> 차이가 많이 발생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77344" y="1612171"/>
            <a:ext cx="1902037" cy="1529542"/>
          </a:xfrm>
          <a:prstGeom prst="wedgeRoundRectCallout">
            <a:avLst>
              <a:gd name="adj1" fmla="val -194079"/>
              <a:gd name="adj2" fmla="val 2934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스케일의 </a:t>
            </a:r>
            <a:r>
              <a:rPr lang="ko-KR" altLang="en-US" dirty="0" err="1" smtClean="0"/>
              <a:t>변차가</a:t>
            </a:r>
            <a:r>
              <a:rPr lang="ko-KR" altLang="en-US" dirty="0" smtClean="0"/>
              <a:t> 너무 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극단적인 </a:t>
            </a:r>
            <a:r>
              <a:rPr lang="ko-KR" altLang="en-US" dirty="0" err="1" smtClean="0"/>
              <a:t>이상치가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09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227</TotalTime>
  <Words>367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Century Gothic</vt:lpstr>
      <vt:lpstr>Wingdings</vt:lpstr>
      <vt:lpstr>그물</vt:lpstr>
      <vt:lpstr>암 환자 RNA정보를 활용한 암 분류 모델 개발</vt:lpstr>
      <vt:lpstr>암 분류 모델 개발을 한 이유와 진행 과정</vt:lpstr>
      <vt:lpstr>공개된 암 환자 유전체 데이터</vt:lpstr>
      <vt:lpstr>암 환자 유전체 데이터</vt:lpstr>
      <vt:lpstr>암 환자 유전체 데이터 수집</vt:lpstr>
      <vt:lpstr>mRNA data의 구성</vt:lpstr>
      <vt:lpstr>mRNA data를 빅데이터 시스템 저장과 변환</vt:lpstr>
      <vt:lpstr>EDA를 통한 데이터 문제점 파악</vt:lpstr>
      <vt:lpstr>EDA를 통한 데이터 문제점 파악</vt:lpstr>
      <vt:lpstr>7945 x 20502 행렬에서 β(베타)값 구하기</vt:lpstr>
      <vt:lpstr>확률적 기울기 하강(stochastic gradient descent)</vt:lpstr>
      <vt:lpstr>스케일의 변차가 너무 크고, 극단적인 이상치 문제</vt:lpstr>
      <vt:lpstr>암종류별 샘플수의 차이가 많이 발생</vt:lpstr>
      <vt:lpstr>실습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 환자 RNA정보를 활용한 암 분류 모델 개발</dc:title>
  <dc:creator>Y.G JI</dc:creator>
  <cp:lastModifiedBy>Y.G JI</cp:lastModifiedBy>
  <cp:revision>170</cp:revision>
  <dcterms:created xsi:type="dcterms:W3CDTF">2016-12-12T01:26:34Z</dcterms:created>
  <dcterms:modified xsi:type="dcterms:W3CDTF">2016-12-12T05:14:09Z</dcterms:modified>
</cp:coreProperties>
</file>