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676" autoAdjust="0"/>
  </p:normalViewPr>
  <p:slideViewPr>
    <p:cSldViewPr>
      <p:cViewPr varScale="1">
        <p:scale>
          <a:sx n="46" d="100"/>
          <a:sy n="46" d="100"/>
        </p:scale>
        <p:origin x="-8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분산분석과 상관분석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일원배치법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624" y="2361808"/>
          <a:ext cx="6696744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3045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인자의 수준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5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006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실험의 측정값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8.44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8.36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8.24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8.59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8.91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8.60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9.34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9.41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9.69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8.92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8.92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8.74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04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T1=25.08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T2=26.10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T3=28.44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T4=26.58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T=106.20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86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X1=8.36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X2=8.70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X3=9.48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X4=8.86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 = 8.85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 반응온도를 요인으로 </a:t>
            </a:r>
            <a:r>
              <a:rPr lang="en-US" altLang="ko-KR" dirty="0" smtClean="0"/>
              <a:t>A1:60, A2:65, A3:70, A4:75</a:t>
            </a:r>
            <a:r>
              <a:rPr lang="ko-KR" altLang="en-US" dirty="0" smtClean="0"/>
              <a:t>로 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회씩 반복하여 원사제품의 강도를 실험하였다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5% </a:t>
            </a:r>
            <a:r>
              <a:rPr lang="ko-KR" altLang="en-US" dirty="0" smtClean="0"/>
              <a:t>유의수준에서 인자간 차이가 있는지 </a:t>
            </a:r>
            <a:r>
              <a:rPr lang="ko-KR" altLang="en-US" dirty="0" err="1" smtClean="0"/>
              <a:t>검증하시요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87624" y="4797152"/>
          <a:ext cx="6696745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349"/>
                <a:gridCol w="1339349"/>
                <a:gridCol w="1339349"/>
                <a:gridCol w="1339349"/>
                <a:gridCol w="13393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제곱합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자유도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평균제곱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Sa = 1.9788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Se</a:t>
                      </a:r>
                      <a:r>
                        <a:rPr lang="en-US" altLang="ko-KR" sz="1400" baseline="0" dirty="0" smtClean="0"/>
                        <a:t> = 0.1692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11 – 3 = 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Va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/>
                        <a:t> 0.65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Ve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/>
                        <a:t> 0.02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0.65 /  0.02 =</a:t>
                      </a:r>
                    </a:p>
                    <a:p>
                      <a:pPr latinLnBrk="1"/>
                      <a:r>
                        <a:rPr lang="en-US" altLang="ko-KR" sz="1400" smtClean="0"/>
                        <a:t> 32.5 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St= 2.148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Vt</a:t>
                      </a:r>
                      <a:r>
                        <a:rPr lang="en-US" altLang="ko-KR" sz="1400" dirty="0" smtClean="0"/>
                        <a:t> =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oneway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 </a:t>
            </a:r>
          </a:p>
          <a:p>
            <a:pPr>
              <a:buNone/>
            </a:pPr>
            <a:r>
              <a:rPr lang="en-US" altLang="ko-KR" dirty="0" smtClean="0"/>
              <a:t>  gang=c(8.44 , 8.36, 8.24, 8.59, 8.91, 8.60, 9.34, 9.41, 9.69, 8.92, 8.92, 8.74 ), 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ondo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as.factor</a:t>
            </a:r>
            <a:r>
              <a:rPr lang="en-US" altLang="ko-KR" dirty="0" smtClean="0"/>
              <a:t>(c(1,1,1,2,2,2,3,3,3,4,4,4)) ) </a:t>
            </a:r>
          </a:p>
          <a:p>
            <a:pPr>
              <a:buNone/>
            </a:pPr>
            <a:r>
              <a:rPr lang="en-US" altLang="ko-KR" dirty="0" smtClean="0"/>
              <a:t># </a:t>
            </a:r>
            <a:r>
              <a:rPr lang="ko-KR" altLang="en-US" dirty="0" err="1" smtClean="0"/>
              <a:t>일원배치법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summary( </a:t>
            </a:r>
            <a:r>
              <a:rPr lang="en-US" altLang="ko-KR" dirty="0" err="1" smtClean="0"/>
              <a:t>aov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gang~ondo</a:t>
            </a:r>
            <a:r>
              <a:rPr lang="en-US" altLang="ko-KR" dirty="0" smtClean="0"/>
              <a:t>, data=</a:t>
            </a:r>
            <a:r>
              <a:rPr lang="en-US" altLang="ko-KR" dirty="0" err="1" smtClean="0"/>
              <a:t>oneway</a:t>
            </a:r>
            <a:r>
              <a:rPr lang="en-US" altLang="ko-KR" dirty="0" smtClean="0"/>
              <a:t>) 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반복이 없는 </a:t>
            </a:r>
            <a:r>
              <a:rPr lang="ko-KR" altLang="en-US" dirty="0" err="1" smtClean="0"/>
              <a:t>이원배치법</a:t>
            </a:r>
            <a:endParaRPr lang="ko-KR" altLang="en-US" dirty="0"/>
          </a:p>
        </p:txBody>
      </p:sp>
      <p:pic>
        <p:nvPicPr>
          <p:cNvPr id="21506" name="Picture 2" descr="http://3.bp.blogspot.com/-_4oBMQO7R4g/T3JNLnvUYkI/AAAAAAAAAYY/-82duZFafGo/s32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3048000" cy="2057401"/>
          </a:xfrm>
          <a:prstGeom prst="rect">
            <a:avLst/>
          </a:prstGeom>
          <a:noFill/>
        </p:spPr>
      </p:pic>
      <p:pic>
        <p:nvPicPr>
          <p:cNvPr id="21508" name="Picture 4" descr="http://3.bp.blogspot.com/-lKzLo6xDA0g/T3JODK8noZI/AAAAAAAAAYg/Ewv6q58TUGg/s320/%EC%9D%B4%EB%AF%B8%EC%A7%80+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484784"/>
            <a:ext cx="3048000" cy="2324101"/>
          </a:xfrm>
          <a:prstGeom prst="rect">
            <a:avLst/>
          </a:prstGeom>
          <a:noFill/>
        </p:spPr>
      </p:pic>
      <p:pic>
        <p:nvPicPr>
          <p:cNvPr id="21510" name="Picture 6" descr="http://1.bp.blogspot.com/-xVDBkSRdW44/T3JPFtQSNvI/AAAAAAAAAYo/brwU0Lx9t8M/s320/%EC%9D%B4%EB%AF%B8%EC%A7%80+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293096"/>
            <a:ext cx="3048000" cy="1981201"/>
          </a:xfrm>
          <a:prstGeom prst="rect">
            <a:avLst/>
          </a:prstGeom>
          <a:noFill/>
        </p:spPr>
      </p:pic>
      <p:pic>
        <p:nvPicPr>
          <p:cNvPr id="21512" name="Picture 8" descr="http://2.bp.blogspot.com/-bYRbwE7rceA/T3Jdq5GoT3I/AAAAAAAAAYw/gMJbmWQJGhA/s320/%EC%9D%B4%EB%AF%B8%EC%A7%80+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005064"/>
            <a:ext cx="3048000" cy="2181226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>
            <a:off x="3923928" y="25649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923928" y="51571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228184" y="386104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실험계획법 심화 학습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반복이 있는 </a:t>
            </a:r>
            <a:r>
              <a:rPr lang="ko-KR" altLang="en-US" dirty="0" err="1" smtClean="0"/>
              <a:t>이원배치법</a:t>
            </a:r>
            <a:endParaRPr lang="en-US" altLang="ko-KR" dirty="0" smtClean="0"/>
          </a:p>
          <a:p>
            <a:r>
              <a:rPr lang="ko-KR" altLang="en-US" dirty="0" err="1" smtClean="0"/>
              <a:t>이원배치법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혼합모형일때</a:t>
            </a:r>
            <a:endParaRPr lang="en-US" altLang="ko-KR" dirty="0" smtClean="0"/>
          </a:p>
          <a:p>
            <a:r>
              <a:rPr lang="ko-KR" altLang="en-US" dirty="0" smtClean="0"/>
              <a:t>회귀분석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분산분석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공분산분석</a:t>
            </a:r>
            <a:endParaRPr lang="en-US" altLang="ko-KR" dirty="0" smtClean="0"/>
          </a:p>
          <a:p>
            <a:r>
              <a:rPr lang="en-US" altLang="ko-KR" dirty="0" smtClean="0"/>
              <a:t>…. 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/>
              <a:t>상관분석</a:t>
            </a:r>
            <a:r>
              <a:rPr lang="en-US" altLang="ko-KR" dirty="0" smtClean="0"/>
              <a:t>(correlation analysis) : </a:t>
            </a:r>
            <a:r>
              <a:rPr lang="ko-KR" altLang="en-US" dirty="0" err="1" smtClean="0"/>
              <a:t>관련있는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두 변수간의 관련성</a:t>
            </a:r>
            <a:r>
              <a:rPr lang="ko-KR" altLang="en-US" dirty="0" smtClean="0"/>
              <a:t>을 통계적으로 분석하는 것으로 본격적으로 두 변수의 관련성을 가지고 회귀분석에 들어가기 전에 자료를 정비하는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상관분석의 단계</a:t>
            </a:r>
          </a:p>
          <a:p>
            <a:pPr lvl="1"/>
            <a:r>
              <a:rPr lang="ko-KR" altLang="en-US" dirty="0" smtClean="0"/>
              <a:t>두 변수간의 상관성을 눈으로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작성</a:t>
            </a:r>
          </a:p>
          <a:p>
            <a:pPr lvl="1"/>
            <a:r>
              <a:rPr lang="ko-KR" altLang="en-US" dirty="0" smtClean="0"/>
              <a:t>두 변수간의 상관성을 수치화</a:t>
            </a:r>
          </a:p>
          <a:p>
            <a:pPr lvl="1"/>
            <a:r>
              <a:rPr lang="ko-KR" altLang="en-US" dirty="0" smtClean="0"/>
              <a:t>상관계수가 통계적으로 유효한지 검정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산점도</a:t>
            </a:r>
            <a:r>
              <a:rPr lang="ko-KR" altLang="en-US" dirty="0" smtClean="0"/>
              <a:t> 작성</a:t>
            </a:r>
          </a:p>
          <a:p>
            <a:pPr lvl="1"/>
            <a:r>
              <a:rPr lang="ko-KR" altLang="en-US" dirty="0" smtClean="0"/>
              <a:t>상관관계의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곡선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 양의 상관관계였다가 음의 상관관계로 변하는 관계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절대 상관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완벽하게 직선상에 데이터 있는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이상점</a:t>
            </a:r>
            <a:r>
              <a:rPr lang="en-US" altLang="ko-KR" dirty="0" smtClean="0"/>
              <a:t>(outlier)</a:t>
            </a:r>
            <a:r>
              <a:rPr lang="ko-KR" altLang="en-US" dirty="0" smtClean="0"/>
              <a:t>를 발견 가능</a:t>
            </a:r>
          </a:p>
          <a:p>
            <a:pPr lvl="1"/>
            <a:r>
              <a:rPr lang="ko-KR" altLang="en-US" dirty="0" smtClean="0"/>
              <a:t>층별 을 이루는가를 확인 할 수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층별이 관측되었을 때 분리해서 분석을 해야 하지 </a:t>
            </a:r>
            <a:r>
              <a:rPr lang="ko-KR" altLang="en-US" dirty="0" err="1" smtClean="0"/>
              <a:t>않나라고</a:t>
            </a:r>
            <a:r>
              <a:rPr lang="ko-KR" altLang="en-US" dirty="0" smtClean="0"/>
              <a:t> 판단할 수 있다</a:t>
            </a:r>
            <a:r>
              <a:rPr lang="en-US" altLang="ko-KR" dirty="0" smtClean="0"/>
              <a:t>).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 관계의 수치화</a:t>
            </a:r>
            <a:endParaRPr lang="ko-KR" altLang="en-US" dirty="0"/>
          </a:p>
        </p:txBody>
      </p:sp>
      <p:pic>
        <p:nvPicPr>
          <p:cNvPr id="23554" name="Picture 2" descr="http://4.bp.blogspot.com/-4PRa9NbDY_E/T3LlS7BS-YI/AAAAAAAAAZw/dYh5DdXC4rE/s32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3048000" cy="2286001"/>
          </a:xfrm>
          <a:prstGeom prst="rect">
            <a:avLst/>
          </a:prstGeom>
          <a:noFill/>
        </p:spPr>
      </p:pic>
      <p:pic>
        <p:nvPicPr>
          <p:cNvPr id="23556" name="Picture 4" descr="http://3.bp.blogspot.com/-lIfbBq-fYtA/T3LlhI78QgI/AAAAAAAAAZ4/tdi1eomZplM/s320/%EC%9D%B4%EB%AF%B8%EC%A7%80+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628800"/>
            <a:ext cx="3048000" cy="2028826"/>
          </a:xfrm>
          <a:prstGeom prst="rect">
            <a:avLst/>
          </a:prstGeom>
          <a:noFill/>
        </p:spPr>
      </p:pic>
      <p:pic>
        <p:nvPicPr>
          <p:cNvPr id="23558" name="Picture 6" descr="http://1.bp.blogspot.com/-O9HWDjtQKEA/T3Ll7AANTpI/AAAAAAAAAaA/3rnQ0YXN59A/s320/%EC%9D%B4%EB%AF%B8%EC%A7%80+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221088"/>
            <a:ext cx="3048000" cy="1971676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>
            <a:off x="3995936" y="26369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300192" y="37170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상관계수의 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= 0 </a:t>
            </a:r>
            <a:r>
              <a:rPr lang="ko-KR" altLang="en-US" dirty="0" smtClean="0"/>
              <a:t>이라고 꼭 무상관은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곡선 관계일수도 있기 때문에 꼭 </a:t>
            </a:r>
            <a:r>
              <a:rPr lang="ko-KR" altLang="en-US" dirty="0" err="1" smtClean="0"/>
              <a:t>산점도로</a:t>
            </a:r>
            <a:r>
              <a:rPr lang="ko-KR" altLang="en-US" dirty="0" smtClean="0"/>
              <a:t> 확인 필요</a:t>
            </a:r>
            <a:endParaRPr lang="en-US" altLang="ko-KR" dirty="0" smtClean="0"/>
          </a:p>
          <a:p>
            <a:r>
              <a:rPr lang="ko-KR" altLang="en-US" dirty="0" smtClean="0"/>
              <a:t>이상치의 유무를 확인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분산분석은 실험계획법에 의해서 실시된 실험 결과를 해석하는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실험계획법은 요인 또는 인자</a:t>
            </a:r>
            <a:r>
              <a:rPr lang="en-US" altLang="ko-KR" dirty="0" smtClean="0"/>
              <a:t>(factor)</a:t>
            </a:r>
            <a:r>
              <a:rPr lang="ko-KR" altLang="en-US" dirty="0" smtClean="0"/>
              <a:t>이 반응값에 영향을 주는지를 파악하기 위한 일렬의 절차를 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실험계획의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맥주는 차게 해서 마셔야 맛이 있다고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냉장고에서 </a:t>
            </a:r>
            <a:r>
              <a:rPr lang="ko-KR" altLang="en-US" dirty="0" err="1" smtClean="0"/>
              <a:t>몇도에서</a:t>
            </a:r>
            <a:r>
              <a:rPr lang="ko-KR" altLang="en-US" dirty="0" smtClean="0"/>
              <a:t> 보관해야 하는지 가자 맛이 좋은지 알아보고자 실험을 실시한다고 가장합니다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냉장고 온도를 </a:t>
            </a:r>
            <a:r>
              <a:rPr lang="en-US" altLang="ko-KR" dirty="0" smtClean="0"/>
              <a:t>1℃, 4℃, 7℃, 10℃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바꾸어 가면서 맛을 측정하면</a:t>
            </a:r>
            <a:r>
              <a:rPr lang="en-US" altLang="ko-KR" dirty="0" smtClean="0"/>
              <a:t>, 1℃, 4℃, 7℃, 10℃ </a:t>
            </a:r>
            <a:r>
              <a:rPr lang="ko-KR" altLang="en-US" dirty="0" smtClean="0"/>
              <a:t>가 요인</a:t>
            </a:r>
            <a:r>
              <a:rPr lang="en-US" altLang="ko-KR" dirty="0" smtClean="0"/>
              <a:t>(factor)</a:t>
            </a:r>
            <a:r>
              <a:rPr lang="ko-KR" altLang="en-US" dirty="0" smtClean="0"/>
              <a:t>이고 맛이 특성값이 되면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요인의 </a:t>
            </a:r>
            <a:r>
              <a:rPr lang="ko-KR" altLang="en-US" dirty="0" err="1" smtClean="0"/>
              <a:t>수준수를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분산분석</a:t>
            </a:r>
            <a:r>
              <a:rPr lang="en-US" altLang="ko-KR" dirty="0" smtClean="0"/>
              <a:t>(analysis of variance)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특성치의 변동의 원인을 파악하기 위한 방법으로 특성치의 </a:t>
            </a:r>
            <a:r>
              <a:rPr lang="ko-KR" altLang="en-US" dirty="0" smtClean="0">
                <a:solidFill>
                  <a:srgbClr val="FF0000"/>
                </a:solidFill>
              </a:rPr>
              <a:t>변동을 </a:t>
            </a:r>
            <a:r>
              <a:rPr lang="ko-KR" altLang="en-US" dirty="0" err="1" smtClean="0">
                <a:solidFill>
                  <a:srgbClr val="FF0000"/>
                </a:solidFill>
              </a:rPr>
              <a:t>제곱합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나타내고 실험과 관련된 </a:t>
            </a:r>
            <a:r>
              <a:rPr lang="ko-KR" altLang="en-US" dirty="0" smtClean="0">
                <a:solidFill>
                  <a:srgbClr val="FF0000"/>
                </a:solidFill>
              </a:rPr>
              <a:t>요인들의 </a:t>
            </a:r>
            <a:r>
              <a:rPr lang="ko-KR" altLang="en-US" dirty="0" err="1" smtClean="0">
                <a:solidFill>
                  <a:srgbClr val="FF0000"/>
                </a:solidFill>
              </a:rPr>
              <a:t>제곱합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오차의 </a:t>
            </a:r>
            <a:r>
              <a:rPr lang="ko-KR" altLang="en-US" dirty="0" err="1" smtClean="0">
                <a:solidFill>
                  <a:srgbClr val="FF0000"/>
                </a:solidFill>
              </a:rPr>
              <a:t>제곱합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분해하여 영향이 큰 요인이 무엇인가를 찾아내는 분석방법</a:t>
            </a:r>
            <a:endParaRPr lang="en-US" altLang="ko-KR" dirty="0" smtClean="0"/>
          </a:p>
          <a:p>
            <a:r>
              <a:rPr lang="ko-KR" altLang="en-US" dirty="0" err="1" smtClean="0"/>
              <a:t>일원배치법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SST = SSA + SSE     </a:t>
            </a:r>
          </a:p>
          <a:p>
            <a:r>
              <a:rPr lang="ko-KR" altLang="en-US" dirty="0" err="1" smtClean="0"/>
              <a:t>이원배치법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SST = SSA + SSB + SSE</a:t>
            </a:r>
          </a:p>
          <a:p>
            <a:endParaRPr lang="ko-KR" altLang="en-US" dirty="0"/>
          </a:p>
        </p:txBody>
      </p:sp>
      <p:pic>
        <p:nvPicPr>
          <p:cNvPr id="15362" name="Picture 2" descr="http://4.bp.blogspot.com/-3LE2bN_Vv10/T2xod4E564I/AAAAAAAAAW4/XXnBuMdNOio/s160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429000"/>
            <a:ext cx="4248472" cy="3013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일원배치법</a:t>
            </a:r>
            <a:r>
              <a:rPr lang="en-US" altLang="ko-KR" sz="3600" dirty="0" smtClean="0"/>
              <a:t>(one-way factorial design)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51216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어떤 관심이 있는 </a:t>
            </a:r>
            <a:r>
              <a:rPr lang="ko-KR" altLang="en-US" dirty="0" err="1" smtClean="0"/>
              <a:t>특성치에</a:t>
            </a:r>
            <a:r>
              <a:rPr lang="ko-KR" altLang="en-US" dirty="0" smtClean="0"/>
              <a:t> 대하여 하나의 요인</a:t>
            </a:r>
            <a:r>
              <a:rPr lang="en-US" altLang="ko-KR" dirty="0" smtClean="0"/>
              <a:t>(factor)</a:t>
            </a:r>
            <a:r>
              <a:rPr lang="ko-KR" altLang="en-US" dirty="0" smtClean="0"/>
              <a:t>의 영향을 조사하기 위하여 쓰이는 실험계획법</a:t>
            </a:r>
            <a:endParaRPr lang="en-US" altLang="ko-KR" dirty="0" smtClean="0"/>
          </a:p>
          <a:p>
            <a:r>
              <a:rPr lang="ko-KR" altLang="en-US" dirty="0" smtClean="0"/>
              <a:t>아래와 같은 자료 구조에서 총 변동을 </a:t>
            </a:r>
            <a:r>
              <a:rPr lang="ko-KR" altLang="en-US" dirty="0" smtClean="0">
                <a:solidFill>
                  <a:srgbClr val="FF0000"/>
                </a:solidFill>
              </a:rPr>
              <a:t>수준간 편차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변동</a:t>
            </a:r>
            <a:r>
              <a:rPr lang="en-US" altLang="ko-KR" dirty="0" smtClean="0"/>
              <a:t>), </a:t>
            </a:r>
            <a:r>
              <a:rPr lang="ko-KR" altLang="en-US" dirty="0" err="1" smtClean="0">
                <a:solidFill>
                  <a:srgbClr val="FF0000"/>
                </a:solidFill>
              </a:rPr>
              <a:t>수준내</a:t>
            </a:r>
            <a:r>
              <a:rPr lang="ko-KR" altLang="en-US" dirty="0" smtClean="0">
                <a:solidFill>
                  <a:srgbClr val="FF0000"/>
                </a:solidFill>
              </a:rPr>
              <a:t> 편차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분해</a:t>
            </a:r>
            <a:endParaRPr lang="en-US" altLang="ko-KR" dirty="0" smtClean="0"/>
          </a:p>
          <a:p>
            <a:r>
              <a:rPr lang="ko-KR" altLang="en-US" dirty="0" smtClean="0"/>
              <a:t>요인에 의한  변동과 오차에 의한 변동은 무엇인가 </a:t>
            </a:r>
            <a:r>
              <a:rPr lang="en-US" altLang="ko-KR" dirty="0" smtClean="0"/>
              <a:t>???</a:t>
            </a:r>
          </a:p>
        </p:txBody>
      </p:sp>
      <p:pic>
        <p:nvPicPr>
          <p:cNvPr id="16386" name="Picture 2" descr="http://1.bp.blogspot.com/-9nbwBeV1ydY/T2xrAbXe8RI/AAAAAAAAAXA/SS4wRy21BtQ/s160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495" y="2800682"/>
            <a:ext cx="4752528" cy="3843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일원배치 모형</a:t>
            </a:r>
            <a:endParaRPr lang="ko-KR" altLang="en-US" dirty="0"/>
          </a:p>
        </p:txBody>
      </p:sp>
      <p:pic>
        <p:nvPicPr>
          <p:cNvPr id="17410" name="Picture 2" descr="http://2.bp.blogspot.com/-YcDhJkmGEhM/T2xr-8Y5IoI/AAAAAAAAAXI/5QPMEuwXjig/s160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5"/>
            <a:ext cx="3600000" cy="2298462"/>
          </a:xfrm>
          <a:prstGeom prst="rect">
            <a:avLst/>
          </a:prstGeom>
          <a:noFill/>
        </p:spPr>
      </p:pic>
      <p:pic>
        <p:nvPicPr>
          <p:cNvPr id="17412" name="Picture 4" descr="http://3.bp.blogspot.com/-xnp8MsC6C3s/T2xsYUmgVPI/AAAAAAAAAXQ/8Crst2aOauM/s320/%EC%9D%B4%EB%AF%B8%EC%A7%80+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84784"/>
            <a:ext cx="3600000" cy="2304256"/>
          </a:xfrm>
          <a:prstGeom prst="rect">
            <a:avLst/>
          </a:prstGeom>
          <a:noFill/>
        </p:spPr>
      </p:pic>
      <p:pic>
        <p:nvPicPr>
          <p:cNvPr id="17414" name="Picture 6" descr="http://3.bp.blogspot.com/-98qyWF94jMQ/T2xsf7OEnFI/AAAAAAAAAXY/pmf5zKLGtPA/s320/%EC%9D%B4%EB%AF%B8%EC%A7%80+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221088"/>
            <a:ext cx="3600000" cy="2171250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>
            <a:off x="4139952" y="25649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588224" y="39330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일원배치의 </a:t>
            </a:r>
            <a:r>
              <a:rPr lang="ko-KR" altLang="en-US" dirty="0" err="1" smtClean="0"/>
              <a:t>총편차의</a:t>
            </a:r>
            <a:r>
              <a:rPr lang="ko-KR" altLang="en-US" dirty="0" smtClean="0"/>
              <a:t> 분해 </a:t>
            </a:r>
            <a:endParaRPr lang="ko-KR" altLang="en-US" dirty="0"/>
          </a:p>
        </p:txBody>
      </p:sp>
      <p:pic>
        <p:nvPicPr>
          <p:cNvPr id="18434" name="Picture 2" descr="http://1.bp.blogspot.com/-OPmLrJYEh1w/T2xtjDvtY1I/AAAAAAAAAXg/1M3Qn_C-gqg/s32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7992888" cy="5345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4.bp.blogspot.com/-d-crloXMi3g/T2xtxDhZX6I/AAAAAAAAAXo/g-WKoWimH3I/s160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64704"/>
            <a:ext cx="7272408" cy="4787885"/>
          </a:xfrm>
          <a:prstGeom prst="rect">
            <a:avLst/>
          </a:prstGeom>
          <a:noFill/>
        </p:spPr>
      </p:pic>
      <p:sp>
        <p:nvSpPr>
          <p:cNvPr id="5" name="모서리가 둥근 사각형 설명선 4"/>
          <p:cNvSpPr/>
          <p:nvPr/>
        </p:nvSpPr>
        <p:spPr>
          <a:xfrm>
            <a:off x="4534344" y="5446985"/>
            <a:ext cx="3782072" cy="687825"/>
          </a:xfrm>
          <a:prstGeom prst="wedgeRoundRectCallout">
            <a:avLst>
              <a:gd name="adj1" fmla="val -20077"/>
              <a:gd name="adj2" fmla="val -74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평균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개별값</a:t>
            </a:r>
            <a:r>
              <a:rPr lang="en-US" altLang="ko-KR" sz="1200" dirty="0" smtClean="0"/>
              <a:t>) =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분산분석표</a:t>
            </a:r>
            <a:r>
              <a:rPr lang="en-US" altLang="ko-KR" dirty="0" smtClean="0"/>
              <a:t>(ANOVA table)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ko-KR" altLang="en-US" dirty="0" smtClean="0"/>
              <a:t>변동을 분해해서 정리한 표</a:t>
            </a:r>
            <a:endParaRPr lang="ko-KR" altLang="en-US" dirty="0"/>
          </a:p>
        </p:txBody>
      </p:sp>
      <p:pic>
        <p:nvPicPr>
          <p:cNvPr id="19458" name="Picture 2" descr="http://4.bp.blogspot.com/-Bu9c3-bJ15U/T28U5WbYq_I/AAAAAAAAAXw/oj9Mt0Idv_Q/s32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6912"/>
            <a:ext cx="5688632" cy="351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주효과</a:t>
            </a:r>
            <a:r>
              <a:rPr lang="ko-KR" altLang="en-US" dirty="0" smtClean="0"/>
              <a:t> 요인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가설을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아래와 같은 방법으로 그룹이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이상인 경우의 평균 비교가 가능</a:t>
            </a:r>
            <a:endParaRPr lang="ko-KR" altLang="en-US" dirty="0"/>
          </a:p>
        </p:txBody>
      </p:sp>
      <p:pic>
        <p:nvPicPr>
          <p:cNvPr id="20484" name="Picture 4" descr="http://1.bp.blogspot.com/-ftMerHBZ3js/T28VTD9LwrI/AAAAAAAAAX4/UQJdP6XFye0/s320/%EC%9D%B4%EB%AF%B8%EC%A7%80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5904656" cy="4041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520</Words>
  <Application>Microsoft Office PowerPoint</Application>
  <PresentationFormat>화면 슬라이드 쇼(4:3)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분산분석과 상관분석</vt:lpstr>
      <vt:lpstr>분산분석</vt:lpstr>
      <vt:lpstr>분산분석(analysis of variance)</vt:lpstr>
      <vt:lpstr>일원배치법(one-way factorial design)</vt:lpstr>
      <vt:lpstr>일원배치 모형</vt:lpstr>
      <vt:lpstr>일원배치의 총편차의 분해 </vt:lpstr>
      <vt:lpstr>슬라이드 7</vt:lpstr>
      <vt:lpstr>분산분석표(ANOVA table)</vt:lpstr>
      <vt:lpstr>주효과 요인 A의 가설을 검정</vt:lpstr>
      <vt:lpstr>일원배치법 실습</vt:lpstr>
      <vt:lpstr>R을 이용한 실습</vt:lpstr>
      <vt:lpstr>반복이 없는 이원배치법</vt:lpstr>
      <vt:lpstr>실험계획법 심화 학습 과장</vt:lpstr>
      <vt:lpstr>상관분석</vt:lpstr>
      <vt:lpstr>상관 관계의 수치화</vt:lpstr>
      <vt:lpstr>상관계수의 해석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분산분석과 상관분석</dc:title>
  <dc:creator>Microsoft Corporation</dc:creator>
  <cp:lastModifiedBy>braveji</cp:lastModifiedBy>
  <cp:revision>198</cp:revision>
  <dcterms:created xsi:type="dcterms:W3CDTF">2006-10-05T04:04:58Z</dcterms:created>
  <dcterms:modified xsi:type="dcterms:W3CDTF">2015-04-29T10:59:29Z</dcterms:modified>
</cp:coreProperties>
</file>