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322CDF32-056F-496D-A93C-65BA0505C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2b0743e9_3_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2b0743e9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2b0743e9_3_5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2b0743e9_3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d0e7ce51b_3_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d0e7ce51b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데이터 입력시마다 처리 =&gt; 데이터 양이 많아질수록 느려짐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0e7ce51b_3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0e7ce51b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d0e7ce51b_0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d0e7ce5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d0e7ce51b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d0e7ce5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2b0743e9_1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d2b0743e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0e7ce51b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0e7ce5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d2b0743e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d2b0743e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d2b0743e9_6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d2b0743e9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d2b0743e9_3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d2b0743e9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d2b0743e9_0_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d2b0743e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2b0743e9_1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2b0743e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0e7ce51b_7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0e7ce51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2b0743e9_4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2b0743e9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0e7ce51b_7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0e7ce51b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7fee296c0_5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7fee296c0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7fee296c0_5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7fee296c0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2b0743e9_3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d2b0743e9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d2b0743e9_3_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d2b0743e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7fee296c0_5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7fee296c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2b0743e9_3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2b0743e9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0e7ce51b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0e7ce5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d0e7ce51b_3_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d0e7ce51b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d2b0743e9_3_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d2b0743e9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d2b0743e9_3_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d2b0743e9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0e7ce51b_3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d0e7ce51b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0e7ce51b_7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0e7ce51b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0e7ce51b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0e7ce5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fee296c0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fee296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fee296c0_0_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fee296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fee296c0_0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fee296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0e7ce51b_3_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0e7ce51b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hyperlink" Target="https://www.kaggle.com/" TargetMode="External"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hyperlink" Target="https://www.kaggle.com/uciml/red-wine-quality-cortez-et-al-2009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2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2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towardsdatascience.com/understanding-boxplots-5e2df7bcbd51" TargetMode="External" /><Relationship Id="rId4" Type="http://schemas.openxmlformats.org/officeDocument/2006/relationships/hyperlink" Target="https://towardsdatascience.com/machine-learning-basics-with-the-k-nearest-neighbors-algorithm-6a6e71d01761" TargetMode="External" /><Relationship Id="rId5" Type="http://schemas.openxmlformats.org/officeDocument/2006/relationships/hyperlink" Target="https://medium.com/analytics-vidhya/role-of-distance-metrics-in-machine-learning-e43391a6bf2e" TargetMode="External" /><Relationship Id="rId6" Type="http://schemas.openxmlformats.org/officeDocument/2006/relationships/hyperlink" Target="https://ko.wikipedia.org/wiki/K-%EC%B5%9C%EA%B7%BC%EC%A0%91_%EC%9D%B4%EC%9B%83_%EC%95%8C%EA%B3%A0%EB%A6%AC%EC%A6%98" TargetMode="External" /><Relationship Id="rId7" Type="http://schemas.openxmlformats.org/officeDocument/2006/relationships/hyperlink" Target="https://bskyvision.com/163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" y="0"/>
            <a:ext cx="91015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8425" y="4704850"/>
            <a:ext cx="9009600" cy="43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rPr lang="ko" sz="3450">
                <a:solidFill>
                  <a:srgbClr val="292929"/>
                </a:solidFill>
                <a:highlight>
                  <a:srgbClr val="FFFFFF"/>
                </a:highlight>
              </a:rPr>
              <a:t>K-Nearest Neighbors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가장 가까운</a:t>
            </a:r>
            <a:r>
              <a:rPr lang="ko"/>
              <a:t> 데이터를 찾아 분류 및 회귀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게으른 학습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입력 마다 처리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5"/>
            <a:ext cx="37769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rPr lang="ko" sz="3450">
                <a:solidFill>
                  <a:srgbClr val="292929"/>
                </a:solidFill>
                <a:highlight>
                  <a:srgbClr val="FFFFFF"/>
                </a:highlight>
              </a:rPr>
              <a:t>K-Nearest Neighbors</a:t>
            </a:r>
            <a:endParaRPr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로드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K 값 초기화(</a:t>
            </a:r>
            <a:r>
              <a:rPr lang="ko"/>
              <a:t>n_neighbors)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입력된 데이터와 기존 데이터의 거리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가장 짧은 거리순으로 정렬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정렬된 데이터 중 처음부터 순서대로</a:t>
            </a:r>
            <a:br>
              <a:rPr lang="ko"/>
            </a:br>
            <a:r>
              <a:rPr lang="ko"/>
              <a:t>K개의 기존 데이터를 선정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K개의 항목의 레이블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회귀 - 선정된 레이블의 평균 반환</a:t>
            </a:r>
            <a:br>
              <a:rPr lang="ko"/>
            </a:br>
            <a:r>
              <a:rPr lang="ko"/>
              <a:t>분류 - </a:t>
            </a:r>
            <a:r>
              <a:rPr lang="ko"/>
              <a:t>선정된 </a:t>
            </a:r>
            <a:r>
              <a:rPr lang="ko"/>
              <a:t>레이블의 모드(0,1)를 반환</a:t>
            </a:r>
            <a:br>
              <a:rPr lang="ko"/>
            </a:br>
            <a:r>
              <a:rPr lang="ko"/>
              <a:t>       - 과반수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75" y="1861923"/>
            <a:ext cx="3510324" cy="26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n_neighbors, weights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5" y="865319"/>
            <a:ext cx="4491050" cy="302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0875"/>
            <a:ext cx="4283125" cy="288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450" y="3936288"/>
            <a:ext cx="230590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7649" y="3979899"/>
            <a:ext cx="2242900" cy="109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>
            <a:stCxn id="139" idx="3"/>
            <a:endCxn id="138" idx="1"/>
          </p:cNvCxnSpPr>
          <p:nvPr/>
        </p:nvCxnSpPr>
        <p:spPr>
          <a:xfrm flipH="1" rot="10800000">
            <a:off x="3440549" y="4503699"/>
            <a:ext cx="1923900" cy="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4"/>
          <p:cNvSpPr txBox="1"/>
          <p:nvPr/>
        </p:nvSpPr>
        <p:spPr>
          <a:xfrm>
            <a:off x="3421950" y="4156150"/>
            <a:ext cx="196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n_neighbors = 10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weights = ‘distance’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94450" y="289550"/>
            <a:ext cx="660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로지스틱 </a:t>
            </a:r>
            <a:r>
              <a:rPr lang="ko"/>
              <a:t>Logistic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43875" y="1447150"/>
            <a:ext cx="77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900"/>
              </a:spcBef>
              <a:spcAft>
                <a:spcPts val="2100"/>
              </a:spcAft>
              <a:buNone/>
            </a:pPr>
            <a:r>
              <a:rPr b="1" lang="ko" sz="1800">
                <a:solidFill>
                  <a:srgbClr val="5C5C5C"/>
                </a:solidFill>
                <a:highlight>
                  <a:srgbClr val="FFFFFF"/>
                </a:highlight>
              </a:rPr>
              <a:t>StandardScaler(X)      -     </a:t>
            </a:r>
            <a:r>
              <a:rPr b="1" lang="ko" sz="1800">
                <a:solidFill>
                  <a:srgbClr val="5C5C5C"/>
                </a:solidFill>
                <a:highlight>
                  <a:srgbClr val="FFFFFF"/>
                </a:highlight>
              </a:rPr>
              <a:t>분류에 용이, 데이터를 정규 분포로 만듬</a:t>
            </a:r>
            <a:endParaRPr b="1" sz="180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41075" y="2338650"/>
            <a:ext cx="83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900"/>
              </a:spcBef>
              <a:spcAft>
                <a:spcPts val="2100"/>
              </a:spcAft>
              <a:buNone/>
            </a:pPr>
            <a:r>
              <a:rPr b="1" lang="ko" sz="1800">
                <a:solidFill>
                  <a:srgbClr val="5C5C5C"/>
                </a:solidFill>
                <a:highlight>
                  <a:srgbClr val="FFFFFF"/>
                </a:highlight>
              </a:rPr>
              <a:t>RobustScaler(X)</a:t>
            </a:r>
            <a:r>
              <a:rPr b="1" lang="ko" sz="1800">
                <a:solidFill>
                  <a:srgbClr val="5C5C5C"/>
                </a:solidFill>
                <a:highlight>
                  <a:srgbClr val="FFFFFF"/>
                </a:highlight>
              </a:rPr>
              <a:t>    	 -     이상치에 영향을 받지 않음</a:t>
            </a:r>
            <a:endParaRPr b="1" sz="180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51650" y="3329825"/>
            <a:ext cx="75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900"/>
              </a:spcBef>
              <a:spcAft>
                <a:spcPts val="2100"/>
              </a:spcAft>
              <a:buNone/>
            </a:pPr>
            <a:r>
              <a:rPr b="1" lang="ko" sz="1800">
                <a:solidFill>
                  <a:srgbClr val="5C5C5C"/>
                </a:solidFill>
                <a:highlight>
                  <a:srgbClr val="FFFFFF"/>
                </a:highlight>
              </a:rPr>
              <a:t>MinMaxScaler(a,b)</a:t>
            </a:r>
            <a:r>
              <a:rPr b="1" lang="ko" sz="1800">
                <a:solidFill>
                  <a:srgbClr val="5C5C5C"/>
                </a:solidFill>
                <a:highlight>
                  <a:srgbClr val="FFFFFF"/>
                </a:highlight>
              </a:rPr>
              <a:t>     -     회귀에 유용</a:t>
            </a:r>
            <a:endParaRPr b="1" sz="180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로지스틱 Logistic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18725" y="984025"/>
            <a:ext cx="67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LogisticRegression(C=n, random_state=42) </a:t>
            </a:r>
            <a:endParaRPr sz="2000"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95250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{322CDF32-056F-496D-A93C-65BA0505C372}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원본 데이터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=1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 0.1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 0.01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=0.001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StandardScaler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RobustScaler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MinMaxScaler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59950" y="67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0 . 로지스틱 Logistic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518725" y="1136425"/>
            <a:ext cx="67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LogisticRegression(C=n, random_state=42)</a:t>
            </a:r>
            <a:endParaRPr sz="2000"/>
          </a:p>
        </p:txBody>
      </p:sp>
      <p:sp>
        <p:nvSpPr>
          <p:cNvPr id="163" name="Google Shape;163;p27"/>
          <p:cNvSpPr/>
          <p:nvPr/>
        </p:nvSpPr>
        <p:spPr>
          <a:xfrm>
            <a:off x="782875" y="3919172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C = 1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이상치 제거 했을 때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MinMaxScaler 가장 좋음</a:t>
            </a:r>
            <a:endParaRPr sz="1600"/>
          </a:p>
        </p:txBody>
      </p:sp>
      <p:sp>
        <p:nvSpPr>
          <p:cNvPr id="164" name="Google Shape;164;p27"/>
          <p:cNvSpPr/>
          <p:nvPr/>
        </p:nvSpPr>
        <p:spPr>
          <a:xfrm>
            <a:off x="3954458" y="4206895"/>
            <a:ext cx="1393800" cy="3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5515447" y="3902225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MinMaxScaler 선택</a:t>
            </a:r>
            <a:endParaRPr sz="1700"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{322CDF32-056F-496D-A93C-65BA0505C372}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전처리된 데이터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=1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 0.1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 0.01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 =0.001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StandardScaler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RobustScaler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MinMaxScaler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7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로지스틱 Logistic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952500" y="22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{322CDF32-056F-496D-A93C-65BA0505C372}</a:tableStyleId>
              </a:tblPr>
              <a:tblGrid>
                <a:gridCol w="2413000"/>
                <a:gridCol w="2413000"/>
                <a:gridCol w="2413000"/>
              </a:tblGrid>
              <a:tr h="59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train_ data_pre</a:t>
                      </a:r>
                      <a:r>
                        <a:rPr lang="ko" sz="1800"/>
                        <a:t>d</a:t>
                      </a:r>
                      <a:r>
                        <a:rPr lang="ko" sz="1800"/>
                        <a:t> 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test</a:t>
                      </a:r>
                      <a:r>
                        <a:rPr lang="ko" sz="1800">
                          <a:solidFill>
                            <a:schemeClr val="dk1"/>
                          </a:solidFill>
                        </a:rPr>
                        <a:t>_ data_pred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교차 검증 평균 점수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0.74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0.75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0.73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8"/>
          <p:cNvSpPr txBox="1"/>
          <p:nvPr/>
        </p:nvSpPr>
        <p:spPr>
          <a:xfrm>
            <a:off x="2794650" y="3920175"/>
            <a:ext cx="409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예측률은 낮지만 균일한 모습</a:t>
            </a:r>
            <a:endParaRPr sz="1700"/>
          </a:p>
        </p:txBody>
      </p:sp>
      <p:sp>
        <p:nvSpPr>
          <p:cNvPr id="174" name="Google Shape;174;p28"/>
          <p:cNvSpPr txBox="1"/>
          <p:nvPr/>
        </p:nvSpPr>
        <p:spPr>
          <a:xfrm>
            <a:off x="651825" y="1470625"/>
            <a:ext cx="384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검증세트 </a:t>
            </a:r>
            <a:r>
              <a:rPr lang="ko" sz="1700"/>
              <a:t>cross_val_score 사용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7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로지스틱 Logistic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782875" y="2471372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데이터 특성을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 제거하는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경우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3954458" y="2759095"/>
            <a:ext cx="1393800" cy="3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5515447" y="2454425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오히려 예측률 감소 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7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0 . 로지스틱 Logistic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782875" y="2471372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C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solver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3954458" y="2759095"/>
            <a:ext cx="1393800" cy="3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515447" y="2454425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C =1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saga</a:t>
            </a:r>
            <a:endParaRPr sz="1900"/>
          </a:p>
        </p:txBody>
      </p:sp>
      <p:sp>
        <p:nvSpPr>
          <p:cNvPr id="191" name="Google Shape;191;p30"/>
          <p:cNvSpPr txBox="1"/>
          <p:nvPr/>
        </p:nvSpPr>
        <p:spPr>
          <a:xfrm>
            <a:off x="441150" y="1678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GridSearchCV 과정</a:t>
            </a:r>
            <a:endParaRPr sz="1800"/>
          </a:p>
        </p:txBody>
      </p:sp>
      <p:sp>
        <p:nvSpPr>
          <p:cNvPr id="192" name="Google Shape;192;p30"/>
          <p:cNvSpPr/>
          <p:nvPr/>
        </p:nvSpPr>
        <p:spPr>
          <a:xfrm>
            <a:off x="3065100" y="3723272"/>
            <a:ext cx="2946300" cy="870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0.74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로지스틱 Logistic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97850" y="1717175"/>
            <a:ext cx="85206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ko" sz="1695"/>
              <a:t>LogisticRegression(  random_state=42) 일 때 </a:t>
            </a:r>
            <a:endParaRPr sz="16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ko" sz="1695"/>
              <a:t>데이터 특성에 변화를 주지 않을 때</a:t>
            </a:r>
            <a:endParaRPr sz="16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ko" sz="1695"/>
              <a:t>test_data 의 예측률 0.75로 가장 높은 값</a:t>
            </a:r>
            <a:endParaRPr sz="16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출처</a:t>
            </a:r>
            <a:endParaRPr/>
          </a:p>
        </p:txBody>
      </p:sp>
      <p:pic>
        <p:nvPicPr>
          <p:cNvPr id="63" name="Google Shape;63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750" y="196950"/>
            <a:ext cx="2372826" cy="9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02724"/>
            <a:ext cx="9143999" cy="28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1243325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chemeClr val="hlink"/>
                </a:solidFill>
                <a:hlinkClick r:id="rId6"/>
              </a:rPr>
              <a:t>Red Wine Quality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4020"/>
              <a:t>Ensemble</a:t>
            </a:r>
            <a:endParaRPr b="1" sz="402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3922150" y="1482450"/>
            <a:ext cx="1880700" cy="9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Voting</a:t>
            </a:r>
            <a:endParaRPr sz="3000"/>
          </a:p>
        </p:txBody>
      </p:sp>
      <p:sp>
        <p:nvSpPr>
          <p:cNvPr id="206" name="Google Shape;206;p32"/>
          <p:cNvSpPr/>
          <p:nvPr/>
        </p:nvSpPr>
        <p:spPr>
          <a:xfrm>
            <a:off x="1850200" y="2712400"/>
            <a:ext cx="18807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L</a:t>
            </a:r>
            <a:r>
              <a:rPr lang="ko" sz="3000"/>
              <a:t>ightGBM</a:t>
            </a:r>
            <a:endParaRPr sz="3000"/>
          </a:p>
        </p:txBody>
      </p:sp>
      <p:sp>
        <p:nvSpPr>
          <p:cNvPr id="207" name="Google Shape;207;p32"/>
          <p:cNvSpPr/>
          <p:nvPr/>
        </p:nvSpPr>
        <p:spPr>
          <a:xfrm>
            <a:off x="5994100" y="2705725"/>
            <a:ext cx="18807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Random Forest</a:t>
            </a:r>
            <a:endParaRPr sz="3000"/>
          </a:p>
        </p:txBody>
      </p:sp>
      <p:sp>
        <p:nvSpPr>
          <p:cNvPr id="208" name="Google Shape;208;p32"/>
          <p:cNvSpPr/>
          <p:nvPr/>
        </p:nvSpPr>
        <p:spPr>
          <a:xfrm>
            <a:off x="3922150" y="2712400"/>
            <a:ext cx="18807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XGBoost</a:t>
            </a:r>
            <a:endParaRPr sz="3000"/>
          </a:p>
        </p:txBody>
      </p:sp>
      <p:sp>
        <p:nvSpPr>
          <p:cNvPr id="209" name="Google Shape;209;p32"/>
          <p:cNvSpPr/>
          <p:nvPr/>
        </p:nvSpPr>
        <p:spPr>
          <a:xfrm>
            <a:off x="1284400" y="4018850"/>
            <a:ext cx="71562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Dataset</a:t>
            </a:r>
            <a:endParaRPr sz="4200"/>
          </a:p>
        </p:txBody>
      </p:sp>
      <p:sp>
        <p:nvSpPr>
          <p:cNvPr id="210" name="Google Shape;210;p32"/>
          <p:cNvSpPr/>
          <p:nvPr/>
        </p:nvSpPr>
        <p:spPr>
          <a:xfrm>
            <a:off x="2561200" y="3714950"/>
            <a:ext cx="458700" cy="5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6627400" y="3714950"/>
            <a:ext cx="458700" cy="5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4594300" y="3714950"/>
            <a:ext cx="458700" cy="5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2"/>
          <p:cNvCxnSpPr>
            <a:stCxn id="206" idx="0"/>
            <a:endCxn id="205" idx="2"/>
          </p:cNvCxnSpPr>
          <p:nvPr/>
        </p:nvCxnSpPr>
        <p:spPr>
          <a:xfrm rot="-5400000">
            <a:off x="3662650" y="1512400"/>
            <a:ext cx="327900" cy="2072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2"/>
          <p:cNvCxnSpPr>
            <a:stCxn id="207" idx="0"/>
            <a:endCxn id="205" idx="2"/>
          </p:cNvCxnSpPr>
          <p:nvPr/>
        </p:nvCxnSpPr>
        <p:spPr>
          <a:xfrm flipH="1" rot="5400000">
            <a:off x="5737900" y="1509175"/>
            <a:ext cx="321300" cy="20718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2"/>
          <p:cNvSpPr txBox="1"/>
          <p:nvPr/>
        </p:nvSpPr>
        <p:spPr>
          <a:xfrm>
            <a:off x="7086100" y="2140725"/>
            <a:ext cx="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예측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140600" y="2119750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예측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4633150" y="1071300"/>
            <a:ext cx="458700" cy="50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2"/>
          <p:cNvCxnSpPr>
            <a:stCxn id="208" idx="0"/>
            <a:endCxn id="208" idx="0"/>
          </p:cNvCxnSpPr>
          <p:nvPr/>
        </p:nvCxnSpPr>
        <p:spPr>
          <a:xfrm>
            <a:off x="4862500" y="2712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2"/>
          <p:cNvCxnSpPr>
            <a:stCxn id="208" idx="0"/>
            <a:endCxn id="205" idx="2"/>
          </p:cNvCxnSpPr>
          <p:nvPr/>
        </p:nvCxnSpPr>
        <p:spPr>
          <a:xfrm rot="10800000">
            <a:off x="4862500" y="2384500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2"/>
          <p:cNvSpPr/>
          <p:nvPr/>
        </p:nvSpPr>
        <p:spPr>
          <a:xfrm>
            <a:off x="3922150" y="169200"/>
            <a:ext cx="1880700" cy="9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최종 예측 결과</a:t>
            </a:r>
            <a:endParaRPr sz="4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6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500">
                <a:solidFill>
                  <a:srgbClr val="47425D"/>
                </a:solidFill>
                <a:highlight>
                  <a:srgbClr val="FFFFFF"/>
                </a:highlight>
              </a:rPr>
              <a:t> 앙상블 학습 유형</a:t>
            </a:r>
            <a:endParaRPr b="1" sz="2500"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00" y="1027525"/>
            <a:ext cx="6455100" cy="35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268800" y="1027525"/>
            <a:ext cx="21084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bagging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데이터를 분류한 후 각각 데이터를 학습시키고 결과를 집계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</a:t>
            </a:r>
            <a:r>
              <a:rPr lang="ko"/>
              <a:t>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boosting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분류한 후 올바르게 예측할 수 있게 다음 분류기에 가중치 부여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highlight>
                  <a:srgbClr val="FFFFFF"/>
                </a:highlight>
              </a:rPr>
              <a:t>Xgboost, LightGBM</a:t>
            </a:r>
            <a:r>
              <a:rPr lang="ko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파라미터 최적값 탐색</a:t>
            </a:r>
            <a:endParaRPr b="1"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highlight>
                  <a:srgbClr val="FFFFFF"/>
                </a:highlight>
              </a:rPr>
              <a:t>GridSearchCV()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75" y="1266625"/>
            <a:ext cx="5784800" cy="31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1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스케일링 종류별 예측도 변화</a:t>
            </a:r>
            <a:endParaRPr b="1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013" y="978335"/>
            <a:ext cx="6074425" cy="41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214075" y="1017725"/>
            <a:ext cx="2064300" cy="4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50">
                <a:solidFill>
                  <a:srgbClr val="141617"/>
                </a:solidFill>
                <a:latin typeface="Courier New"/>
                <a:ea typeface="Courier New"/>
                <a:cs typeface="Courier New"/>
                <a:sym typeface="Courier New"/>
              </a:rPr>
              <a:t>Standard 0.7918</a:t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50">
                <a:solidFill>
                  <a:srgbClr val="141617"/>
                </a:solidFill>
                <a:latin typeface="Courier New"/>
                <a:ea typeface="Courier New"/>
                <a:cs typeface="Courier New"/>
                <a:sym typeface="Courier New"/>
              </a:rPr>
              <a:t>MinMax 0.7918</a:t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50">
                <a:solidFill>
                  <a:srgbClr val="141617"/>
                </a:solidFill>
                <a:latin typeface="Courier New"/>
                <a:ea typeface="Courier New"/>
                <a:cs typeface="Courier New"/>
                <a:sym typeface="Courier New"/>
              </a:rPr>
              <a:t>Robuster</a:t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50">
                <a:solidFill>
                  <a:srgbClr val="141617"/>
                </a:solidFill>
                <a:latin typeface="Courier New"/>
                <a:ea typeface="Courier New"/>
                <a:cs typeface="Courier New"/>
                <a:sym typeface="Courier New"/>
              </a:rPr>
              <a:t>0.7977</a:t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50">
                <a:solidFill>
                  <a:srgbClr val="141617"/>
                </a:solidFill>
                <a:latin typeface="Courier New"/>
                <a:ea typeface="Courier New"/>
                <a:cs typeface="Courier New"/>
                <a:sym typeface="Courier New"/>
              </a:rPr>
              <a:t>MaxAbs</a:t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150">
                <a:solidFill>
                  <a:srgbClr val="141617"/>
                </a:solidFill>
                <a:latin typeface="Courier New"/>
                <a:ea typeface="Courier New"/>
                <a:cs typeface="Courier New"/>
                <a:sym typeface="Courier New"/>
              </a:rPr>
              <a:t>0.7947</a:t>
            </a:r>
            <a:endParaRPr b="1" sz="2150">
              <a:solidFill>
                <a:srgbClr val="1416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Decision Tree ( 의사결정나무 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89425" y="1533125"/>
            <a:ext cx="607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의사결정 나무란 ?</a:t>
            </a:r>
            <a:endParaRPr sz="17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입력값에 대하여 출력값을 예측하는 모형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나무형태의 그래프로 표현</a:t>
            </a:r>
            <a:endParaRPr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예측력은 다른 지도학습 기법들에 비해 대체로 떨어지나 해석력이 좋음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150" y="2256900"/>
            <a:ext cx="3381725" cy="2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선택</a:t>
            </a:r>
            <a:endParaRPr/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83525"/>
            <a:ext cx="1945200" cy="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920">
                <a:latin typeface="Trebuchet MS"/>
                <a:ea typeface="Trebuchet MS"/>
                <a:cs typeface="Trebuchet MS"/>
                <a:sym typeface="Trebuchet MS"/>
              </a:rPr>
              <a:t>Decision Tree ( 의사결정나무 )</a:t>
            </a:r>
            <a:endParaRPr sz="9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40000" y="1149700"/>
            <a:ext cx="44145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33333"/>
                </a:solidFill>
                <a:highlight>
                  <a:srgbClr val="FFFFFF"/>
                </a:highlight>
              </a:rPr>
              <a:t>1. 불순도(Impurity)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50">
                <a:solidFill>
                  <a:srgbClr val="333333"/>
                </a:solidFill>
                <a:highlight>
                  <a:srgbClr val="FFFFFF"/>
                </a:highlight>
              </a:rPr>
              <a:t>지니 계수(Gini Index)</a:t>
            </a:r>
            <a:endParaRPr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b="1" lang="ko" sz="1250">
                <a:solidFill>
                  <a:srgbClr val="333333"/>
                </a:solidFill>
                <a:highlight>
                  <a:srgbClr val="FFFFFF"/>
                </a:highlight>
              </a:rPr>
              <a:t>엔트로피(Entropy)</a:t>
            </a:r>
            <a:endParaRPr b="1" sz="12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2051650" y="1241675"/>
            <a:ext cx="3000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666666"/>
                </a:solidFill>
                <a:highlight>
                  <a:srgbClr val="FFFFFF"/>
                </a:highlight>
              </a:rPr>
              <a:t>criterion 매개변수</a:t>
            </a:r>
            <a:endParaRPr sz="1100"/>
          </a:p>
        </p:txBody>
      </p:sp>
      <p:sp>
        <p:nvSpPr>
          <p:cNvPr id="258" name="Google Shape;258;p37"/>
          <p:cNvSpPr txBox="1"/>
          <p:nvPr/>
        </p:nvSpPr>
        <p:spPr>
          <a:xfrm>
            <a:off x="4273175" y="1300950"/>
            <a:ext cx="50517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- max_de</a:t>
            </a: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p</a:t>
            </a: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th</a:t>
            </a: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 : 결정 트리의 최대 깊이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- min_samples_split</a:t>
            </a: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 : 분할되기 위해 노드가 가져야 하는 최소 샘플 개수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- min_samples_leaf</a:t>
            </a: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: 리프 노드가 가지고 있어야 할 최소 샘플 개수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- min_weight_fraction_leaf</a:t>
            </a: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: min_samples_leaf와 같지만, 가중치가 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부여된 전체 샘플 수에서의 비율</a:t>
            </a:r>
            <a:r>
              <a:rPr lang="ko" sz="10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- max_leaf_nodes</a:t>
            </a: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: 리프 노드의 최대 개수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-</a:t>
            </a:r>
            <a:r>
              <a:rPr b="1" lang="ko" sz="1000">
                <a:solidFill>
                  <a:srgbClr val="009A87"/>
                </a:solidFill>
                <a:highlight>
                  <a:srgbClr val="FFFFFF"/>
                </a:highlight>
              </a:rPr>
              <a:t>- max_features</a:t>
            </a:r>
            <a:r>
              <a:rPr lang="ko" sz="1000">
                <a:solidFill>
                  <a:srgbClr val="666666"/>
                </a:solidFill>
                <a:highlight>
                  <a:srgbClr val="FFFFFF"/>
                </a:highlight>
              </a:rPr>
              <a:t> : 각 노드에서 분할에 사용할 특성의 최대 개수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75" y="2738000"/>
            <a:ext cx="3670249" cy="2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266" name="Google Shape;266;p3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73788" y="1086388"/>
            <a:ext cx="8396424" cy="32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결과</a:t>
            </a:r>
            <a:endParaRPr/>
          </a:p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83525"/>
            <a:ext cx="1945200" cy="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920">
                <a:latin typeface="Trebuchet MS"/>
                <a:ea typeface="Trebuchet MS"/>
                <a:cs typeface="Trebuchet MS"/>
                <a:sym typeface="Trebuchet MS"/>
              </a:rPr>
              <a:t>Decision Tree ( 의사결정나무 )</a:t>
            </a:r>
            <a:endParaRPr sz="9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73" name="Google Shape;273;p39"/>
          <p:cNvGraphicFramePr/>
          <p:nvPr/>
        </p:nvGraphicFramePr>
        <p:xfrm>
          <a:off x="789800" y="1779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{322CDF32-056F-496D-A93C-65BA0505C372}</a:tableStyleId>
              </a:tblPr>
              <a:tblGrid>
                <a:gridCol w="1799775"/>
                <a:gridCol w="1318675"/>
              </a:tblGrid>
              <a:tr h="2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entropy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max_depth =4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74" name="Google Shape;274;p39"/>
          <p:cNvGraphicFramePr/>
          <p:nvPr/>
        </p:nvGraphicFramePr>
        <p:xfrm>
          <a:off x="4572000" y="1779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{322CDF32-056F-496D-A93C-65BA0505C372}</a:tableStyleId>
              </a:tblPr>
              <a:tblGrid>
                <a:gridCol w="1799775"/>
                <a:gridCol w="1318675"/>
              </a:tblGrid>
              <a:tr h="2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gini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max_depth =4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5" name="Google Shape;275;p39"/>
          <p:cNvSpPr/>
          <p:nvPr/>
        </p:nvSpPr>
        <p:spPr>
          <a:xfrm>
            <a:off x="0" y="3827675"/>
            <a:ext cx="9144000" cy="135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B6D7A8"/>
          </a:solidFill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  <a:p>
            <a:pPr indent="0" lvl="0" marL="0" rtl="0" algn="ctr">
              <a:lnSpc>
                <a:spcPct val="182608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과대적합이 쉽다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Forest(랜덤포레스트)</a:t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725" y="1293825"/>
            <a:ext cx="4249176" cy="30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459850" y="1357500"/>
            <a:ext cx="3000000" cy="24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333333"/>
                </a:solidFill>
                <a:highlight>
                  <a:srgbClr val="FAFAFA"/>
                </a:highlight>
              </a:rPr>
              <a:t>장점</a:t>
            </a:r>
            <a:endParaRPr b="1" sz="135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결정 트리의 쉽고 직관적인 장점을 그대로 가지고 있음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앙상블 알고리즘 중 비교적 빠른 수행 속도를 가지고 있음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다양한 분야에서 좋은 성능을 나타냄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92100" marR="2921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333333"/>
                </a:solidFill>
                <a:highlight>
                  <a:srgbClr val="FAFAFA"/>
                </a:highlight>
              </a:rPr>
              <a:t>단점</a:t>
            </a:r>
            <a:endParaRPr b="1" sz="135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하이퍼 파라미터가 많아 튜닝을 위힌 시간이 많이 소요됨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선택</a:t>
            </a:r>
            <a:endParaRPr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83525"/>
            <a:ext cx="1945200" cy="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920"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r>
              <a:rPr lang="ko" sz="920">
                <a:latin typeface="Trebuchet MS"/>
                <a:ea typeface="Trebuchet MS"/>
                <a:cs typeface="Trebuchet MS"/>
                <a:sym typeface="Trebuchet MS"/>
              </a:rPr>
              <a:t>( 랜덤포레스트 )</a:t>
            </a:r>
            <a:endParaRPr sz="9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615300" y="1187525"/>
            <a:ext cx="7973700" cy="36174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</a:t>
            </a: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n_estimators </a:t>
            </a:r>
            <a:r>
              <a:rPr lang="ko" sz="1340">
                <a:solidFill>
                  <a:srgbClr val="3D85C6"/>
                </a:solidFill>
              </a:rPr>
              <a:t> :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결정트리의 갯수를 지정</a:t>
            </a:r>
            <a:r>
              <a:rPr lang="ko" sz="1340">
                <a:solidFill>
                  <a:srgbClr val="3D85C6"/>
                </a:solidFill>
              </a:rPr>
              <a:t> </a:t>
            </a:r>
            <a:endParaRPr sz="134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8260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min_samples_split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 : 분할되기 위해 노드가 가져야 하는 최소 샘플 개수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min_samples_leaf</a:t>
            </a:r>
            <a:r>
              <a:rPr b="1" lang="ko" sz="11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: 리프 노드가 가지고 있어야 할 최소 샘플 개수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max_feature</a:t>
            </a:r>
            <a:r>
              <a:rPr b="1" lang="ko" sz="11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: 최적의 분할을 위해 고려할 최대 feature 개수 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max_depth :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 트리의 최대깊이</a:t>
            </a:r>
            <a:endParaRPr b="1" sz="1100">
              <a:solidFill>
                <a:srgbClr val="009A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max_leaf_nodes</a:t>
            </a:r>
            <a:r>
              <a:rPr b="1" lang="ko" sz="11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: 리프 노드의 최대 개수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2608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-</a:t>
            </a:r>
            <a:r>
              <a:rPr b="1" lang="ko" sz="1100">
                <a:solidFill>
                  <a:srgbClr val="009A87"/>
                </a:solidFill>
                <a:highlight>
                  <a:srgbClr val="FFFFFF"/>
                </a:highlight>
              </a:rPr>
              <a:t>- max_features</a:t>
            </a:r>
            <a:r>
              <a:rPr lang="ko" sz="1100">
                <a:solidFill>
                  <a:srgbClr val="666666"/>
                </a:solidFill>
                <a:highlight>
                  <a:srgbClr val="FFFFFF"/>
                </a:highlight>
              </a:rPr>
              <a:t> : 각 노드에서 분할에 사용할 특성의 최대 개수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데이터 - Red Wine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350712" y="1017713"/>
            <a:ext cx="4949423" cy="3689172"/>
            <a:chOff x="386500" y="1017725"/>
            <a:chExt cx="5312250" cy="3966425"/>
          </a:xfrm>
        </p:grpSpPr>
        <p:pic>
          <p:nvPicPr>
            <p:cNvPr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4200" y="1017725"/>
              <a:ext cx="5284550" cy="396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/>
            <p:nvPr/>
          </p:nvSpPr>
          <p:spPr>
            <a:xfrm>
              <a:off x="386500" y="4645450"/>
              <a:ext cx="929100" cy="338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325" y="1178749"/>
            <a:ext cx="3295350" cy="312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3. 결과</a:t>
            </a:r>
            <a:endParaRPr/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3053800" y="1708583"/>
          <a:ext cx="3118450" cy="802750"/>
        </p:xfrm>
        <a:graphic>
          <a:graphicData uri="http://schemas.openxmlformats.org/drawingml/2006/table">
            <a:tbl>
              <a:tblPr>
                <a:noFill/>
                <a:tableStyleId>{322CDF32-056F-496D-A93C-65BA0505C372}</a:tableStyleId>
              </a:tblPr>
              <a:tblGrid>
                <a:gridCol w="1799775"/>
                <a:gridCol w="1318675"/>
              </a:tblGrid>
              <a:tr h="410350">
                <a:tc>
                  <a:txBody>
                    <a:bodyPr vert="horz" lIns="91424" tIns="91424" rIns="91424" bIns="91424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n_estimators = 450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 vert="horz" lIns="91424" tIns="91424" rIns="91424" bIns="91424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0.76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220550">
                <a:tc>
                  <a:txBody>
                    <a:bodyPr vert="horz" lIns="91424" tIns="91424" rIns="91424" bIns="91424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/>
                        <a:t>max_depth =4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 vert="horz" lIns="91424" tIns="91424" rIns="91424" bIns="91424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0.76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296" name="Google Shape;296;p42"/>
          <p:cNvSpPr/>
          <p:nvPr/>
        </p:nvSpPr>
        <p:spPr>
          <a:xfrm>
            <a:off x="-44400" y="3792300"/>
            <a:ext cx="9232800" cy="13512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rgbClr val="ffe59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결론  </a:t>
            </a:r>
            <a:endParaRPr lang="ko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lnSpc>
                <a:spcPct val="182608"/>
              </a:lnSpc>
              <a:spcBef>
                <a:spcPts val="2100"/>
              </a:spcBef>
              <a:spcAft>
                <a:spcPts val="2100"/>
              </a:spcAft>
              <a:buNone/>
              <a:defRPr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결과 -1</a:t>
            </a:r>
            <a:r>
              <a:rPr lang="ko" sz="2750"/>
              <a:t>(</a:t>
            </a:r>
            <a:r>
              <a:rPr b="1" lang="ko" sz="2750">
                <a:highlight>
                  <a:srgbClr val="FFFFFF"/>
                </a:highlight>
              </a:rPr>
              <a:t>GridSearchCV)</a:t>
            </a:r>
            <a:endParaRPr b="1" sz="2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850" y="1141825"/>
            <a:ext cx="68122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43" name="Google Shape;343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-2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참고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Towards Data Science - </a:t>
            </a:r>
            <a:r>
              <a:rPr lang="ko" u="sng">
                <a:solidFill>
                  <a:schemeClr val="hlink"/>
                </a:solidFill>
                <a:hlinkClick r:id="rId3"/>
              </a:rPr>
              <a:t>Understanding Boxplots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r:id="rId4"/>
              </a:rPr>
              <a:t>K-Nearest Neighbors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/>
              <a:t>Medium - </a:t>
            </a:r>
            <a:r>
              <a:rPr lang="ko" u="sng">
                <a:solidFill>
                  <a:schemeClr val="hlink"/>
                </a:solidFill>
                <a:hlinkClick r:id="rId5"/>
              </a:rPr>
              <a:t>Distance Metrics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/>
              <a:t>wikipedia - </a:t>
            </a:r>
            <a:r>
              <a:rPr lang="ko" u="sng">
                <a:solidFill>
                  <a:schemeClr val="hlink"/>
                </a:solidFill>
                <a:hlinkClick r:id="rId6"/>
              </a:rPr>
              <a:t>K-최근접 이웃 알고리즘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"/>
              <a:t>SVM - </a:t>
            </a:r>
            <a:r>
              <a:rPr lang="ko" u="sng">
                <a:solidFill>
                  <a:schemeClr val="hlink"/>
                </a:solidFill>
                <a:hlinkClick r:id="rId7"/>
              </a:rPr>
              <a:t>서포트벡터머신(SVM)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26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히스토그램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375"/>
            <a:ext cx="8839204" cy="358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이상치 발견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350"/>
            <a:ext cx="9144003" cy="38823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2853575" y="1004050"/>
            <a:ext cx="1585200" cy="74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392025" y="1055600"/>
            <a:ext cx="1585200" cy="74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45700" y="2348100"/>
            <a:ext cx="1585200" cy="74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</a:t>
            </a:r>
            <a:r>
              <a:rPr lang="ko"/>
              <a:t>치 제거(IQR)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25" y="1144950"/>
            <a:ext cx="6832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이상치 제거</a:t>
            </a:r>
            <a:r>
              <a:rPr lang="ko"/>
              <a:t> 결과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219"/>
            <a:ext cx="9144003" cy="364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히스토그램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324"/>
            <a:ext cx="9144003" cy="367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VIF 계수 확인</a:t>
            </a:r>
            <a:endParaRPr/>
          </a:p>
        </p:txBody>
      </p:sp>
      <p:grpSp>
        <p:nvGrpSpPr>
          <p:cNvPr id="113" name="Google Shape;113;p21"/>
          <p:cNvGrpSpPr/>
          <p:nvPr/>
        </p:nvGrpSpPr>
        <p:grpSpPr>
          <a:xfrm>
            <a:off x="4763" y="2571750"/>
            <a:ext cx="9134475" cy="933450"/>
            <a:chOff x="4750" y="1195175"/>
            <a:chExt cx="9134475" cy="933450"/>
          </a:xfrm>
        </p:grpSpPr>
        <p:pic>
          <p:nvPicPr>
            <p:cNvPr id="114" name="Google Shape;11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0" y="1195175"/>
              <a:ext cx="9134475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1"/>
            <p:cNvSpPr/>
            <p:nvPr/>
          </p:nvSpPr>
          <p:spPr>
            <a:xfrm>
              <a:off x="755175" y="1201000"/>
              <a:ext cx="736800" cy="9099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466775" y="1201000"/>
              <a:ext cx="736800" cy="9099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3. 결과</vt:lpstr>
      <vt:lpstr>슬라이드 31</vt:lpstr>
      <vt:lpstr>슬라이드 32</vt:lpstr>
      <vt:lpstr>참고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yaan</cp:lastModifiedBy>
  <dcterms:modified xsi:type="dcterms:W3CDTF">2021-08-18T00:17:48.204</dcterms:modified>
  <cp:revision>2</cp:revision>
  <cp:version>1000.0000.01</cp:version>
</cp:coreProperties>
</file>