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2" r:id="rId2"/>
    <p:sldId id="439" r:id="rId3"/>
    <p:sldId id="429" r:id="rId4"/>
    <p:sldId id="430" r:id="rId5"/>
    <p:sldId id="440" r:id="rId6"/>
    <p:sldId id="446" r:id="rId7"/>
    <p:sldId id="441" r:id="rId8"/>
    <p:sldId id="442" r:id="rId9"/>
    <p:sldId id="443" r:id="rId10"/>
    <p:sldId id="444" r:id="rId11"/>
    <p:sldId id="445" r:id="rId12"/>
    <p:sldId id="431" r:id="rId13"/>
    <p:sldId id="447" r:id="rId14"/>
    <p:sldId id="448" r:id="rId15"/>
    <p:sldId id="449" r:id="rId16"/>
    <p:sldId id="450" r:id="rId17"/>
    <p:sldId id="454" r:id="rId18"/>
    <p:sldId id="456" r:id="rId19"/>
    <p:sldId id="455" r:id="rId2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/>
    <p:restoredTop sz="94678"/>
  </p:normalViewPr>
  <p:slideViewPr>
    <p:cSldViewPr snapToGrid="0" snapToObjects="1">
      <p:cViewPr varScale="1">
        <p:scale>
          <a:sx n="135" d="100"/>
          <a:sy n="135" d="100"/>
        </p:scale>
        <p:origin x="184" y="24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Sheet1!$A$1:$A$21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</c:numCache>
            </c:numRef>
          </c:xVal>
          <c:yVal>
            <c:numRef>
              <c:f>Sheet1!$B$1:$B$21</c:f>
              <c:numCache>
                <c:formatCode>General</c:formatCode>
                <c:ptCount val="21"/>
                <c:pt idx="0">
                  <c:v>7.6198530241604902E-24</c:v>
                </c:pt>
                <c:pt idx="1">
                  <c:v>1.1285884059538299E-19</c:v>
                </c:pt>
                <c:pt idx="2">
                  <c:v>6.2209605742717405E-16</c:v>
                </c:pt>
                <c:pt idx="3">
                  <c:v>1.2798125438858299E-12</c:v>
                </c:pt>
                <c:pt idx="4">
                  <c:v>9.8658764503770202E-10</c:v>
                </c:pt>
                <c:pt idx="5">
                  <c:v>2.8665157187919301E-7</c:v>
                </c:pt>
                <c:pt idx="6">
                  <c:v>3.1671241833119897E-5</c:v>
                </c:pt>
                <c:pt idx="7">
                  <c:v>1.34989803163009E-3</c:v>
                </c:pt>
                <c:pt idx="8">
                  <c:v>2.2750131948179202E-2</c:v>
                </c:pt>
                <c:pt idx="9">
                  <c:v>0.15865525393145699</c:v>
                </c:pt>
                <c:pt idx="10">
                  <c:v>0.5</c:v>
                </c:pt>
                <c:pt idx="11">
                  <c:v>0.84134474606854304</c:v>
                </c:pt>
                <c:pt idx="12">
                  <c:v>0.97724986805182101</c:v>
                </c:pt>
                <c:pt idx="13">
                  <c:v>0.99865010196837001</c:v>
                </c:pt>
                <c:pt idx="14">
                  <c:v>0.99996832875816699</c:v>
                </c:pt>
                <c:pt idx="15">
                  <c:v>0.99999971334842797</c:v>
                </c:pt>
                <c:pt idx="16">
                  <c:v>0.99999999901341197</c:v>
                </c:pt>
                <c:pt idx="17">
                  <c:v>0.99999999999872002</c:v>
                </c:pt>
                <c:pt idx="18">
                  <c:v>0.999999999999999</c:v>
                </c:pt>
                <c:pt idx="19">
                  <c:v>1</c:v>
                </c:pt>
                <c:pt idx="2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4C5-5B44-872E-9BFFBA10CE82}"/>
            </c:ext>
          </c:extLst>
        </c:ser>
        <c:ser>
          <c:idx val="1"/>
          <c:order val="1"/>
          <c:marker>
            <c:symbol val="none"/>
          </c:marker>
          <c:xVal>
            <c:numRef>
              <c:f>Sheet1!$A$1:$A$21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</c:numCache>
            </c:numRef>
          </c:xVal>
          <c:yVal>
            <c:numRef>
              <c:f>Sheet1!$C$1:$C$21</c:f>
              <c:numCache>
                <c:formatCode>General</c:formatCode>
                <c:ptCount val="21"/>
                <c:pt idx="0">
                  <c:v>2.8665157187919301E-7</c:v>
                </c:pt>
                <c:pt idx="1">
                  <c:v>3.3976731247300501E-6</c:v>
                </c:pt>
                <c:pt idx="2">
                  <c:v>3.1671241833119897E-5</c:v>
                </c:pt>
                <c:pt idx="3">
                  <c:v>2.3262907903552499E-4</c:v>
                </c:pt>
                <c:pt idx="4">
                  <c:v>1.3498980316301E-3</c:v>
                </c:pt>
                <c:pt idx="5">
                  <c:v>6.2096653257761297E-3</c:v>
                </c:pt>
                <c:pt idx="6">
                  <c:v>2.2750131948179202E-2</c:v>
                </c:pt>
                <c:pt idx="7">
                  <c:v>6.6807201268858002E-2</c:v>
                </c:pt>
                <c:pt idx="8">
                  <c:v>0.15865525393145699</c:v>
                </c:pt>
                <c:pt idx="9">
                  <c:v>0.30853753872598699</c:v>
                </c:pt>
                <c:pt idx="10">
                  <c:v>0.5</c:v>
                </c:pt>
                <c:pt idx="11">
                  <c:v>0.69146246127401301</c:v>
                </c:pt>
                <c:pt idx="12">
                  <c:v>0.84134474606854304</c:v>
                </c:pt>
                <c:pt idx="13">
                  <c:v>0.93319279873114203</c:v>
                </c:pt>
                <c:pt idx="14">
                  <c:v>0.97724986805182101</c:v>
                </c:pt>
                <c:pt idx="15">
                  <c:v>0.99379033467422395</c:v>
                </c:pt>
                <c:pt idx="16">
                  <c:v>0.99865010196837001</c:v>
                </c:pt>
                <c:pt idx="17">
                  <c:v>0.99976737092096402</c:v>
                </c:pt>
                <c:pt idx="18">
                  <c:v>0.99996832875816699</c:v>
                </c:pt>
                <c:pt idx="19">
                  <c:v>0.99999660232687504</c:v>
                </c:pt>
                <c:pt idx="20">
                  <c:v>0.99999971334842797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4C5-5B44-872E-9BFFBA10CE82}"/>
            </c:ext>
          </c:extLst>
        </c:ser>
        <c:ser>
          <c:idx val="2"/>
          <c:order val="2"/>
          <c:spPr>
            <a:ln>
              <a:solidFill>
                <a:srgbClr val="FF6600"/>
              </a:solidFill>
            </a:ln>
          </c:spPr>
          <c:marker>
            <c:symbol val="none"/>
          </c:marker>
          <c:xVal>
            <c:numRef>
              <c:f>Sheet1!$A$1:$A$21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</c:numCache>
            </c:numRef>
          </c:xVal>
          <c:yVal>
            <c:numRef>
              <c:f>Sheet1!$D$1:$D$21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4.9067139271474401E-198</c:v>
                </c:pt>
                <c:pt idx="8">
                  <c:v>2.75362411860633E-89</c:v>
                </c:pt>
                <c:pt idx="9">
                  <c:v>7.6198530241606004E-24</c:v>
                </c:pt>
                <c:pt idx="10">
                  <c:v>0.5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4C5-5B44-872E-9BFFBA10CE82}"/>
            </c:ext>
          </c:extLst>
        </c:ser>
        <c:ser>
          <c:idx val="3"/>
          <c:order val="3"/>
          <c:marker>
            <c:symbol val="none"/>
          </c:marker>
          <c:xVal>
            <c:numRef>
              <c:f>Sheet1!$A$1:$A$21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</c:numCache>
            </c:numRef>
          </c:xVal>
          <c:yVal>
            <c:numRef>
              <c:f>Sheet1!$E$1:$E$21</c:f>
              <c:numCache>
                <c:formatCode>General</c:formatCode>
                <c:ptCount val="21"/>
                <c:pt idx="0">
                  <c:v>4.2906033319683703E-4</c:v>
                </c:pt>
                <c:pt idx="1">
                  <c:v>1.34989803163009E-3</c:v>
                </c:pt>
                <c:pt idx="2">
                  <c:v>3.83038056758973E-3</c:v>
                </c:pt>
                <c:pt idx="3">
                  <c:v>9.8153286286453301E-3</c:v>
                </c:pt>
                <c:pt idx="4">
                  <c:v>2.2750131948179202E-2</c:v>
                </c:pt>
                <c:pt idx="5">
                  <c:v>4.7790352272814703E-2</c:v>
                </c:pt>
                <c:pt idx="6">
                  <c:v>9.1211219725867806E-2</c:v>
                </c:pt>
                <c:pt idx="7">
                  <c:v>0.15865525393145699</c:v>
                </c:pt>
                <c:pt idx="8">
                  <c:v>0.25249253754692302</c:v>
                </c:pt>
                <c:pt idx="9">
                  <c:v>0.369441340181764</c:v>
                </c:pt>
                <c:pt idx="10">
                  <c:v>0.5</c:v>
                </c:pt>
                <c:pt idx="11">
                  <c:v>0.630558659818236</c:v>
                </c:pt>
                <c:pt idx="12">
                  <c:v>0.74750746245307698</c:v>
                </c:pt>
                <c:pt idx="13">
                  <c:v>0.84134474606854304</c:v>
                </c:pt>
                <c:pt idx="14">
                  <c:v>0.90878878027413201</c:v>
                </c:pt>
                <c:pt idx="15">
                  <c:v>0.95220964772718497</c:v>
                </c:pt>
                <c:pt idx="16">
                  <c:v>0.97724986805182101</c:v>
                </c:pt>
                <c:pt idx="17">
                  <c:v>0.99018467137135502</c:v>
                </c:pt>
                <c:pt idx="18">
                  <c:v>0.99616961943241</c:v>
                </c:pt>
                <c:pt idx="19">
                  <c:v>0.99865010196837001</c:v>
                </c:pt>
                <c:pt idx="20">
                  <c:v>0.99957093966680299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F4C5-5B44-872E-9BFFBA10CE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2264840"/>
        <c:axId val="-2132261704"/>
      </c:scatterChart>
      <c:valAx>
        <c:axId val="-2132264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32261704"/>
        <c:crosses val="autoZero"/>
        <c:crossBetween val="midCat"/>
      </c:valAx>
      <c:valAx>
        <c:axId val="-2132261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22648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the sub-period that is statistically closest to the average of all peers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4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2017 American Control Conference, May 24–26, Seattle, WA, USA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2017 American Control Conference, May 24–26, Seattle, WA, USA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2017 American Control Conference, May 24–26, Seattle, WA, USA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2017 American Control Conference, May 24–26, Seattle, WA, USA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2017 American Control Conference, May 24–26, Seattle, WA, USA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2017 American Control Conference, May 24–26, Seattle, WA, USA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2017 American Control Conference, May 24–26, Seattle, WA, USA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2017 American Control Conference, May 24–26, Seattle, WA, USA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2017 American Control Conference, May 24–26, Seattle, WA, USA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2017 American Control Conference, May 24–26, Seattle, WA, USA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2017 American Control Conference, May 24–26, Seattle, WA, USA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.docx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99176" y="1114282"/>
            <a:ext cx="6685151" cy="470898"/>
          </a:xfrm>
        </p:spPr>
        <p:txBody>
          <a:bodyPr/>
          <a:lstStyle/>
          <a:p>
            <a:r>
              <a:rPr lang="en-US" sz="3600" dirty="0">
                <a:solidFill>
                  <a:srgbClr val="000090"/>
                </a:solidFill>
              </a:rPr>
              <a:t>Synthetic Histories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2099176" y="3891548"/>
            <a:ext cx="5775325" cy="493294"/>
          </a:xfrm>
        </p:spPr>
        <p:txBody>
          <a:bodyPr/>
          <a:lstStyle/>
          <a:p>
            <a:r>
              <a:rPr lang="en-US" dirty="0"/>
              <a:t>Paul Talbot, </a:t>
            </a:r>
            <a:r>
              <a:rPr lang="en-US" dirty="0" err="1"/>
              <a:t>Presentor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9540A8B-41A0-6841-A2DC-0A7EBECAC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976" y="1585180"/>
            <a:ext cx="6685151" cy="20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defRPr sz="32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sz="1600" kern="0" dirty="0">
                <a:solidFill>
                  <a:srgbClr val="000090"/>
                </a:solidFill>
              </a:rPr>
              <a:t>ARMA-</a:t>
            </a:r>
            <a:r>
              <a:rPr lang="en-US" sz="1600" kern="0" dirty="0" err="1">
                <a:solidFill>
                  <a:srgbClr val="000090"/>
                </a:solidFill>
              </a:rPr>
              <a:t>ed</a:t>
            </a:r>
            <a:r>
              <a:rPr lang="en-US" sz="1600" kern="0" dirty="0">
                <a:solidFill>
                  <a:srgbClr val="000090"/>
                </a:solidFill>
              </a:rPr>
              <a:t> and dangerous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5EBC03-88EB-6949-B684-A2CB42743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725" y="6524682"/>
            <a:ext cx="3399026" cy="20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defRPr sz="32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sz="1600" kern="0" dirty="0">
                <a:solidFill>
                  <a:srgbClr val="000090"/>
                </a:solidFill>
              </a:rPr>
              <a:t>INL NHRES Workshop, March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Reconstructing High Frequencies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“Noise” overlaid on Fourier trends (residuals)</a:t>
            </a:r>
          </a:p>
          <a:p>
            <a:r>
              <a:rPr lang="en-US" dirty="0"/>
              <a:t>The residuals are not normally distributed</a:t>
            </a:r>
          </a:p>
          <a:p>
            <a:r>
              <a:rPr lang="en-US" dirty="0"/>
              <a:t>Before the application of the ARMA need to “whiten” the noise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Reconstructing the full signal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644853"/>
            <a:ext cx="5943600" cy="381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09248" y="3025853"/>
            <a:ext cx="1952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Fourier Component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76390" y="3517957"/>
            <a:ext cx="1484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Original signal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14632" y="3531522"/>
            <a:ext cx="1461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CDF Residual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7071" y="3538172"/>
            <a:ext cx="2054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Inverse Normal CDF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7962" y="3025853"/>
            <a:ext cx="205910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Normal distributed residual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2484876" y="2913011"/>
            <a:ext cx="510781" cy="2761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11" idx="0"/>
          </p:cNvCxnSpPr>
          <p:nvPr/>
        </p:nvCxnSpPr>
        <p:spPr bwMode="auto">
          <a:xfrm flipV="1">
            <a:off x="3764306" y="3025853"/>
            <a:ext cx="183886" cy="5123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4693655" y="3025853"/>
            <a:ext cx="800683" cy="58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H="1" flipV="1">
            <a:off x="5107801" y="3025853"/>
            <a:ext cx="1559951" cy="5123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8" idx="1"/>
          </p:cNvCxnSpPr>
          <p:nvPr/>
        </p:nvCxnSpPr>
        <p:spPr bwMode="auto">
          <a:xfrm flipH="1" flipV="1">
            <a:off x="5687607" y="3025853"/>
            <a:ext cx="1321641" cy="169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5088469"/>
            <a:ext cx="59563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52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ARMA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normal distributed residuum is used to train an ARMA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determination of the unknown parameters is based on the Maximum Likelihood Estimation (MLE)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values of p, q are chosen using the Bayesian information criterion (BIC)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761" y="2054522"/>
            <a:ext cx="5943600" cy="457200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047692"/>
              </p:ext>
            </p:extLst>
          </p:nvPr>
        </p:nvGraphicFramePr>
        <p:xfrm>
          <a:off x="1600200" y="3872319"/>
          <a:ext cx="594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Document" r:id="rId4" imgW="5943600" imgH="596900" progId="Word.Document.12">
                  <p:embed/>
                </p:oleObj>
              </mc:Choice>
              <mc:Fallback>
                <p:oleObj name="Document" r:id="rId4" imgW="5943600" imgH="596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0200" y="3872319"/>
                        <a:ext cx="594360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3000" y="3299252"/>
            <a:ext cx="4318000" cy="50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7500" y="4541750"/>
            <a:ext cx="5956300" cy="368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0200" y="5767388"/>
            <a:ext cx="59436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20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Algorithm Layout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02"/>
          <a:stretch/>
        </p:blipFill>
        <p:spPr bwMode="auto">
          <a:xfrm>
            <a:off x="687086" y="1828976"/>
            <a:ext cx="7519269" cy="41765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38876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Results Wind Speed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769725"/>
              </p:ext>
            </p:extLst>
          </p:nvPr>
        </p:nvGraphicFramePr>
        <p:xfrm>
          <a:off x="5080192" y="1381914"/>
          <a:ext cx="4063809" cy="5052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5064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</a:rPr>
                        <a:t>Statistics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</a:rPr>
                        <a:t>Database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</a:rPr>
                        <a:t>Synthetic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8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Mean (wind speed)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R10"/>
                          <a:ea typeface="Times New Roman"/>
                          <a:cs typeface="CMR10"/>
                        </a:rPr>
                        <a:t>8.078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R10"/>
                          <a:ea typeface="Times New Roman"/>
                          <a:cs typeface="CMR10"/>
                        </a:rPr>
                        <a:t>8.088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7171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Standard deviation (wind speed)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R10"/>
                          <a:ea typeface="Times New Roman"/>
                          <a:cs typeface="CMR10"/>
                        </a:rPr>
                        <a:t>3.392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R10"/>
                          <a:ea typeface="Times New Roman"/>
                          <a:cs typeface="CMR10"/>
                        </a:rPr>
                        <a:t>3.372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7171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Mean (step to step difference)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R10"/>
                          <a:ea typeface="Times New Roman"/>
                          <a:cs typeface="CMR10"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R10"/>
                          <a:ea typeface="Times New Roman"/>
                          <a:cs typeface="CMR10"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89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Standard deviation (Step to step difference)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R10"/>
                          <a:ea typeface="Times New Roman"/>
                          <a:cs typeface="CMR10"/>
                        </a:rPr>
                        <a:t>0.659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R10"/>
                          <a:ea typeface="Times New Roman"/>
                          <a:cs typeface="CMR10"/>
                        </a:rPr>
                        <a:t>0.642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88" y="1598613"/>
            <a:ext cx="4624579" cy="379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84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Results Load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249657"/>
              </p:ext>
            </p:extLst>
          </p:nvPr>
        </p:nvGraphicFramePr>
        <p:xfrm>
          <a:off x="5080192" y="1381914"/>
          <a:ext cx="4063809" cy="5052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5064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</a:rPr>
                        <a:t>Statistics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</a:rPr>
                        <a:t>Database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</a:rPr>
                        <a:t>Synthetic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8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Mean (wind speed)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MR10"/>
                          <a:ea typeface="Times New Roman"/>
                          <a:cs typeface="CMR10"/>
                        </a:rPr>
                        <a:t>1102.3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CMR10"/>
                          <a:ea typeface="Times New Roman"/>
                          <a:cs typeface="CMR10"/>
                        </a:rPr>
                        <a:t>1103.4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7171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Standard deviation (wind speed)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MR10"/>
                          <a:ea typeface="Times New Roman"/>
                          <a:cs typeface="CMR10"/>
                        </a:rPr>
                        <a:t>222.2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MR10"/>
                          <a:ea typeface="Times New Roman"/>
                          <a:cs typeface="CMR10"/>
                        </a:rPr>
                        <a:t>223.8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7171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Mean (step to step difference)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MR10"/>
                          <a:ea typeface="Times New Roman"/>
                          <a:cs typeface="CMR1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MR10"/>
                          <a:ea typeface="Times New Roman"/>
                          <a:cs typeface="CMR1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89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Standard deviation (Step to step difference)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MR10"/>
                          <a:ea typeface="Times New Roman"/>
                          <a:cs typeface="CMR10"/>
                        </a:rPr>
                        <a:t>48.4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MR10"/>
                          <a:ea typeface="Times New Roman"/>
                          <a:cs typeface="CMR10"/>
                        </a:rPr>
                        <a:t>54.2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493609"/>
            <a:ext cx="5537251" cy="4152938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031841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CDF Comparison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 descr="Screen Shot 2017-05-26 at 9.36.05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54953"/>
            <a:ext cx="9144000" cy="322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53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Scenario Generation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10" y="1754668"/>
            <a:ext cx="4202153" cy="3394872"/>
          </a:xfrm>
          <a:prstGeom prst="rect">
            <a:avLst/>
          </a:prstGeom>
        </p:spPr>
      </p:pic>
      <p:pic>
        <p:nvPicPr>
          <p:cNvPr id="7" name="Picture 6" descr="Screen Shot 2017-05-26 at 9.38.45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8334" y="1601464"/>
            <a:ext cx="4855665" cy="366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08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Macintosh HD:Users:epinas:Desktop:Hybrid systems:Special_assignement:Final plots:plots_v1:Year_Global_Percentile_1.png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57" t="6346" r="8070"/>
          <a:stretch/>
        </p:blipFill>
        <p:spPr bwMode="auto">
          <a:xfrm>
            <a:off x="952536" y="1423408"/>
            <a:ext cx="6419264" cy="5074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2805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477D-1066-A347-8485-AE00B4FD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AE753-5FE8-F746-9C33-86D0F2FC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recently talked about:</a:t>
            </a:r>
          </a:p>
          <a:p>
            <a:pPr lvl="1"/>
            <a:r>
              <a:rPr lang="en-US" dirty="0"/>
              <a:t>Synthetic time histories via ARMA</a:t>
            </a:r>
          </a:p>
          <a:p>
            <a:pPr lvl="2"/>
            <a:r>
              <a:rPr lang="en-US" dirty="0"/>
              <a:t>Fourier modes</a:t>
            </a:r>
          </a:p>
          <a:p>
            <a:pPr lvl="2"/>
            <a:r>
              <a:rPr lang="en-US" dirty="0"/>
              <a:t>Residuals</a:t>
            </a:r>
          </a:p>
          <a:p>
            <a:pPr lvl="2"/>
            <a:r>
              <a:rPr lang="en-US" dirty="0"/>
              <a:t>Signal reconstruction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Coming up next:</a:t>
            </a:r>
          </a:p>
          <a:p>
            <a:pPr lvl="1"/>
            <a:r>
              <a:rPr lang="en-US" dirty="0"/>
              <a:t>Practical ARMA application</a:t>
            </a:r>
          </a:p>
          <a:p>
            <a:pPr lvl="2"/>
            <a:r>
              <a:rPr lang="en-US" dirty="0"/>
              <a:t>Real data</a:t>
            </a:r>
          </a:p>
          <a:p>
            <a:pPr lvl="2"/>
            <a:r>
              <a:rPr lang="en-US" dirty="0"/>
              <a:t>Training</a:t>
            </a:r>
          </a:p>
          <a:p>
            <a:pPr lvl="2"/>
            <a:r>
              <a:rPr lang="en-US" dirty="0"/>
              <a:t>Sampling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93046-C627-8D4F-95D9-7E2A85D7D3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16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4744F-3730-8B42-9728-AF4D299C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F8972-8367-2944-A8F8-63F9BA311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Workflows</a:t>
            </a:r>
          </a:p>
          <a:p>
            <a:pPr lvl="1"/>
            <a:r>
              <a:rPr lang="en-US" dirty="0"/>
              <a:t>Obtain real data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Train ARMA</a:t>
            </a:r>
          </a:p>
          <a:p>
            <a:pPr lvl="2"/>
            <a:r>
              <a:rPr lang="en-US" dirty="0"/>
              <a:t>Read in data</a:t>
            </a:r>
          </a:p>
          <a:p>
            <a:pPr lvl="2"/>
            <a:r>
              <a:rPr lang="en-US" dirty="0"/>
              <a:t>Preprocess</a:t>
            </a:r>
          </a:p>
          <a:p>
            <a:pPr lvl="2"/>
            <a:r>
              <a:rPr lang="en-US" dirty="0"/>
              <a:t>Train</a:t>
            </a:r>
          </a:p>
          <a:p>
            <a:pPr lvl="2"/>
            <a:r>
              <a:rPr lang="en-US" dirty="0"/>
              <a:t>Serialize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Sample ARMA</a:t>
            </a:r>
          </a:p>
          <a:p>
            <a:pPr lvl="2"/>
            <a:r>
              <a:rPr lang="en-US" dirty="0" err="1"/>
              <a:t>Unserialize</a:t>
            </a:r>
            <a:endParaRPr lang="en-US" dirty="0"/>
          </a:p>
          <a:p>
            <a:pPr lvl="2"/>
            <a:r>
              <a:rPr lang="en-US" dirty="0"/>
              <a:t>Sample</a:t>
            </a:r>
          </a:p>
          <a:p>
            <a:pPr lvl="2"/>
            <a:r>
              <a:rPr lang="en-US" dirty="0"/>
              <a:t>Output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FD36A-F70D-CA42-AF8F-9691097F26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7F1344-F3B1-0E46-B4B9-0CD327BE08AD}"/>
              </a:ext>
            </a:extLst>
          </p:cNvPr>
          <p:cNvSpPr txBox="1"/>
          <p:nvPr/>
        </p:nvSpPr>
        <p:spPr>
          <a:xfrm>
            <a:off x="3288011" y="3170354"/>
            <a:ext cx="280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Lucida Console" panose="020B0609040504020204" pitchFamily="49" charset="0"/>
              </a:rPr>
              <a:t>train_arma.xml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DE5FB-114C-8243-812B-2401C4578BFE}"/>
              </a:ext>
            </a:extLst>
          </p:cNvPr>
          <p:cNvSpPr txBox="1"/>
          <p:nvPr/>
        </p:nvSpPr>
        <p:spPr>
          <a:xfrm>
            <a:off x="3354834" y="4850101"/>
            <a:ext cx="280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Lucida Console" panose="020B0609040504020204" pitchFamily="49" charset="0"/>
              </a:rPr>
              <a:t>sample.xml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pic>
        <p:nvPicPr>
          <p:cNvPr id="8" name="Picture 6" descr="raven.gif">
            <a:extLst>
              <a:ext uri="{FF2B5EF4-FFF2-40B4-BE49-F238E27FC236}">
                <a16:creationId xmlns:a16="http://schemas.microsoft.com/office/drawing/2014/main" id="{6715D7BB-5600-4040-9CA5-F306CA431A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5165888" y="2901465"/>
            <a:ext cx="2868955" cy="2151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129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Calculate meaningful impact of installed capacity choices</a:t>
            </a:r>
          </a:p>
          <a:p>
            <a:endParaRPr lang="en-US" sz="800" dirty="0"/>
          </a:p>
          <a:p>
            <a:r>
              <a:rPr lang="en-US" dirty="0"/>
              <a:t>Problem: Availability in existing year-to-year data</a:t>
            </a:r>
          </a:p>
          <a:p>
            <a:pPr lvl="1"/>
            <a:r>
              <a:rPr lang="en-US" dirty="0"/>
              <a:t>Wind, solar, demand/load</a:t>
            </a:r>
          </a:p>
          <a:p>
            <a:pPr lvl="1"/>
            <a:r>
              <a:rPr lang="en-US" dirty="0"/>
              <a:t>Short recorded history</a:t>
            </a:r>
          </a:p>
          <a:p>
            <a:pPr lvl="1"/>
            <a:r>
              <a:rPr lang="en-US" dirty="0"/>
              <a:t>Missing portions of records</a:t>
            </a:r>
          </a:p>
          <a:p>
            <a:pPr lvl="1"/>
            <a:endParaRPr lang="en-US" dirty="0"/>
          </a:p>
          <a:p>
            <a:r>
              <a:rPr lang="en-US" dirty="0"/>
              <a:t>Need: Source of data</a:t>
            </a:r>
          </a:p>
          <a:p>
            <a:pPr lvl="1"/>
            <a:r>
              <a:rPr lang="en-US" dirty="0"/>
              <a:t>Consistent time intervals</a:t>
            </a:r>
          </a:p>
          <a:p>
            <a:pPr lvl="1"/>
            <a:r>
              <a:rPr lang="en-US" dirty="0"/>
              <a:t>Reflects real behavior</a:t>
            </a:r>
          </a:p>
          <a:p>
            <a:pPr lvl="1"/>
            <a:r>
              <a:rPr lang="en-US" dirty="0"/>
              <a:t>Statistically significant (over 100k years)</a:t>
            </a:r>
          </a:p>
          <a:p>
            <a:endParaRPr lang="en-US" dirty="0"/>
          </a:p>
          <a:p>
            <a:r>
              <a:rPr lang="en-US" dirty="0"/>
              <a:t>Solution: Good synthetic histories</a:t>
            </a:r>
          </a:p>
          <a:p>
            <a:pPr lvl="1"/>
            <a:r>
              <a:rPr lang="en-US" dirty="0"/>
              <a:t>Stochastic Modeling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0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Why Stochastic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with deterministic dataset</a:t>
            </a:r>
          </a:p>
          <a:p>
            <a:pPr lvl="1"/>
            <a:r>
              <a:rPr lang="en-US" dirty="0"/>
              <a:t>Small sample size</a:t>
            </a:r>
          </a:p>
          <a:p>
            <a:pPr lvl="1"/>
            <a:r>
              <a:rPr lang="en-US" dirty="0"/>
              <a:t>Optimization converges on data, not phenomenon</a:t>
            </a:r>
          </a:p>
          <a:p>
            <a:endParaRPr lang="en-US" sz="800" dirty="0"/>
          </a:p>
          <a:p>
            <a:r>
              <a:rPr lang="en-US" dirty="0"/>
              <a:t>Benefits of synthetic data</a:t>
            </a:r>
          </a:p>
          <a:p>
            <a:pPr lvl="1"/>
            <a:r>
              <a:rPr lang="en-US" dirty="0"/>
              <a:t>Unbounded sample size</a:t>
            </a:r>
          </a:p>
          <a:p>
            <a:pPr lvl="1"/>
            <a:r>
              <a:rPr lang="en-US" dirty="0"/>
              <a:t>Underlying behavior captured in large statistical sampling</a:t>
            </a:r>
          </a:p>
          <a:p>
            <a:pPr lvl="1"/>
            <a:r>
              <a:rPr lang="en-US" dirty="0"/>
              <a:t>Allows probabilistic analysis of HES and stochastic optimization</a:t>
            </a:r>
          </a:p>
          <a:p>
            <a:pPr lvl="1"/>
            <a:endParaRPr lang="en-US" dirty="0"/>
          </a:p>
          <a:p>
            <a:r>
              <a:rPr lang="en-US" dirty="0"/>
              <a:t>Limitations of synthetic data</a:t>
            </a:r>
          </a:p>
          <a:p>
            <a:pPr lvl="1"/>
            <a:r>
              <a:rPr lang="en-US" dirty="0"/>
              <a:t>Each evaluation should statistically conform to real-life data</a:t>
            </a:r>
          </a:p>
          <a:p>
            <a:pPr lvl="1"/>
            <a:r>
              <a:rPr lang="en-US" dirty="0"/>
              <a:t>Each evaluation should be independent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4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Stochastic Time Series Methods in 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Artificial Neural Network</a:t>
            </a:r>
          </a:p>
          <a:p>
            <a:r>
              <a:rPr lang="en-US" dirty="0"/>
              <a:t>Factor Analysis</a:t>
            </a:r>
          </a:p>
          <a:p>
            <a:r>
              <a:rPr lang="en-US" dirty="0"/>
              <a:t>Gaussian Process</a:t>
            </a:r>
          </a:p>
          <a:p>
            <a:r>
              <a:rPr lang="en-US" dirty="0"/>
              <a:t>Power Spectrum Density</a:t>
            </a:r>
          </a:p>
          <a:p>
            <a:r>
              <a:rPr lang="en-US" dirty="0"/>
              <a:t>Numerical Weather Prediction</a:t>
            </a:r>
          </a:p>
          <a:p>
            <a:r>
              <a:rPr lang="en-US" dirty="0"/>
              <a:t>Autoregressive (AR)</a:t>
            </a:r>
          </a:p>
          <a:p>
            <a:r>
              <a:rPr lang="en-US" dirty="0"/>
              <a:t>Autoregressive Moving Averaging (ARMA)</a:t>
            </a:r>
          </a:p>
          <a:p>
            <a:endParaRPr lang="en-US" dirty="0"/>
          </a:p>
          <a:p>
            <a:r>
              <a:rPr lang="en-US" dirty="0"/>
              <a:t>Our approach:</a:t>
            </a:r>
          </a:p>
          <a:p>
            <a:pPr lvl="1"/>
            <a:r>
              <a:rPr lang="en-US" dirty="0"/>
              <a:t>Data selection</a:t>
            </a:r>
          </a:p>
          <a:p>
            <a:pPr lvl="1"/>
            <a:r>
              <a:rPr lang="en-US" dirty="0"/>
              <a:t>Fourier de-trending</a:t>
            </a:r>
          </a:p>
          <a:p>
            <a:pPr lvl="1"/>
            <a:r>
              <a:rPr lang="en-US" dirty="0"/>
              <a:t>Residual normalization</a:t>
            </a:r>
          </a:p>
          <a:p>
            <a:pPr lvl="1"/>
            <a:r>
              <a:rPr lang="en-US" dirty="0"/>
              <a:t>ARMA to represent the residuum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dirty="0"/>
              <a:t>Data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1148729"/>
          </a:xfrm>
        </p:spPr>
        <p:txBody>
          <a:bodyPr/>
          <a:lstStyle/>
          <a:p>
            <a:r>
              <a:rPr lang="en-US" dirty="0"/>
              <a:t>We might not have enough data for stochastic optimization</a:t>
            </a:r>
          </a:p>
          <a:p>
            <a:endParaRPr lang="en-US" sz="800" dirty="0"/>
          </a:p>
          <a:p>
            <a:r>
              <a:rPr lang="en-US" dirty="0"/>
              <a:t>But we might have more than one time period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 bwMode="auto">
          <a:xfrm>
            <a:off x="1684197" y="2885389"/>
            <a:ext cx="1091" cy="2591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cxnSpLocks/>
          </p:cNvCxnSpPr>
          <p:nvPr/>
        </p:nvCxnSpPr>
        <p:spPr bwMode="auto">
          <a:xfrm flipH="1">
            <a:off x="3148057" y="2885389"/>
            <a:ext cx="1" cy="25775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V="1">
            <a:off x="455613" y="3479038"/>
            <a:ext cx="4141408" cy="1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455613" y="4031278"/>
            <a:ext cx="4141408" cy="1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flipV="1">
            <a:off x="455613" y="4624936"/>
            <a:ext cx="4141408" cy="1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7" name="Chart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4452804"/>
              </p:ext>
            </p:extLst>
          </p:nvPr>
        </p:nvGraphicFramePr>
        <p:xfrm>
          <a:off x="5330386" y="2472114"/>
          <a:ext cx="3356414" cy="2013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55613" y="3017373"/>
            <a:ext cx="1032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1</a:t>
            </a:r>
            <a:r>
              <a:rPr lang="en-US" sz="1600" baseline="30000" dirty="0">
                <a:latin typeface="Arial"/>
                <a:cs typeface="Arial"/>
              </a:rPr>
              <a:t>st</a:t>
            </a:r>
            <a:r>
              <a:rPr lang="en-US" sz="1600" dirty="0">
                <a:latin typeface="Arial"/>
                <a:cs typeface="Arial"/>
              </a:rPr>
              <a:t> period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5613" y="3678919"/>
            <a:ext cx="1078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2</a:t>
            </a:r>
            <a:r>
              <a:rPr lang="en-US" sz="1600" baseline="30000" dirty="0">
                <a:latin typeface="Arial"/>
                <a:cs typeface="Arial"/>
              </a:rPr>
              <a:t>nd</a:t>
            </a:r>
            <a:r>
              <a:rPr lang="en-US" sz="1600" dirty="0">
                <a:latin typeface="Arial"/>
                <a:cs typeface="Arial"/>
              </a:rPr>
              <a:t> period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5613" y="4286382"/>
            <a:ext cx="104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3</a:t>
            </a:r>
            <a:r>
              <a:rPr lang="en-US" sz="1600" baseline="30000" dirty="0">
                <a:latin typeface="Arial"/>
                <a:cs typeface="Arial"/>
              </a:rPr>
              <a:t>rd</a:t>
            </a:r>
            <a:r>
              <a:rPr lang="en-US" sz="1600" dirty="0">
                <a:latin typeface="Arial"/>
                <a:cs typeface="Arial"/>
              </a:rPr>
              <a:t> period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357" r="11652"/>
          <a:stretch/>
        </p:blipFill>
        <p:spPr>
          <a:xfrm>
            <a:off x="4445168" y="4651640"/>
            <a:ext cx="4585777" cy="17399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1BA36F9-0A2A-ED4D-957B-FBEB2CD92F81}"/>
              </a:ext>
            </a:extLst>
          </p:cNvPr>
          <p:cNvCxnSpPr/>
          <p:nvPr/>
        </p:nvCxnSpPr>
        <p:spPr bwMode="auto">
          <a:xfrm>
            <a:off x="1660866" y="5462894"/>
            <a:ext cx="1463861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58394F-60F7-5E4F-9D57-D1A5B1B2D20F}"/>
              </a:ext>
            </a:extLst>
          </p:cNvPr>
          <p:cNvCxnSpPr/>
          <p:nvPr/>
        </p:nvCxnSpPr>
        <p:spPr bwMode="auto">
          <a:xfrm>
            <a:off x="3124727" y="5449111"/>
            <a:ext cx="1462769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ADC1A3-8ECE-014D-91EA-33F018986CBE}"/>
              </a:ext>
            </a:extLst>
          </p:cNvPr>
          <p:cNvCxnSpPr/>
          <p:nvPr/>
        </p:nvCxnSpPr>
        <p:spPr bwMode="auto">
          <a:xfrm flipV="1">
            <a:off x="446088" y="5462895"/>
            <a:ext cx="1214778" cy="1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2D10C18-C082-8C42-B946-7CC2DBB9B433}"/>
              </a:ext>
            </a:extLst>
          </p:cNvPr>
          <p:cNvSpPr txBox="1"/>
          <p:nvPr/>
        </p:nvSpPr>
        <p:spPr>
          <a:xfrm>
            <a:off x="1839714" y="5688630"/>
            <a:ext cx="118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Sub-period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FC2164-5B79-884B-9B21-94CF3AB28FED}"/>
              </a:ext>
            </a:extLst>
          </p:cNvPr>
          <p:cNvSpPr txBox="1"/>
          <p:nvPr/>
        </p:nvSpPr>
        <p:spPr>
          <a:xfrm>
            <a:off x="3289225" y="5689189"/>
            <a:ext cx="118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Sub-period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B0B197-BD58-3D40-89CD-271995A9ED91}"/>
              </a:ext>
            </a:extLst>
          </p:cNvPr>
          <p:cNvSpPr txBox="1"/>
          <p:nvPr/>
        </p:nvSpPr>
        <p:spPr>
          <a:xfrm>
            <a:off x="335948" y="5689189"/>
            <a:ext cx="118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Sub-period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A0E9D1-7E14-4B44-BF75-FDDD2D1A1A6B}"/>
              </a:ext>
            </a:extLst>
          </p:cNvPr>
          <p:cNvCxnSpPr>
            <a:cxnSpLocks/>
          </p:cNvCxnSpPr>
          <p:nvPr/>
        </p:nvCxnSpPr>
        <p:spPr bwMode="auto">
          <a:xfrm>
            <a:off x="443947" y="5105400"/>
            <a:ext cx="414354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7810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Data Selection Example (Wind)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686126"/>
              </p:ext>
            </p:extLst>
          </p:nvPr>
        </p:nvGraphicFramePr>
        <p:xfrm>
          <a:off x="455613" y="1590281"/>
          <a:ext cx="8520112" cy="4663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8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624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</a:rPr>
                        <a:t>Month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</a:rPr>
                        <a:t>From Dataset of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</a:rPr>
                        <a:t>Month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</a:rPr>
                        <a:t>From Dataset of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24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400" b="1">
                          <a:effectLst/>
                          <a:latin typeface="Times New Roman"/>
                          <a:ea typeface="Times New Roman"/>
                        </a:rPr>
                        <a:t>January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2005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July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2006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24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400" b="1">
                          <a:effectLst/>
                          <a:latin typeface="Times New Roman"/>
                          <a:ea typeface="Times New Roman"/>
                        </a:rPr>
                        <a:t>February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2006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</a:rPr>
                        <a:t>August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2006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24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400" b="1">
                          <a:effectLst/>
                          <a:latin typeface="Times New Roman"/>
                          <a:ea typeface="Times New Roman"/>
                        </a:rPr>
                        <a:t>March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2004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</a:rPr>
                        <a:t>September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</a:rPr>
                        <a:t>2004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24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400" b="1">
                          <a:effectLst/>
                          <a:latin typeface="Times New Roman"/>
                          <a:ea typeface="Times New Roman"/>
                        </a:rPr>
                        <a:t>April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2004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October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</a:rPr>
                        <a:t>2004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624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400" b="1">
                          <a:effectLst/>
                          <a:latin typeface="Times New Roman"/>
                          <a:ea typeface="Times New Roman"/>
                        </a:rPr>
                        <a:t>May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2006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November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2004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624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400" b="1">
                          <a:effectLst/>
                          <a:latin typeface="Times New Roman"/>
                          <a:ea typeface="Times New Roman"/>
                        </a:rPr>
                        <a:t>June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2006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December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</a:rPr>
                        <a:t>2005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994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dirty="0"/>
              <a:t>Fourier De-trending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2128936"/>
          </a:xfrm>
        </p:spPr>
        <p:txBody>
          <a:bodyPr/>
          <a:lstStyle/>
          <a:p>
            <a:r>
              <a:rPr lang="en-US" dirty="0"/>
              <a:t>Reconstructing the Signal</a:t>
            </a:r>
          </a:p>
          <a:p>
            <a:pPr lvl="1"/>
            <a:r>
              <a:rPr lang="en-US" dirty="0"/>
              <a:t>Low frequencies</a:t>
            </a:r>
          </a:p>
          <a:p>
            <a:pPr lvl="2"/>
            <a:r>
              <a:rPr lang="en-US" dirty="0"/>
              <a:t>represent a trend (season, day)</a:t>
            </a:r>
          </a:p>
          <a:p>
            <a:pPr lvl="2"/>
            <a:r>
              <a:rPr lang="en-US" dirty="0"/>
              <a:t>Fourier is used</a:t>
            </a:r>
          </a:p>
          <a:p>
            <a:pPr lvl="1"/>
            <a:r>
              <a:rPr lang="en-US" dirty="0"/>
              <a:t>High frequencies</a:t>
            </a:r>
          </a:p>
          <a:p>
            <a:pPr lvl="2"/>
            <a:r>
              <a:rPr lang="en-US" dirty="0"/>
              <a:t>Statistical “noise”</a:t>
            </a:r>
          </a:p>
          <a:p>
            <a:endParaRPr lang="en-US" sz="800" dirty="0"/>
          </a:p>
          <a:p>
            <a:r>
              <a:rPr lang="en-US" dirty="0"/>
              <a:t>Cases so far examined trends from 15 minutes to 1 year in period</a:t>
            </a:r>
            <a:endParaRPr lang="en-US" sz="800" baseline="30000" dirty="0"/>
          </a:p>
          <a:p>
            <a:r>
              <a:rPr lang="en-US" dirty="0"/>
              <a:t>Frequencies are user supplied</a:t>
            </a:r>
          </a:p>
          <a:p>
            <a:endParaRPr lang="en-US" sz="800" dirty="0"/>
          </a:p>
          <a:p>
            <a:r>
              <a:rPr lang="en-US" dirty="0"/>
              <a:t>Moments are computed using least square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406" y="5235497"/>
            <a:ext cx="59436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11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De-Trending Results: Wind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4638" y="1660560"/>
            <a:ext cx="5813135" cy="482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0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De-Trending Results: Load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Screen Shot 2017-05-26 at 8.25.18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368" y="1423332"/>
            <a:ext cx="6908800" cy="504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7296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21273</TotalTime>
  <Words>561</Words>
  <Application>Microsoft Macintosh PowerPoint</Application>
  <PresentationFormat>On-screen Show (4:3)</PresentationFormat>
  <Paragraphs>210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CMR10</vt:lpstr>
      <vt:lpstr>Lucida Console</vt:lpstr>
      <vt:lpstr>Times New Roman</vt:lpstr>
      <vt:lpstr>Default Design</vt:lpstr>
      <vt:lpstr>Document</vt:lpstr>
      <vt:lpstr>Synthetic Histories</vt:lpstr>
      <vt:lpstr>Motivation</vt:lpstr>
      <vt:lpstr>Why Stochastic Modeling</vt:lpstr>
      <vt:lpstr>Stochastic Time Series Methods in literature</vt:lpstr>
      <vt:lpstr>Data Selection</vt:lpstr>
      <vt:lpstr>Data Selection Example (Wind)</vt:lpstr>
      <vt:lpstr>Fourier De-trending</vt:lpstr>
      <vt:lpstr>De-Trending Results: Wind</vt:lpstr>
      <vt:lpstr>De-Trending Results: Load</vt:lpstr>
      <vt:lpstr>Reconstructing High Frequencies</vt:lpstr>
      <vt:lpstr>ARMA Training</vt:lpstr>
      <vt:lpstr>Algorithm Layout</vt:lpstr>
      <vt:lpstr>Results Wind Speed</vt:lpstr>
      <vt:lpstr>Results Load</vt:lpstr>
      <vt:lpstr>CDF Comparison</vt:lpstr>
      <vt:lpstr>Scenario Generation</vt:lpstr>
      <vt:lpstr>Moving Forward</vt:lpstr>
      <vt:lpstr>Break</vt:lpstr>
      <vt:lpstr>Your turn …</vt:lpstr>
    </vt:vector>
  </TitlesOfParts>
  <Company>Idaho National Laboratory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Microsoft Office User</cp:lastModifiedBy>
  <cp:revision>319</cp:revision>
  <cp:lastPrinted>2001-05-07T20:21:30Z</cp:lastPrinted>
  <dcterms:created xsi:type="dcterms:W3CDTF">1999-10-26T20:37:18Z</dcterms:created>
  <dcterms:modified xsi:type="dcterms:W3CDTF">2018-02-27T19:21:54Z</dcterms:modified>
</cp:coreProperties>
</file>