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72" r:id="rId2"/>
    <p:sldId id="273" r:id="rId3"/>
    <p:sldId id="324" r:id="rId4"/>
    <p:sldId id="300" r:id="rId5"/>
    <p:sldId id="364" r:id="rId6"/>
    <p:sldId id="412" r:id="rId7"/>
    <p:sldId id="366" r:id="rId8"/>
    <p:sldId id="411" r:id="rId9"/>
    <p:sldId id="367" r:id="rId10"/>
    <p:sldId id="368" r:id="rId11"/>
    <p:sldId id="372" r:id="rId12"/>
    <p:sldId id="415" r:id="rId13"/>
    <p:sldId id="416" r:id="rId14"/>
    <p:sldId id="423" r:id="rId15"/>
    <p:sldId id="375" r:id="rId16"/>
    <p:sldId id="413" r:id="rId17"/>
    <p:sldId id="414" r:id="rId18"/>
    <p:sldId id="419" r:id="rId19"/>
    <p:sldId id="420" r:id="rId20"/>
    <p:sldId id="421" r:id="rId21"/>
    <p:sldId id="422" r:id="rId22"/>
    <p:sldId id="417" r:id="rId23"/>
    <p:sldId id="403" r:id="rId24"/>
    <p:sldId id="406" r:id="rId25"/>
    <p:sldId id="404" r:id="rId26"/>
    <p:sldId id="405" r:id="rId27"/>
    <p:sldId id="407" r:id="rId28"/>
    <p:sldId id="418" r:id="rId29"/>
    <p:sldId id="408" r:id="rId30"/>
    <p:sldId id="409" r:id="rId31"/>
    <p:sldId id="350" r:id="rId3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A4DB2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8"/>
    <p:restoredTop sz="50000" autoAdjust="0"/>
  </p:normalViewPr>
  <p:slideViewPr>
    <p:cSldViewPr snapToGrid="0" snapToObjects="1">
      <p:cViewPr varScale="1">
        <p:scale>
          <a:sx n="92" d="100"/>
          <a:sy n="92" d="100"/>
        </p:scale>
        <p:origin x="176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10" Type="http://schemas.openxmlformats.org/officeDocument/2006/relationships/image" Target="../media/image17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png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Sometimes, multiple models need to interface with each other since the initial conditions of some are dependent on the outcomes of others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56701-518E-4D14-AB57-944A288BC36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89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Sometimes, multiple models need to interface with each other since the initial conditions of some are dependent on the outcomes of others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56701-518E-4D14-AB57-944A288BC36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89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Sometimes, multiple models need to interface with each other since the initial conditions of some are dependent on the outcomes of others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56701-518E-4D14-AB57-944A288BC36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89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68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7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68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7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oleObject" Target="../embeddings/oleObject15.bin"/><Relationship Id="rId3" Type="http://schemas.openxmlformats.org/officeDocument/2006/relationships/image" Target="../media/image29.emf"/><Relationship Id="rId7" Type="http://schemas.openxmlformats.org/officeDocument/2006/relationships/package" Target="../embeddings/Microsoft_Word_Document1.docx"/><Relationship Id="rId12" Type="http://schemas.openxmlformats.org/officeDocument/2006/relationships/image" Target="../media/image26.emf"/><Relationship Id="rId17" Type="http://schemas.openxmlformats.org/officeDocument/2006/relationships/image" Target="../media/image28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23.png"/><Relationship Id="rId11" Type="http://schemas.openxmlformats.org/officeDocument/2006/relationships/oleObject" Target="../embeddings/oleObject14.bin"/><Relationship Id="rId5" Type="http://schemas.openxmlformats.org/officeDocument/2006/relationships/package" Target="../embeddings/Microsoft_Word_Document.docx"/><Relationship Id="rId15" Type="http://schemas.openxmlformats.org/officeDocument/2006/relationships/image" Target="../media/image27.emf"/><Relationship Id="rId10" Type="http://schemas.openxmlformats.org/officeDocument/2006/relationships/image" Target="../media/image25.emf"/><Relationship Id="rId4" Type="http://schemas.openxmlformats.org/officeDocument/2006/relationships/image" Target="../media/image30.emf"/><Relationship Id="rId9" Type="http://schemas.openxmlformats.org/officeDocument/2006/relationships/oleObject" Target="../embeddings/oleObject13.bin"/><Relationship Id="rId14" Type="http://schemas.openxmlformats.org/officeDocument/2006/relationships/oleObject" Target="../embeddings/oleObject16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image" Target="../media/image34.png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33.emf"/><Relationship Id="rId4" Type="http://schemas.openxmlformats.org/officeDocument/2006/relationships/image" Target="../media/image35.png"/><Relationship Id="rId9" Type="http://schemas.openxmlformats.org/officeDocument/2006/relationships/oleObject" Target="../embeddings/oleObject20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2.emf"/><Relationship Id="rId18" Type="http://schemas.openxmlformats.org/officeDocument/2006/relationships/oleObject" Target="../embeddings/oleObject9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5.emf"/><Relationship Id="rId7" Type="http://schemas.openxmlformats.org/officeDocument/2006/relationships/image" Target="../media/image9.emf"/><Relationship Id="rId12" Type="http://schemas.openxmlformats.org/officeDocument/2006/relationships/oleObject" Target="../embeddings/oleObject5.bin"/><Relationship Id="rId17" Type="http://schemas.openxmlformats.org/officeDocument/2006/relationships/oleObject" Target="../embeddings/oleObject8.bin"/><Relationship Id="rId25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1.emf"/><Relationship Id="rId24" Type="http://schemas.openxmlformats.org/officeDocument/2006/relationships/oleObject" Target="../embeddings/oleObject12.bin"/><Relationship Id="rId5" Type="http://schemas.openxmlformats.org/officeDocument/2006/relationships/image" Target="../media/image8.emf"/><Relationship Id="rId15" Type="http://schemas.openxmlformats.org/officeDocument/2006/relationships/image" Target="../media/image13.emf"/><Relationship Id="rId23" Type="http://schemas.openxmlformats.org/officeDocument/2006/relationships/image" Target="../media/image16.e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4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e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914650" y="1717001"/>
            <a:ext cx="6132699" cy="430887"/>
          </a:xfrm>
        </p:spPr>
        <p:txBody>
          <a:bodyPr/>
          <a:lstStyle/>
          <a:p>
            <a:r>
              <a:rPr lang="en-US" b="0" dirty="0"/>
              <a:t>Ensemble Modeling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RAVEN Workshop</a:t>
            </a:r>
          </a:p>
          <a:p>
            <a:endParaRPr lang="en-US" b="0" dirty="0"/>
          </a:p>
          <a:p>
            <a:endParaRPr lang="en-US" b="0" dirty="0"/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5613" y="1004888"/>
            <a:ext cx="8231187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pPr lvl="1"/>
            <a:r>
              <a:rPr lang="en-US" b="0" dirty="0"/>
              <a:t>Ensemble Model: Non Linear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38356" y="2084551"/>
            <a:ext cx="6645923" cy="4236865"/>
            <a:chOff x="1438356" y="2084551"/>
            <a:chExt cx="6645923" cy="4236865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3"/>
            <a:srcRect b="7843"/>
            <a:stretch/>
          </p:blipFill>
          <p:spPr>
            <a:xfrm>
              <a:off x="1438356" y="2084551"/>
              <a:ext cx="6645923" cy="390597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47874" t="91285"/>
            <a:stretch/>
          </p:blipFill>
          <p:spPr>
            <a:xfrm>
              <a:off x="3989877" y="5952044"/>
              <a:ext cx="3464223" cy="3693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1179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377026"/>
          </a:xfrm>
        </p:spPr>
        <p:txBody>
          <a:bodyPr/>
          <a:lstStyle/>
          <a:p>
            <a:pPr algn="ctr"/>
            <a:r>
              <a:rPr lang="en-US" b="0" dirty="0"/>
              <a:t>Employing Ensemble Modeling in real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72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711s6PVvvxg-1479365590312848400-725x45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3" t="18636" r="8722"/>
          <a:stretch/>
        </p:blipFill>
        <p:spPr>
          <a:xfrm>
            <a:off x="5249333" y="1641674"/>
            <a:ext cx="3894667" cy="23441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743280"/>
          </a:xfrm>
        </p:spPr>
        <p:txBody>
          <a:bodyPr/>
          <a:lstStyle/>
          <a:p>
            <a:r>
              <a:rPr lang="en-US" b="0" dirty="0">
                <a:cs typeface="Arial"/>
              </a:rPr>
              <a:t>Ensemble model for Multi-Unit Power Plant:</a:t>
            </a:r>
            <a:br>
              <a:rPr lang="en-US" b="0" dirty="0">
                <a:cs typeface="Arial"/>
              </a:rPr>
            </a:br>
            <a:r>
              <a:rPr lang="en-US" b="0" dirty="0">
                <a:cs typeface="Arial"/>
              </a:rPr>
              <a:t>1</a:t>
            </a:r>
            <a:r>
              <a:rPr lang="en-US" b="0" baseline="30000" dirty="0">
                <a:cs typeface="Arial"/>
              </a:rPr>
              <a:t>st</a:t>
            </a:r>
            <a:r>
              <a:rPr lang="en-US" b="0" dirty="0">
                <a:cs typeface="Arial"/>
              </a:rPr>
              <a:t> Configuration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9740" y="2791631"/>
            <a:ext cx="5566833" cy="3954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1554" y="4292083"/>
            <a:ext cx="1735667" cy="10900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Plant Logic Model</a:t>
            </a:r>
          </a:p>
        </p:txBody>
      </p:sp>
      <p:sp>
        <p:nvSpPr>
          <p:cNvPr id="8" name="Rectangle 7"/>
          <p:cNvSpPr/>
          <p:nvPr/>
        </p:nvSpPr>
        <p:spPr>
          <a:xfrm>
            <a:off x="2798638" y="3336674"/>
            <a:ext cx="1107018" cy="6402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Unit 1</a:t>
            </a:r>
          </a:p>
        </p:txBody>
      </p:sp>
      <p:sp>
        <p:nvSpPr>
          <p:cNvPr id="9" name="Rectangle 8"/>
          <p:cNvSpPr/>
          <p:nvPr/>
        </p:nvSpPr>
        <p:spPr>
          <a:xfrm>
            <a:off x="2798638" y="4523595"/>
            <a:ext cx="1107018" cy="6402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Unit 2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98638" y="5707342"/>
            <a:ext cx="1107018" cy="6402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Unit 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11538" y="3139559"/>
            <a:ext cx="1087500" cy="394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PWR1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11538" y="3779851"/>
            <a:ext cx="1087500" cy="394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SFP1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11538" y="4326480"/>
            <a:ext cx="1087500" cy="394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PWR2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411538" y="4966772"/>
            <a:ext cx="1087500" cy="394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SFP2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11538" y="5513401"/>
            <a:ext cx="1087500" cy="394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PWR3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411538" y="6150519"/>
            <a:ext cx="1087500" cy="394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SFP3</a:t>
            </a:r>
          </a:p>
        </p:txBody>
      </p:sp>
      <p:cxnSp>
        <p:nvCxnSpPr>
          <p:cNvPr id="17" name="Straight Arrow Connector 16"/>
          <p:cNvCxnSpPr>
            <a:stCxn id="7" idx="3"/>
            <a:endCxn id="8" idx="1"/>
          </p:cNvCxnSpPr>
          <p:nvPr/>
        </p:nvCxnSpPr>
        <p:spPr>
          <a:xfrm flipV="1">
            <a:off x="2047221" y="3656820"/>
            <a:ext cx="751417" cy="118030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9" idx="1"/>
          </p:cNvCxnSpPr>
          <p:nvPr/>
        </p:nvCxnSpPr>
        <p:spPr>
          <a:xfrm>
            <a:off x="2047221" y="4837125"/>
            <a:ext cx="751417" cy="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10" idx="1"/>
          </p:cNvCxnSpPr>
          <p:nvPr/>
        </p:nvCxnSpPr>
        <p:spPr>
          <a:xfrm>
            <a:off x="2047221" y="4837125"/>
            <a:ext cx="751417" cy="11903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1" idx="1"/>
          </p:cNvCxnSpPr>
          <p:nvPr/>
        </p:nvCxnSpPr>
        <p:spPr>
          <a:xfrm flipV="1">
            <a:off x="3905656" y="3336674"/>
            <a:ext cx="505882" cy="32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12" idx="1"/>
          </p:cNvCxnSpPr>
          <p:nvPr/>
        </p:nvCxnSpPr>
        <p:spPr>
          <a:xfrm>
            <a:off x="3905656" y="3656820"/>
            <a:ext cx="505882" cy="32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  <a:endCxn id="13" idx="1"/>
          </p:cNvCxnSpPr>
          <p:nvPr/>
        </p:nvCxnSpPr>
        <p:spPr>
          <a:xfrm flipV="1">
            <a:off x="3905656" y="4523595"/>
            <a:ext cx="505882" cy="32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4" idx="1"/>
          </p:cNvCxnSpPr>
          <p:nvPr/>
        </p:nvCxnSpPr>
        <p:spPr>
          <a:xfrm>
            <a:off x="3905656" y="4843741"/>
            <a:ext cx="505882" cy="32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  <a:endCxn id="15" idx="1"/>
          </p:cNvCxnSpPr>
          <p:nvPr/>
        </p:nvCxnSpPr>
        <p:spPr>
          <a:xfrm flipV="1">
            <a:off x="3905656" y="5710516"/>
            <a:ext cx="505882" cy="31697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  <a:endCxn id="16" idx="1"/>
          </p:cNvCxnSpPr>
          <p:nvPr/>
        </p:nvCxnSpPr>
        <p:spPr>
          <a:xfrm>
            <a:off x="3905656" y="6027488"/>
            <a:ext cx="505882" cy="32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9740" y="2791631"/>
            <a:ext cx="556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RAVEN ensemble model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455614" y="1932141"/>
            <a:ext cx="5280960" cy="755579"/>
          </a:xfrm>
        </p:spPr>
        <p:txBody>
          <a:bodyPr/>
          <a:lstStyle/>
          <a:p>
            <a:r>
              <a:rPr lang="en-US" dirty="0"/>
              <a:t>Dynamic PRA for a Station Black Out Multi-Unit scenario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953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711s6PVvvxg-1479365590312848400-725x45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3" t="18636" r="8722"/>
          <a:stretch/>
        </p:blipFill>
        <p:spPr>
          <a:xfrm>
            <a:off x="5220065" y="1932141"/>
            <a:ext cx="3894667" cy="23441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743280"/>
          </a:xfrm>
        </p:spPr>
        <p:txBody>
          <a:bodyPr/>
          <a:lstStyle/>
          <a:p>
            <a:r>
              <a:rPr lang="en-US" b="0" dirty="0">
                <a:cs typeface="Arial"/>
              </a:rPr>
              <a:t>Ensemble model for Multi-Unit Power Plant:</a:t>
            </a:r>
            <a:br>
              <a:rPr lang="en-US" b="0" dirty="0">
                <a:cs typeface="Arial"/>
              </a:rPr>
            </a:br>
            <a:r>
              <a:rPr lang="en-US" b="0" dirty="0">
                <a:cs typeface="Arial"/>
              </a:rPr>
              <a:t>2</a:t>
            </a:r>
            <a:r>
              <a:rPr lang="en-US" b="0" baseline="30000" dirty="0">
                <a:cs typeface="Arial"/>
              </a:rPr>
              <a:t>nd</a:t>
            </a:r>
            <a:r>
              <a:rPr lang="en-US" b="0" dirty="0">
                <a:cs typeface="Arial"/>
              </a:rPr>
              <a:t> Configuration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69740" y="4452211"/>
            <a:ext cx="3196263" cy="1779322"/>
            <a:chOff x="169740" y="2791631"/>
            <a:chExt cx="5566833" cy="3954463"/>
          </a:xfrm>
        </p:grpSpPr>
        <p:sp>
          <p:nvSpPr>
            <p:cNvPr id="5" name="Rectangle 4"/>
            <p:cNvSpPr/>
            <p:nvPr/>
          </p:nvSpPr>
          <p:spPr>
            <a:xfrm>
              <a:off x="169740" y="2791631"/>
              <a:ext cx="5566833" cy="39544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11554" y="4292083"/>
              <a:ext cx="1735667" cy="10900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/>
                  <a:cs typeface="Arial"/>
                </a:rPr>
                <a:t>Plant Logic Model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98638" y="3336674"/>
              <a:ext cx="1107018" cy="6402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/>
                  <a:cs typeface="Arial"/>
                </a:rPr>
                <a:t>Unit 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98638" y="4523595"/>
              <a:ext cx="1107018" cy="6402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/>
                  <a:cs typeface="Arial"/>
                </a:rPr>
                <a:t>Unit 2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98638" y="5707342"/>
              <a:ext cx="1107018" cy="6402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/>
                  <a:cs typeface="Arial"/>
                </a:rPr>
                <a:t>Unit 3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11538" y="3139559"/>
              <a:ext cx="1087500" cy="3942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/>
                  <a:cs typeface="Arial"/>
                </a:rPr>
                <a:t>PWR1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11538" y="3779851"/>
              <a:ext cx="1087500" cy="3942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/>
                  <a:cs typeface="Arial"/>
                </a:rPr>
                <a:t>SFP1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11538" y="4326480"/>
              <a:ext cx="1087500" cy="3942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/>
                  <a:cs typeface="Arial"/>
                </a:rPr>
                <a:t>PWR2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11538" y="4966772"/>
              <a:ext cx="1087500" cy="3942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/>
                  <a:cs typeface="Arial"/>
                </a:rPr>
                <a:t>SFP2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11538" y="5513401"/>
              <a:ext cx="1087500" cy="3942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/>
                  <a:cs typeface="Arial"/>
                </a:rPr>
                <a:t>PWR3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11538" y="6150519"/>
              <a:ext cx="1087500" cy="3942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/>
                  <a:cs typeface="Arial"/>
                </a:rPr>
                <a:t>SFP3</a:t>
              </a:r>
            </a:p>
          </p:txBody>
        </p:sp>
        <p:cxnSp>
          <p:nvCxnSpPr>
            <p:cNvPr id="17" name="Straight Arrow Connector 16"/>
            <p:cNvCxnSpPr>
              <a:stCxn id="7" idx="3"/>
              <a:endCxn id="8" idx="1"/>
            </p:cNvCxnSpPr>
            <p:nvPr/>
          </p:nvCxnSpPr>
          <p:spPr>
            <a:xfrm flipV="1">
              <a:off x="2047221" y="3656820"/>
              <a:ext cx="751417" cy="118030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3"/>
              <a:endCxn id="9" idx="1"/>
            </p:cNvCxnSpPr>
            <p:nvPr/>
          </p:nvCxnSpPr>
          <p:spPr>
            <a:xfrm>
              <a:off x="2047221" y="4837125"/>
              <a:ext cx="751417" cy="66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3"/>
              <a:endCxn id="10" idx="1"/>
            </p:cNvCxnSpPr>
            <p:nvPr/>
          </p:nvCxnSpPr>
          <p:spPr>
            <a:xfrm>
              <a:off x="2047221" y="4837125"/>
              <a:ext cx="751417" cy="119036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8" idx="3"/>
              <a:endCxn id="11" idx="1"/>
            </p:cNvCxnSpPr>
            <p:nvPr/>
          </p:nvCxnSpPr>
          <p:spPr>
            <a:xfrm flipV="1">
              <a:off x="3905656" y="3336674"/>
              <a:ext cx="505882" cy="320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8" idx="3"/>
              <a:endCxn id="12" idx="1"/>
            </p:cNvCxnSpPr>
            <p:nvPr/>
          </p:nvCxnSpPr>
          <p:spPr>
            <a:xfrm>
              <a:off x="3905656" y="3656820"/>
              <a:ext cx="505882" cy="320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9" idx="3"/>
              <a:endCxn id="13" idx="1"/>
            </p:cNvCxnSpPr>
            <p:nvPr/>
          </p:nvCxnSpPr>
          <p:spPr>
            <a:xfrm flipV="1">
              <a:off x="3905656" y="4523595"/>
              <a:ext cx="505882" cy="320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4" idx="1"/>
            </p:cNvCxnSpPr>
            <p:nvPr/>
          </p:nvCxnSpPr>
          <p:spPr>
            <a:xfrm>
              <a:off x="3905656" y="4843741"/>
              <a:ext cx="505882" cy="320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0" idx="3"/>
              <a:endCxn id="15" idx="1"/>
            </p:cNvCxnSpPr>
            <p:nvPr/>
          </p:nvCxnSpPr>
          <p:spPr>
            <a:xfrm flipV="1">
              <a:off x="3905656" y="5710516"/>
              <a:ext cx="505882" cy="3169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0" idx="3"/>
              <a:endCxn id="16" idx="1"/>
            </p:cNvCxnSpPr>
            <p:nvPr/>
          </p:nvCxnSpPr>
          <p:spPr>
            <a:xfrm>
              <a:off x="3905656" y="6027488"/>
              <a:ext cx="505882" cy="320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69740" y="2791631"/>
              <a:ext cx="5566833" cy="615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Arial"/>
                  <a:cs typeface="Arial"/>
                </a:rPr>
                <a:t>RAVEN ensemble model</a:t>
              </a:r>
            </a:p>
          </p:txBody>
        </p:sp>
      </p:grp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455614" y="1932141"/>
            <a:ext cx="5280960" cy="1088461"/>
          </a:xfrm>
        </p:spPr>
        <p:txBody>
          <a:bodyPr/>
          <a:lstStyle/>
          <a:p>
            <a:r>
              <a:rPr lang="en-US" dirty="0"/>
              <a:t>Exploiting the restart capability of the driven code, the </a:t>
            </a:r>
            <a:r>
              <a:rPr lang="en-US" i="1" dirty="0" err="1"/>
              <a:t>EnsembleModel</a:t>
            </a:r>
            <a:r>
              <a:rPr lang="en-US" i="1" dirty="0"/>
              <a:t> </a:t>
            </a:r>
            <a:r>
              <a:rPr lang="en-US" dirty="0"/>
              <a:t>can be constructed through a chain of basic units that can be repeated, for example, over time</a:t>
            </a:r>
            <a:endParaRPr lang="en-US" i="1" dirty="0"/>
          </a:p>
          <a:p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644017" y="4997885"/>
            <a:ext cx="745350" cy="6844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Human Actions</a:t>
            </a:r>
          </a:p>
        </p:txBody>
      </p:sp>
      <p:cxnSp>
        <p:nvCxnSpPr>
          <p:cNvPr id="29" name="Straight Arrow Connector 28"/>
          <p:cNvCxnSpPr>
            <a:stCxn id="5" idx="3"/>
            <a:endCxn id="28" idx="1"/>
          </p:cNvCxnSpPr>
          <p:nvPr/>
        </p:nvCxnSpPr>
        <p:spPr>
          <a:xfrm flipV="1">
            <a:off x="3366003" y="5340127"/>
            <a:ext cx="278014" cy="17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402924" y="5335033"/>
            <a:ext cx="278014" cy="56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4680938" y="4445372"/>
            <a:ext cx="3196263" cy="1779322"/>
            <a:chOff x="169740" y="2791631"/>
            <a:chExt cx="5566833" cy="3954463"/>
          </a:xfrm>
        </p:grpSpPr>
        <p:sp>
          <p:nvSpPr>
            <p:cNvPr id="36" name="Rectangle 35"/>
            <p:cNvSpPr/>
            <p:nvPr/>
          </p:nvSpPr>
          <p:spPr>
            <a:xfrm>
              <a:off x="169740" y="2791631"/>
              <a:ext cx="5566833" cy="39544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11554" y="4292083"/>
              <a:ext cx="1735667" cy="10900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/>
                  <a:cs typeface="Arial"/>
                </a:rPr>
                <a:t>Plant Logic Model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798638" y="3336674"/>
              <a:ext cx="1107018" cy="6402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/>
                  <a:cs typeface="Arial"/>
                </a:rPr>
                <a:t>Unit 1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798638" y="4523595"/>
              <a:ext cx="1107018" cy="6402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/>
                  <a:cs typeface="Arial"/>
                </a:rPr>
                <a:t>Unit 2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798638" y="5707342"/>
              <a:ext cx="1107018" cy="6402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/>
                  <a:cs typeface="Arial"/>
                </a:rPr>
                <a:t>Unit 3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411538" y="3139559"/>
              <a:ext cx="1087500" cy="3942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/>
                  <a:cs typeface="Arial"/>
                </a:rPr>
                <a:t>PWR1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411538" y="3779851"/>
              <a:ext cx="1087500" cy="3942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/>
                  <a:cs typeface="Arial"/>
                </a:rPr>
                <a:t>SFP1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411538" y="4326480"/>
              <a:ext cx="1087500" cy="3942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/>
                  <a:cs typeface="Arial"/>
                </a:rPr>
                <a:t>PWR2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411538" y="4966772"/>
              <a:ext cx="1087500" cy="3942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/>
                  <a:cs typeface="Arial"/>
                </a:rPr>
                <a:t>SFP2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411538" y="5513401"/>
              <a:ext cx="1087500" cy="3942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/>
                  <a:cs typeface="Arial"/>
                </a:rPr>
                <a:t>PWR3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411538" y="6150519"/>
              <a:ext cx="1087500" cy="3942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/>
                  <a:cs typeface="Arial"/>
                </a:rPr>
                <a:t>SFP3</a:t>
              </a:r>
            </a:p>
          </p:txBody>
        </p:sp>
        <p:cxnSp>
          <p:nvCxnSpPr>
            <p:cNvPr id="47" name="Straight Arrow Connector 46"/>
            <p:cNvCxnSpPr>
              <a:stCxn id="37" idx="3"/>
              <a:endCxn id="38" idx="1"/>
            </p:cNvCxnSpPr>
            <p:nvPr/>
          </p:nvCxnSpPr>
          <p:spPr>
            <a:xfrm flipV="1">
              <a:off x="2047221" y="3656820"/>
              <a:ext cx="751417" cy="118030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7" idx="3"/>
              <a:endCxn id="39" idx="1"/>
            </p:cNvCxnSpPr>
            <p:nvPr/>
          </p:nvCxnSpPr>
          <p:spPr>
            <a:xfrm>
              <a:off x="2047221" y="4837125"/>
              <a:ext cx="751417" cy="66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7" idx="3"/>
              <a:endCxn id="40" idx="1"/>
            </p:cNvCxnSpPr>
            <p:nvPr/>
          </p:nvCxnSpPr>
          <p:spPr>
            <a:xfrm>
              <a:off x="2047221" y="4837125"/>
              <a:ext cx="751417" cy="119036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8" idx="3"/>
              <a:endCxn id="41" idx="1"/>
            </p:cNvCxnSpPr>
            <p:nvPr/>
          </p:nvCxnSpPr>
          <p:spPr>
            <a:xfrm flipV="1">
              <a:off x="3905656" y="3336674"/>
              <a:ext cx="505882" cy="320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8" idx="3"/>
              <a:endCxn id="42" idx="1"/>
            </p:cNvCxnSpPr>
            <p:nvPr/>
          </p:nvCxnSpPr>
          <p:spPr>
            <a:xfrm>
              <a:off x="3905656" y="3656820"/>
              <a:ext cx="505882" cy="320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39" idx="3"/>
              <a:endCxn id="43" idx="1"/>
            </p:cNvCxnSpPr>
            <p:nvPr/>
          </p:nvCxnSpPr>
          <p:spPr>
            <a:xfrm flipV="1">
              <a:off x="3905656" y="4523595"/>
              <a:ext cx="505882" cy="320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39" idx="3"/>
              <a:endCxn id="44" idx="1"/>
            </p:cNvCxnSpPr>
            <p:nvPr/>
          </p:nvCxnSpPr>
          <p:spPr>
            <a:xfrm>
              <a:off x="3905656" y="4843741"/>
              <a:ext cx="505882" cy="320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0" idx="3"/>
              <a:endCxn id="45" idx="1"/>
            </p:cNvCxnSpPr>
            <p:nvPr/>
          </p:nvCxnSpPr>
          <p:spPr>
            <a:xfrm flipV="1">
              <a:off x="3905656" y="5710516"/>
              <a:ext cx="505882" cy="3169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0" idx="3"/>
              <a:endCxn id="46" idx="1"/>
            </p:cNvCxnSpPr>
            <p:nvPr/>
          </p:nvCxnSpPr>
          <p:spPr>
            <a:xfrm>
              <a:off x="3905656" y="6027488"/>
              <a:ext cx="505882" cy="320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69740" y="2791631"/>
              <a:ext cx="5566833" cy="615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Arial"/>
                  <a:cs typeface="Arial"/>
                </a:rPr>
                <a:t>RAVEN ensemble model</a:t>
              </a:r>
            </a:p>
          </p:txBody>
        </p:sp>
      </p:grpSp>
      <p:cxnSp>
        <p:nvCxnSpPr>
          <p:cNvPr id="57" name="Straight Arrow Connector 56"/>
          <p:cNvCxnSpPr/>
          <p:nvPr/>
        </p:nvCxnSpPr>
        <p:spPr>
          <a:xfrm>
            <a:off x="7883111" y="5345008"/>
            <a:ext cx="27801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966440" y="4875415"/>
            <a:ext cx="114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over time</a:t>
            </a:r>
          </a:p>
        </p:txBody>
      </p:sp>
      <p:cxnSp>
        <p:nvCxnSpPr>
          <p:cNvPr id="64" name="Straight Connector 63"/>
          <p:cNvCxnSpPr/>
          <p:nvPr/>
        </p:nvCxnSpPr>
        <p:spPr bwMode="auto">
          <a:xfrm>
            <a:off x="8284425" y="5340127"/>
            <a:ext cx="420333" cy="0"/>
          </a:xfrm>
          <a:prstGeom prst="line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8836718" y="5335600"/>
            <a:ext cx="27801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427368" y="3875847"/>
            <a:ext cx="114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10 minutes</a:t>
            </a:r>
          </a:p>
        </p:txBody>
      </p:sp>
    </p:spTree>
    <p:extLst>
      <p:ext uri="{BB962C8B-B14F-4D97-AF65-F5344CB8AC3E}">
        <p14:creationId xmlns:p14="http://schemas.microsoft.com/office/powerpoint/2010/main" val="2065334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743280"/>
          </a:xfrm>
        </p:spPr>
        <p:txBody>
          <a:bodyPr/>
          <a:lstStyle/>
          <a:p>
            <a:r>
              <a:rPr lang="en-US" b="0" dirty="0">
                <a:cs typeface="Arial"/>
              </a:rPr>
              <a:t>Ensemble model for Multi-Unit Power Plant:</a:t>
            </a:r>
            <a:br>
              <a:rPr lang="en-US" b="0" dirty="0">
                <a:cs typeface="Arial"/>
              </a:rPr>
            </a:br>
            <a:r>
              <a:rPr lang="en-US" b="0" dirty="0">
                <a:cs typeface="Arial"/>
              </a:rPr>
              <a:t>Preliminary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7" descr="figure_1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890" y="2687720"/>
            <a:ext cx="4399395" cy="3299546"/>
          </a:xfrm>
          <a:prstGeom prst="rect">
            <a:avLst/>
          </a:prstGeom>
        </p:spPr>
      </p:pic>
      <p:pic>
        <p:nvPicPr>
          <p:cNvPr id="9" name="Picture 8" descr="figure_1-1(1)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6"/>
          <a:stretch/>
        </p:blipFill>
        <p:spPr>
          <a:xfrm>
            <a:off x="5210239" y="1883787"/>
            <a:ext cx="3629860" cy="2493004"/>
          </a:xfrm>
          <a:prstGeom prst="rect">
            <a:avLst/>
          </a:prstGeom>
        </p:spPr>
      </p:pic>
      <p:pic>
        <p:nvPicPr>
          <p:cNvPr id="11" name="Picture 10" descr="1-plot3_line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5" t="4979" r="6671"/>
          <a:stretch/>
        </p:blipFill>
        <p:spPr>
          <a:xfrm>
            <a:off x="5412731" y="4265830"/>
            <a:ext cx="3230378" cy="2631530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03562" y="2457878"/>
            <a:ext cx="3058345" cy="45968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4 Spent Fuel Pools</a:t>
            </a:r>
            <a:endParaRPr lang="en-US" i="1" dirty="0"/>
          </a:p>
          <a:p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3833952" y="3954095"/>
            <a:ext cx="1825374" cy="459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dirty="0"/>
              <a:t>Transferring Restarts</a:t>
            </a:r>
            <a:endParaRPr lang="en-US" i="1" dirty="0"/>
          </a:p>
          <a:p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41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743280"/>
          </a:xfrm>
        </p:spPr>
        <p:txBody>
          <a:bodyPr/>
          <a:lstStyle/>
          <a:p>
            <a:pPr algn="ctr"/>
            <a:r>
              <a:rPr lang="en-US" b="0" dirty="0"/>
              <a:t>Employing Ensemble modeling in RAVEN:</a:t>
            </a:r>
            <a:br>
              <a:rPr lang="en-US" b="0" dirty="0"/>
            </a:br>
            <a:r>
              <a:rPr lang="en-US" b="0" dirty="0"/>
              <a:t>2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18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11"/>
          <a:stretch/>
        </p:blipFill>
        <p:spPr bwMode="auto">
          <a:xfrm>
            <a:off x="4974327" y="3946055"/>
            <a:ext cx="3664405" cy="2911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25"/>
          <a:stretch/>
        </p:blipFill>
        <p:spPr bwMode="auto">
          <a:xfrm>
            <a:off x="467886" y="3985593"/>
            <a:ext cx="3663687" cy="285451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19100" y="1536701"/>
            <a:ext cx="8420100" cy="1790558"/>
          </a:xfrm>
        </p:spPr>
        <p:txBody>
          <a:bodyPr/>
          <a:lstStyle/>
          <a:p>
            <a:r>
              <a:rPr lang="en-US" dirty="0"/>
              <a:t>1-Dimensional heat conduction transient (in a slab of thickness L=1 m):</a:t>
            </a:r>
          </a:p>
          <a:p>
            <a:pPr lvl="1" algn="just"/>
            <a:r>
              <a:rPr lang="en-US" i="1" dirty="0"/>
              <a:t>EM1</a:t>
            </a:r>
            <a:r>
              <a:rPr lang="en-US" dirty="0"/>
              <a:t>, heat conduction partial differential equation:</a:t>
            </a:r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r>
              <a:rPr lang="en-US" i="1" dirty="0"/>
              <a:t>EM2</a:t>
            </a:r>
            <a:r>
              <a:rPr lang="en-US" dirty="0"/>
              <a:t>, thermal conductivity (input of </a:t>
            </a:r>
            <a:r>
              <a:rPr lang="en-US" i="1" dirty="0"/>
              <a:t>EM1</a:t>
            </a:r>
            <a:r>
              <a:rPr lang="en-US" dirty="0"/>
              <a:t>) as function of the average temperature in the slab boundary conditions: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979584"/>
              </p:ext>
            </p:extLst>
          </p:nvPr>
        </p:nvGraphicFramePr>
        <p:xfrm>
          <a:off x="850387" y="2290299"/>
          <a:ext cx="773061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25" name="Document" r:id="rId5" imgW="6311900" imgH="762000" progId="Word.Document.12">
                  <p:embed/>
                </p:oleObj>
              </mc:Choice>
              <mc:Fallback>
                <p:oleObj name="Document" r:id="rId5" imgW="6311900" imgH="762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0387" y="2290299"/>
                        <a:ext cx="7730618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669026"/>
              </p:ext>
            </p:extLst>
          </p:nvPr>
        </p:nvGraphicFramePr>
        <p:xfrm>
          <a:off x="1192213" y="3971303"/>
          <a:ext cx="71532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26" name="Document" r:id="rId7" imgW="6311900" imgH="368300" progId="Word.Document.12">
                  <p:embed/>
                </p:oleObj>
              </mc:Choice>
              <mc:Fallback>
                <p:oleObj name="Document" r:id="rId7" imgW="6311900" imgH="368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92213" y="3971303"/>
                        <a:ext cx="7153275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1665928" y="4697411"/>
            <a:ext cx="5670670" cy="1904741"/>
            <a:chOff x="557022" y="2175134"/>
            <a:chExt cx="5670670" cy="1904741"/>
          </a:xfrm>
        </p:grpSpPr>
        <p:grpSp>
          <p:nvGrpSpPr>
            <p:cNvPr id="29" name="Group 28"/>
            <p:cNvGrpSpPr/>
            <p:nvPr/>
          </p:nvGrpSpPr>
          <p:grpSpPr>
            <a:xfrm>
              <a:off x="557022" y="2175134"/>
              <a:ext cx="5670670" cy="1904741"/>
              <a:chOff x="557022" y="2175134"/>
              <a:chExt cx="5670670" cy="1904741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4129155" y="3372872"/>
                <a:ext cx="1064622" cy="640365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EM1</a:t>
                </a:r>
                <a:endParaRPr lang="en-US" sz="1600"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1761122" y="3372872"/>
                <a:ext cx="1064622" cy="640365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EM2</a:t>
                </a:r>
                <a:endParaRPr lang="en-US" sz="1600" b="1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1290674" y="3693055"/>
                <a:ext cx="44899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graphicFrame>
            <p:nvGraphicFramePr>
              <p:cNvPr id="35" name="Object 3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6223091"/>
                  </p:ext>
                </p:extLst>
              </p:nvPr>
            </p:nvGraphicFramePr>
            <p:xfrm>
              <a:off x="557022" y="3306763"/>
              <a:ext cx="741363" cy="7731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227" name="Equation" r:id="rId9" imgW="584200" imgH="609600" progId="Equation.3">
                      <p:embed/>
                    </p:oleObj>
                  </mc:Choice>
                  <mc:Fallback>
                    <p:oleObj name="Equation" r:id="rId9" imgW="584200" imgH="6096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557022" y="3306763"/>
                            <a:ext cx="741363" cy="77311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" name="Object 3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47982197"/>
                  </p:ext>
                </p:extLst>
              </p:nvPr>
            </p:nvGraphicFramePr>
            <p:xfrm>
              <a:off x="3386027" y="3580342"/>
              <a:ext cx="161925" cy="2254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228" name="Equation" r:id="rId11" imgW="127000" imgH="177800" progId="Equation.3">
                      <p:embed/>
                    </p:oleObj>
                  </mc:Choice>
                  <mc:Fallback>
                    <p:oleObj name="Equation" r:id="rId11" imgW="127000" imgH="1778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3386027" y="3580342"/>
                            <a:ext cx="161925" cy="2254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37" name="Straight Arrow Connector 36"/>
              <p:cNvCxnSpPr/>
              <p:nvPr/>
            </p:nvCxnSpPr>
            <p:spPr>
              <a:xfrm>
                <a:off x="2856414" y="3693055"/>
                <a:ext cx="471564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3648536" y="3693056"/>
                <a:ext cx="44899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H="1">
                <a:off x="4674646" y="2969833"/>
                <a:ext cx="1" cy="3808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graphicFrame>
            <p:nvGraphicFramePr>
              <p:cNvPr id="40" name="Object 3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20508659"/>
                  </p:ext>
                </p:extLst>
              </p:nvPr>
            </p:nvGraphicFramePr>
            <p:xfrm>
              <a:off x="4303965" y="2175134"/>
              <a:ext cx="741363" cy="7731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229" name="Equation" r:id="rId13" imgW="584200" imgH="609600" progId="Equation.3">
                      <p:embed/>
                    </p:oleObj>
                  </mc:Choice>
                  <mc:Fallback>
                    <p:oleObj name="Equation" r:id="rId13" imgW="584200" imgH="6096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4303965" y="2175134"/>
                            <a:ext cx="741363" cy="77311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" name="Object 4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05125790"/>
                  </p:ext>
                </p:extLst>
              </p:nvPr>
            </p:nvGraphicFramePr>
            <p:xfrm>
              <a:off x="5695879" y="3547005"/>
              <a:ext cx="531813" cy="2587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230" name="Equation" r:id="rId14" imgW="419100" imgH="203200" progId="Equation.3">
                      <p:embed/>
                    </p:oleObj>
                  </mc:Choice>
                  <mc:Fallback>
                    <p:oleObj name="Equation" r:id="rId14" imgW="419100" imgH="2032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5695879" y="3547005"/>
                            <a:ext cx="531813" cy="25876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30" name="Straight Arrow Connector 29"/>
            <p:cNvCxnSpPr/>
            <p:nvPr/>
          </p:nvCxnSpPr>
          <p:spPr>
            <a:xfrm>
              <a:off x="5219790" y="3693056"/>
              <a:ext cx="47156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graphicFrame>
          <p:nvGraphicFramePr>
            <p:cNvPr id="31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7127547"/>
                </p:ext>
              </p:extLst>
            </p:nvPr>
          </p:nvGraphicFramePr>
          <p:xfrm>
            <a:off x="1277028" y="3354848"/>
            <a:ext cx="3079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31" name="Equation" r:id="rId16" imgW="241300" imgH="279400" progId="Equation.DSMT4">
                    <p:embed/>
                  </p:oleObj>
                </mc:Choice>
                <mc:Fallback>
                  <p:oleObj name="Equation" r:id="rId16" imgW="241300" imgH="279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277028" y="3354848"/>
                          <a:ext cx="3079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Title 1"/>
          <p:cNvSpPr txBox="1">
            <a:spLocks/>
          </p:cNvSpPr>
          <p:nvPr/>
        </p:nvSpPr>
        <p:spPr bwMode="auto">
          <a:xfrm>
            <a:off x="455613" y="1004888"/>
            <a:ext cx="8231187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pPr lvl="1"/>
            <a:r>
              <a:rPr lang="en-US" b="0" dirty="0"/>
              <a:t>Ensemble Model: Example 1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2925051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5121E-6 -3.82762E-6 L 0.00209 -0.4251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2127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2148441"/>
            <a:ext cx="2245896" cy="76565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Creat</a:t>
            </a:r>
            <a:r>
              <a:rPr lang="en-US" sz="2000" dirty="0">
                <a:latin typeface="+mn-lt"/>
              </a:rPr>
              <a:t>e </a:t>
            </a:r>
            <a:r>
              <a:rPr lang="en-US" sz="2000" dirty="0" err="1">
                <a:latin typeface="+mn-lt"/>
              </a:rPr>
              <a:t>EnsembleModel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4239349" y="2914091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6479843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ensemble_model_ext_models.xml</a:t>
            </a:r>
            <a:endParaRPr lang="en-US" sz="1400" dirty="0"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387563" y="3585181"/>
            <a:ext cx="2245896" cy="455152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+mn-lt"/>
              </a:rPr>
              <a:t>Sample the model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387563" y="4711423"/>
            <a:ext cx="2245896" cy="455152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+mn-lt"/>
              </a:rPr>
              <a:t>Plot results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6" name="Down Arrow 25"/>
          <p:cNvSpPr/>
          <p:nvPr/>
        </p:nvSpPr>
        <p:spPr bwMode="auto">
          <a:xfrm>
            <a:off x="4239349" y="4040333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991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743280"/>
          </a:xfrm>
        </p:spPr>
        <p:txBody>
          <a:bodyPr/>
          <a:lstStyle/>
          <a:p>
            <a:r>
              <a:rPr lang="en-US" b="0" dirty="0"/>
              <a:t>Create an Ensemble model of a code and an </a:t>
            </a:r>
            <a:r>
              <a:rPr lang="en-US" b="0" dirty="0" err="1"/>
              <a:t>ExternalModel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82279" y="17996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7996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7996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77139" y="211678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17996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961721" y="17996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71521" y="2750400"/>
            <a:ext cx="4803678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&lt;Distributions&gt;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&lt;Uniform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leftTemperatureDist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500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1700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&lt;/Uniform&gt;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&lt;Uniform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rightTemperatureDist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500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1700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&lt;/Uniform&gt;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&lt;/Distributions&gt;</a:t>
            </a:r>
          </a:p>
        </p:txBody>
      </p:sp>
      <p:sp>
        <p:nvSpPr>
          <p:cNvPr id="13" name="Left Brace 12"/>
          <p:cNvSpPr/>
          <p:nvPr/>
        </p:nvSpPr>
        <p:spPr bwMode="auto">
          <a:xfrm rot="10800000">
            <a:off x="6160207" y="3211950"/>
            <a:ext cx="194007" cy="431339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483684" y="3124714"/>
            <a:ext cx="1505236" cy="60244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 specifications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351442" y="17996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7213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715375" y="6566028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474368"/>
            <a:ext cx="9144000" cy="20928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...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heatTransfer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’’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ModuleToLoad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’EM1linear’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&lt;variables&gt;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leftTemperature,rightTemperature,k,solution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&lt;/variables&gt;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thermalConductivityCompuation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’’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ModuleToLoad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’EM2linear’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&lt;variables&gt;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leftTemperature,rightTemperature,k,averageTemperature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&lt;/variables&gt;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...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877139" y="2123631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7351442" y="181229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743280"/>
          </a:xfrm>
        </p:spPr>
        <p:txBody>
          <a:bodyPr/>
          <a:lstStyle/>
          <a:p>
            <a:r>
              <a:rPr lang="en-US" b="0" dirty="0"/>
              <a:t>Create an Ensemble model of a code and an </a:t>
            </a:r>
            <a:r>
              <a:rPr lang="en-US" b="0" dirty="0" err="1"/>
              <a:t>ExternalModel</a:t>
            </a:r>
            <a:endParaRPr lang="en-US" b="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5578132" y="4899361"/>
            <a:ext cx="1447124" cy="77804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List of Models we are going to use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 flipH="1" flipV="1">
            <a:off x="5708643" y="4413778"/>
            <a:ext cx="593051" cy="4612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83628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Outline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3333CC"/>
              </a:solidFill>
            </a:endParaRPr>
          </a:p>
          <a:p>
            <a:r>
              <a:rPr lang="en-US" dirty="0">
                <a:solidFill>
                  <a:srgbClr val="3333CC"/>
                </a:solidFill>
              </a:rPr>
              <a:t>RAVEN models: brief overview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rgbClr val="3333CC"/>
                </a:solidFill>
              </a:rPr>
              <a:t>Ensemble Modeling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Characteristics and limitations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3333CC"/>
                </a:solidFill>
              </a:rPr>
              <a:t>Application examples of Ensemble Modeling</a:t>
            </a:r>
          </a:p>
          <a:p>
            <a:pPr marL="0" indent="0">
              <a:buNone/>
            </a:pPr>
            <a:endParaRPr lang="en-US" dirty="0">
              <a:solidFill>
                <a:srgbClr val="3333CC"/>
              </a:solidFill>
            </a:endParaRPr>
          </a:p>
          <a:p>
            <a:r>
              <a:rPr lang="en-US" dirty="0">
                <a:solidFill>
                  <a:srgbClr val="3333CC"/>
                </a:solidFill>
              </a:rPr>
              <a:t>Hands-on: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Example using 2 external models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Example using the Code Interface we previously created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715375" y="6566028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474368"/>
            <a:ext cx="9144000" cy="38933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...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EnsembleModel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codeAndExtModel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&lt;Model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’Models'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thermalConductivityComputation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&lt;Input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“Files”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“”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inputHolder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 &gt;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</a:p>
          <a:p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     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thermalConductivityComputationContainer</a:t>
            </a:r>
            <a:endParaRPr lang="en-US" sz="1300" dirty="0"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&lt;Model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’Models'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’Code’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heatTransfer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&lt;Input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“Files”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“”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inputHolder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 &gt;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     </a:t>
            </a:r>
            <a:r>
              <a:rPr lang="en-US" sz="1300" dirty="0" err="1">
                <a:latin typeface="Courier"/>
                <a:cs typeface="Courier"/>
              </a:rPr>
              <a:t>heatTransferContainer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EnsembleModel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...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877139" y="2123631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7351442" y="181229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743280"/>
          </a:xfrm>
        </p:spPr>
        <p:txBody>
          <a:bodyPr/>
          <a:lstStyle/>
          <a:p>
            <a:r>
              <a:rPr lang="en-US" b="0" dirty="0"/>
              <a:t>Create an Ensemble model of a code and an </a:t>
            </a:r>
            <a:r>
              <a:rPr lang="en-US" b="0" dirty="0" err="1"/>
              <a:t>ExternalModel</a:t>
            </a:r>
            <a:endParaRPr lang="en-US" b="0" dirty="0"/>
          </a:p>
        </p:txBody>
      </p:sp>
      <p:cxnSp>
        <p:nvCxnSpPr>
          <p:cNvPr id="32" name="Straight Arrow Connector 31"/>
          <p:cNvCxnSpPr>
            <a:stCxn id="33" idx="1"/>
          </p:cNvCxnSpPr>
          <p:nvPr/>
        </p:nvCxnSpPr>
        <p:spPr bwMode="auto">
          <a:xfrm flipH="1">
            <a:off x="5826959" y="4438306"/>
            <a:ext cx="950866" cy="3144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Rectangle 32"/>
          <p:cNvSpPr/>
          <p:nvPr/>
        </p:nvSpPr>
        <p:spPr bwMode="auto">
          <a:xfrm>
            <a:off x="6777825" y="4123879"/>
            <a:ext cx="1447124" cy="62885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Inputs of this model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7239676" y="5423438"/>
            <a:ext cx="1447124" cy="62885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Exclusive output 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 flipH="1" flipV="1">
            <a:off x="6559730" y="5208039"/>
            <a:ext cx="679946" cy="2153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894596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715375" y="6566028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961721" y="181409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877139" y="2123631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81409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7351442" y="181229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743280"/>
          </a:xfrm>
        </p:spPr>
        <p:txBody>
          <a:bodyPr/>
          <a:lstStyle/>
          <a:p>
            <a:r>
              <a:rPr lang="en-US" b="0" dirty="0"/>
              <a:t>Create an Ensemble model of a code and an </a:t>
            </a:r>
            <a:r>
              <a:rPr lang="en-US" b="0" dirty="0" err="1"/>
              <a:t>ExternalModel</a:t>
            </a:r>
            <a:endParaRPr lang="en-US" b="0" dirty="0"/>
          </a:p>
        </p:txBody>
      </p:sp>
      <p:sp>
        <p:nvSpPr>
          <p:cNvPr id="16" name="TextBox 15"/>
          <p:cNvSpPr txBox="1"/>
          <p:nvPr/>
        </p:nvSpPr>
        <p:spPr>
          <a:xfrm>
            <a:off x="2450362" y="2820569"/>
            <a:ext cx="6270647" cy="33239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heatTransferContainer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&lt;Input&gt;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leftTemperature,rightTemperature,k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&lt;Output&gt;</a:t>
            </a:r>
            <a:r>
              <a:rPr lang="en-US" sz="1400" dirty="0">
                <a:latin typeface="Courier"/>
                <a:cs typeface="Courier"/>
              </a:rPr>
              <a:t>solution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thermalConductivityComputationContainer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leftTemperature,rightTemperature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&lt;Output&gt;</a:t>
            </a:r>
            <a:r>
              <a:rPr lang="en-US" sz="1400" dirty="0">
                <a:latin typeface="Courier"/>
                <a:cs typeface="Courier"/>
              </a:rPr>
              <a:t>k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metaModelOutputTest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leftTemperature,rightTemperature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&lt;Output&gt;</a:t>
            </a:r>
            <a:r>
              <a:rPr lang="en-US" sz="1400" dirty="0" err="1">
                <a:latin typeface="Courier"/>
                <a:cs typeface="Courier"/>
              </a:rPr>
              <a:t>k,solution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2176668" y="3399480"/>
            <a:ext cx="950866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V="1">
            <a:off x="2176668" y="3399480"/>
            <a:ext cx="0" cy="10631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2185970" y="4462646"/>
            <a:ext cx="950866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Arrow Connector 25"/>
          <p:cNvCxnSpPr>
            <a:stCxn id="27" idx="3"/>
          </p:cNvCxnSpPr>
          <p:nvPr/>
        </p:nvCxnSpPr>
        <p:spPr bwMode="auto">
          <a:xfrm>
            <a:off x="1612950" y="3942374"/>
            <a:ext cx="5637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165826" y="3785160"/>
            <a:ext cx="1447124" cy="31442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Link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734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Create an Ensemble model of two model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8231187" cy="452437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/>
              <a:t>Let’s run the code…</a:t>
            </a:r>
            <a:endParaRPr lang="en-US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757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1109534"/>
          </a:xfrm>
        </p:spPr>
        <p:txBody>
          <a:bodyPr/>
          <a:lstStyle/>
          <a:p>
            <a:pPr algn="ctr"/>
            <a:r>
              <a:rPr lang="en-US" b="0" dirty="0"/>
              <a:t>Exercise 2:</a:t>
            </a:r>
            <a:br>
              <a:rPr lang="en-US" b="0" dirty="0"/>
            </a:br>
            <a:r>
              <a:rPr lang="en-US" b="0" dirty="0"/>
              <a:t>Create an </a:t>
            </a:r>
            <a:r>
              <a:rPr lang="en-US" b="0" dirty="0" err="1"/>
              <a:t>EnsembleModel</a:t>
            </a:r>
            <a:r>
              <a:rPr lang="en-US" b="0" dirty="0"/>
              <a:t> of a Code and an </a:t>
            </a:r>
            <a:r>
              <a:rPr lang="en-US" b="0" dirty="0" err="1"/>
              <a:t>ExternalModel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88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63" y="1536700"/>
            <a:ext cx="8839307" cy="2978644"/>
          </a:xfrm>
        </p:spPr>
        <p:txBody>
          <a:bodyPr/>
          <a:lstStyle/>
          <a:p>
            <a:r>
              <a:rPr lang="en-US" dirty="0"/>
              <a:t>Also codes can be used in the Ensemble modeling.</a:t>
            </a:r>
          </a:p>
          <a:p>
            <a:pPr lvl="1" algn="just"/>
            <a:r>
              <a:rPr lang="en-US" i="1" dirty="0"/>
              <a:t>EM1: Code, Analytical Bateman</a:t>
            </a:r>
          </a:p>
          <a:p>
            <a:pPr lvl="2" algn="just"/>
            <a:r>
              <a:rPr lang="en-US" dirty="0"/>
              <a:t>Transmutation</a:t>
            </a:r>
          </a:p>
          <a:p>
            <a:pPr lvl="2" algn="just"/>
            <a:endParaRPr lang="en-US" dirty="0"/>
          </a:p>
          <a:p>
            <a:pPr lvl="2" algn="just"/>
            <a:endParaRPr lang="en-US" dirty="0"/>
          </a:p>
          <a:p>
            <a:pPr lvl="2" algn="just"/>
            <a:endParaRPr lang="en-US" dirty="0"/>
          </a:p>
          <a:p>
            <a:pPr lvl="2" algn="just"/>
            <a:endParaRPr lang="en-US" dirty="0"/>
          </a:p>
          <a:p>
            <a:pPr lvl="2" algn="just"/>
            <a:endParaRPr lang="en-US" dirty="0"/>
          </a:p>
          <a:p>
            <a:pPr lvl="1" algn="just"/>
            <a:r>
              <a:rPr lang="en-US" i="1" dirty="0"/>
              <a:t>EM2: External Model, convert final outcomes of EM1 into atom densities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 descr="Screen Shot 2016-04-08 at 10.03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67" y="2688160"/>
            <a:ext cx="1896533" cy="975104"/>
          </a:xfrm>
          <a:prstGeom prst="rect">
            <a:avLst/>
          </a:prstGeom>
        </p:spPr>
      </p:pic>
      <p:pic>
        <p:nvPicPr>
          <p:cNvPr id="6" name="Picture 5" descr="Screen Shot 2016-04-08 at 10.19.3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299" y="2379133"/>
            <a:ext cx="2065867" cy="160907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243000" y="4756725"/>
            <a:ext cx="5864085" cy="1416050"/>
            <a:chOff x="1529170" y="2216559"/>
            <a:chExt cx="5864085" cy="1416050"/>
          </a:xfrm>
        </p:grpSpPr>
        <p:sp>
          <p:nvSpPr>
            <p:cNvPr id="9" name="Rounded Rectangle 8"/>
            <p:cNvSpPr/>
            <p:nvPr/>
          </p:nvSpPr>
          <p:spPr>
            <a:xfrm>
              <a:off x="2806085" y="2608029"/>
              <a:ext cx="1064622" cy="640365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EM1</a:t>
              </a:r>
              <a:endParaRPr lang="en-US" sz="1600" b="1" i="1" dirty="0">
                <a:solidFill>
                  <a:schemeClr val="bg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826399" y="2604400"/>
              <a:ext cx="1064622" cy="640365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EM2</a:t>
              </a:r>
              <a:endParaRPr lang="en-US" sz="1600" b="1" i="1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5355951" y="2924583"/>
              <a:ext cx="44899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6921691" y="2924583"/>
              <a:ext cx="47156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1469819"/>
                </p:ext>
              </p:extLst>
            </p:nvPr>
          </p:nvGraphicFramePr>
          <p:xfrm>
            <a:off x="1529170" y="2216559"/>
            <a:ext cx="676275" cy="1416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6" name="Equation" r:id="rId5" imgW="533400" imgH="1117600" progId="Equation.DSMT4">
                    <p:embed/>
                  </p:oleObj>
                </mc:Choice>
                <mc:Fallback>
                  <p:oleObj name="Equation" r:id="rId5" imgW="533400" imgH="1117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529170" y="2216559"/>
                          <a:ext cx="676275" cy="1416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4292959"/>
                </p:ext>
              </p:extLst>
            </p:nvPr>
          </p:nvGraphicFramePr>
          <p:xfrm>
            <a:off x="4584250" y="2301875"/>
            <a:ext cx="581025" cy="1254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7" name="Equation" r:id="rId7" imgW="457200" imgH="990600" progId="Equation.DSMT4">
                    <p:embed/>
                  </p:oleObj>
                </mc:Choice>
                <mc:Fallback>
                  <p:oleObj name="Equation" r:id="rId7" imgW="457200" imgH="990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584250" y="2301875"/>
                          <a:ext cx="581025" cy="1254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7" name="Straight Arrow Connector 16"/>
            <p:cNvCxnSpPr/>
            <p:nvPr/>
          </p:nvCxnSpPr>
          <p:spPr>
            <a:xfrm>
              <a:off x="3901245" y="2924582"/>
              <a:ext cx="47156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8" name="Title 1"/>
          <p:cNvSpPr txBox="1">
            <a:spLocks/>
          </p:cNvSpPr>
          <p:nvPr/>
        </p:nvSpPr>
        <p:spPr bwMode="auto">
          <a:xfrm>
            <a:off x="455613" y="1004888"/>
            <a:ext cx="8231187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pPr lvl="1"/>
            <a:r>
              <a:rPr lang="en-US" b="0" dirty="0"/>
              <a:t>Ensemble Model: Example 2 specifications</a:t>
            </a: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791491"/>
              </p:ext>
            </p:extLst>
          </p:nvPr>
        </p:nvGraphicFramePr>
        <p:xfrm>
          <a:off x="7274924" y="4842041"/>
          <a:ext cx="936625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" name="Equation" r:id="rId9" imgW="736600" imgH="990600" progId="Equation.DSMT4">
                  <p:embed/>
                </p:oleObj>
              </mc:Choice>
              <mc:Fallback>
                <p:oleObj name="Equation" r:id="rId9" imgW="736600" imgH="990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74924" y="4842041"/>
                        <a:ext cx="936625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0362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2148441"/>
            <a:ext cx="2245896" cy="76565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Creat</a:t>
            </a:r>
            <a:r>
              <a:rPr lang="en-US" sz="2000" dirty="0">
                <a:latin typeface="+mn-lt"/>
              </a:rPr>
              <a:t>e </a:t>
            </a:r>
            <a:r>
              <a:rPr lang="en-US" sz="2000" dirty="0" err="1">
                <a:latin typeface="+mn-lt"/>
              </a:rPr>
              <a:t>EnsembleModel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4239349" y="2914091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6479843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ensamble_model_example.xml</a:t>
            </a:r>
            <a:endParaRPr lang="en-US" sz="1400" dirty="0"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387563" y="3585181"/>
            <a:ext cx="2245896" cy="455152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+mn-lt"/>
              </a:rPr>
              <a:t>Sample the model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387563" y="4711423"/>
            <a:ext cx="2245896" cy="455152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+mn-lt"/>
              </a:rPr>
              <a:t>Plot results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6" name="Down Arrow 25"/>
          <p:cNvSpPr/>
          <p:nvPr/>
        </p:nvSpPr>
        <p:spPr bwMode="auto">
          <a:xfrm>
            <a:off x="4239349" y="4040333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673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743280"/>
          </a:xfrm>
        </p:spPr>
        <p:txBody>
          <a:bodyPr/>
          <a:lstStyle/>
          <a:p>
            <a:r>
              <a:rPr lang="en-US" b="0" dirty="0"/>
              <a:t>Create an Ensemble model of a code and an </a:t>
            </a:r>
            <a:r>
              <a:rPr lang="en-US" b="0" dirty="0" err="1"/>
              <a:t>ExternalModel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82279" y="17996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7996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7996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77139" y="211678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17996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961721" y="17996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70161" y="2750400"/>
            <a:ext cx="4803678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&lt;Distributions&gt;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&lt;Uniform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’sigma'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1000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&lt;/Uniform&gt;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&lt;Uniform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decayConstant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1.e-7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1.e-8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&lt;/Uniform&gt;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&lt;/Distributions&gt;</a:t>
            </a:r>
          </a:p>
        </p:txBody>
      </p:sp>
      <p:sp>
        <p:nvSpPr>
          <p:cNvPr id="13" name="Left Brace 12"/>
          <p:cNvSpPr/>
          <p:nvPr/>
        </p:nvSpPr>
        <p:spPr bwMode="auto">
          <a:xfrm rot="10800000">
            <a:off x="6160207" y="3211950"/>
            <a:ext cx="194007" cy="431339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483684" y="3124714"/>
            <a:ext cx="1505236" cy="60244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 specifications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351442" y="17996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1756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715375" y="6566028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474368"/>
            <a:ext cx="9144000" cy="2693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...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convertToAtomDensity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’’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ModuleToLoad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toAtomDens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&lt;variables&gt;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A,B,C,D,densA,densB,densC,densD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&lt;/variables&gt;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&lt;Code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testModel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GenericCode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executables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ensembleModelWithCode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/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AnalyticalDplMain.py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executables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clargs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arg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””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extension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’.xml’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’input’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clargs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arg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””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extension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’.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csv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’output’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&lt;prepend&gt;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python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&lt;/prepend&gt;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&lt;/Code&gt;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...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877139" y="2123631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7351442" y="181229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743280"/>
          </a:xfrm>
        </p:spPr>
        <p:txBody>
          <a:bodyPr/>
          <a:lstStyle/>
          <a:p>
            <a:r>
              <a:rPr lang="en-US" b="0" dirty="0"/>
              <a:t>Create an Ensemble model of a code and an </a:t>
            </a:r>
            <a:r>
              <a:rPr lang="en-US" b="0" dirty="0" err="1"/>
              <a:t>ExternalModel</a:t>
            </a:r>
            <a:endParaRPr lang="en-US" b="0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5578132" y="4899361"/>
            <a:ext cx="1447124" cy="77804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List of Models we are going to use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 flipH="1" flipV="1">
            <a:off x="5708643" y="4413778"/>
            <a:ext cx="593051" cy="4612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280683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715375" y="6566028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474368"/>
            <a:ext cx="9144000" cy="3493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...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EnsembleModel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codeAndExtModel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&lt;Model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’Models'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inputNames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inPlaceHolder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convertToAtomDensity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&lt;Input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“Files”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“”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referenceInput.xml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 &gt;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convertedData</a:t>
            </a:r>
            <a:endParaRPr lang="en-US" sz="1300" dirty="0"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&lt;Model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’Models'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’Code’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testModel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&lt;Input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“Files”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“”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inputHolder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 &gt;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sampleMC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EnsembleModel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...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877139" y="2123631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7351442" y="181229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743280"/>
          </a:xfrm>
        </p:spPr>
        <p:txBody>
          <a:bodyPr/>
          <a:lstStyle/>
          <a:p>
            <a:r>
              <a:rPr lang="en-US" b="0" dirty="0"/>
              <a:t>Create an Ensemble model of a code and an </a:t>
            </a:r>
            <a:r>
              <a:rPr lang="en-US" b="0" dirty="0" err="1"/>
              <a:t>ExternalModel</a:t>
            </a:r>
            <a:endParaRPr lang="en-US" b="0" dirty="0"/>
          </a:p>
        </p:txBody>
      </p:sp>
      <p:cxnSp>
        <p:nvCxnSpPr>
          <p:cNvPr id="32" name="Straight Arrow Connector 31"/>
          <p:cNvCxnSpPr>
            <a:stCxn id="33" idx="1"/>
          </p:cNvCxnSpPr>
          <p:nvPr/>
        </p:nvCxnSpPr>
        <p:spPr bwMode="auto">
          <a:xfrm flipH="1">
            <a:off x="5826959" y="4438306"/>
            <a:ext cx="950866" cy="3144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Rectangle 32"/>
          <p:cNvSpPr/>
          <p:nvPr/>
        </p:nvSpPr>
        <p:spPr bwMode="auto">
          <a:xfrm>
            <a:off x="6777825" y="4123879"/>
            <a:ext cx="1447124" cy="62885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Inputs of this model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7239676" y="5423438"/>
            <a:ext cx="1447124" cy="62885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Exclusive output 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 flipH="1" flipV="1">
            <a:off x="6559730" y="5208039"/>
            <a:ext cx="679946" cy="2153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201636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715375" y="6566028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961721" y="181409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877139" y="2123631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81409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7351442" y="181229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743280"/>
          </a:xfrm>
        </p:spPr>
        <p:txBody>
          <a:bodyPr/>
          <a:lstStyle/>
          <a:p>
            <a:r>
              <a:rPr lang="en-US" b="0" dirty="0"/>
              <a:t>Create an Ensemble model of a code and an </a:t>
            </a:r>
            <a:r>
              <a:rPr lang="en-US" b="0" dirty="0" err="1"/>
              <a:t>ExternalModel</a:t>
            </a:r>
            <a:endParaRPr lang="en-US" b="0" dirty="0"/>
          </a:p>
        </p:txBody>
      </p:sp>
      <p:sp>
        <p:nvSpPr>
          <p:cNvPr id="16" name="TextBox 15"/>
          <p:cNvSpPr txBox="1"/>
          <p:nvPr/>
        </p:nvSpPr>
        <p:spPr>
          <a:xfrm>
            <a:off x="2450362" y="2820569"/>
            <a:ext cx="6270647" cy="3108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convertData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A,B,C,D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&lt;Output&gt;</a:t>
            </a:r>
            <a:r>
              <a:rPr lang="en-US" sz="1400" dirty="0" err="1">
                <a:latin typeface="Courier"/>
                <a:cs typeface="Courier"/>
              </a:rPr>
              <a:t>densA,densB,densC,densD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sampleMC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sigma-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A,sigma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B,decay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A,decay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-B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&lt;Output&gt;</a:t>
            </a:r>
            <a:r>
              <a:rPr lang="en-US" sz="1400" dirty="0">
                <a:latin typeface="Courier"/>
                <a:cs typeface="Courier"/>
              </a:rPr>
              <a:t>A,B,C,D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finalResponses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sigma-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A,sigma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B,decay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A,decay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-B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&lt;Output&gt;</a:t>
            </a:r>
            <a:r>
              <a:rPr lang="en-US" sz="1400" dirty="0" err="1">
                <a:latin typeface="Courier"/>
                <a:cs typeface="Courier"/>
              </a:rPr>
              <a:t>A,B,C,D,densA,densB,densC,densD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2176668" y="3424138"/>
            <a:ext cx="950866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V="1">
            <a:off x="2176668" y="3424138"/>
            <a:ext cx="0" cy="10631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2185970" y="4487304"/>
            <a:ext cx="950866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Arrow Connector 25"/>
          <p:cNvCxnSpPr>
            <a:stCxn id="27" idx="3"/>
          </p:cNvCxnSpPr>
          <p:nvPr/>
        </p:nvCxnSpPr>
        <p:spPr bwMode="auto">
          <a:xfrm>
            <a:off x="1612950" y="3967032"/>
            <a:ext cx="5637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165826" y="3809818"/>
            <a:ext cx="1447124" cy="31442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Link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1066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743280"/>
          </a:xfrm>
        </p:spPr>
        <p:txBody>
          <a:bodyPr/>
          <a:lstStyle/>
          <a:p>
            <a:pPr algn="ctr"/>
            <a:r>
              <a:rPr lang="en-US" b="0" dirty="0"/>
              <a:t>RAVEN models: </a:t>
            </a:r>
            <a:br>
              <a:rPr lang="en-US" b="0" dirty="0"/>
            </a:br>
            <a:r>
              <a:rPr lang="en-US" b="0" dirty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16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Create an Ensemble model of two model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8231187" cy="452437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/>
              <a:t>Let’s run the code…</a:t>
            </a:r>
            <a:endParaRPr lang="en-US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258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1109534"/>
          </a:xfrm>
        </p:spPr>
        <p:txBody>
          <a:bodyPr/>
          <a:lstStyle/>
          <a:p>
            <a:pPr algn="ctr"/>
            <a:r>
              <a:rPr lang="en-US" b="0" dirty="0"/>
              <a:t>Thank you</a:t>
            </a:r>
            <a:br>
              <a:rPr lang="en-US" b="0" dirty="0"/>
            </a:br>
            <a:br>
              <a:rPr lang="en-US" b="0" dirty="0"/>
            </a:br>
            <a:r>
              <a:rPr lang="en-US" b="0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88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62270"/>
            <a:ext cx="8231187" cy="4394329"/>
          </a:xfrm>
        </p:spPr>
        <p:txBody>
          <a:bodyPr/>
          <a:lstStyle/>
          <a:p>
            <a:pPr algn="just"/>
            <a:r>
              <a:rPr lang="en-US" dirty="0"/>
              <a:t>RAVEN categorizes in its Models entity the following sub-entities:</a:t>
            </a:r>
          </a:p>
          <a:p>
            <a:pPr lvl="1" algn="just"/>
            <a:r>
              <a:rPr lang="en-US" dirty="0"/>
              <a:t>Codes:</a:t>
            </a:r>
          </a:p>
          <a:p>
            <a:pPr lvl="2" algn="just"/>
            <a:r>
              <a:rPr lang="en-US" dirty="0"/>
              <a:t>Aimed to interface with physical codes (e.g. RELAP5-3D, etc.)</a:t>
            </a:r>
          </a:p>
          <a:p>
            <a:pPr lvl="1" algn="just"/>
            <a:r>
              <a:rPr lang="en-US" dirty="0"/>
              <a:t>ROMs:</a:t>
            </a:r>
          </a:p>
          <a:p>
            <a:pPr lvl="2" algn="just"/>
            <a:r>
              <a:rPr lang="en-US" dirty="0"/>
              <a:t>Aimed to emulate the response of a system based on a simplified mathematical representation</a:t>
            </a:r>
          </a:p>
          <a:p>
            <a:pPr lvl="1" algn="just"/>
            <a:r>
              <a:rPr lang="en-US" dirty="0" err="1"/>
              <a:t>HybridModels</a:t>
            </a:r>
            <a:r>
              <a:rPr lang="en-US" dirty="0"/>
              <a:t>:</a:t>
            </a:r>
          </a:p>
          <a:p>
            <a:pPr lvl="2" algn="just"/>
            <a:r>
              <a:rPr lang="en-US" dirty="0"/>
              <a:t>Aimed to smartly choose (for the evaluation) between ROMs and high-fidelity models (e.g. Codes, </a:t>
            </a:r>
            <a:r>
              <a:rPr lang="en-US" dirty="0" err="1"/>
              <a:t>ExternalModels</a:t>
            </a:r>
            <a:r>
              <a:rPr lang="en-US" dirty="0"/>
              <a:t>, etc.)</a:t>
            </a:r>
          </a:p>
          <a:p>
            <a:pPr lvl="1" algn="just"/>
            <a:r>
              <a:rPr lang="en-US" dirty="0"/>
              <a:t>External Models:</a:t>
            </a:r>
          </a:p>
          <a:p>
            <a:pPr lvl="2" algn="just"/>
            <a:r>
              <a:rPr lang="en-US" dirty="0"/>
              <a:t>Aimed to provide to the user an easy way to implement sets of equations directly in RAVEN</a:t>
            </a:r>
          </a:p>
          <a:p>
            <a:pPr lvl="1" algn="just"/>
            <a:r>
              <a:rPr lang="en-US" dirty="0"/>
              <a:t>Post-Processors:</a:t>
            </a:r>
          </a:p>
          <a:p>
            <a:pPr lvl="2" algn="just"/>
            <a:r>
              <a:rPr lang="en-US" dirty="0"/>
              <a:t>Aimed to analyze the generated datasets (e.g. Statistical moments, Data Mining, etc.)</a:t>
            </a:r>
          </a:p>
          <a:p>
            <a:pPr lvl="1" algn="just"/>
            <a:r>
              <a:rPr lang="en-US" dirty="0"/>
              <a:t>Ensemble Models:</a:t>
            </a:r>
          </a:p>
          <a:p>
            <a:pPr lvl="2" algn="just"/>
            <a:r>
              <a:rPr lang="en-US" dirty="0"/>
              <a:t>Aimed to assemble multiple models</a:t>
            </a:r>
          </a:p>
          <a:p>
            <a:pPr lvl="2" algn="just"/>
            <a:endParaRPr lang="en-US" dirty="0"/>
          </a:p>
          <a:p>
            <a:pPr lvl="2" algn="just"/>
            <a:endParaRPr lang="en-US" dirty="0"/>
          </a:p>
          <a:p>
            <a:pPr lvl="2"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models: a quick introduction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42662" y="6059220"/>
            <a:ext cx="786145" cy="33050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34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377026"/>
          </a:xfrm>
        </p:spPr>
        <p:txBody>
          <a:bodyPr/>
          <a:lstStyle/>
          <a:p>
            <a:pPr algn="ctr"/>
            <a:r>
              <a:rPr lang="en-US" b="0" dirty="0"/>
              <a:t>RAVEN ensemble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11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Ensemble Modeling Motivations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536701"/>
            <a:ext cx="8420100" cy="2887816"/>
          </a:xfrm>
        </p:spPr>
        <p:txBody>
          <a:bodyPr/>
          <a:lstStyle/>
          <a:p>
            <a:r>
              <a:rPr lang="en-US" dirty="0"/>
              <a:t>In several cases multiple models need to interface with each other since the initial conditions of some are dependent on the outcomes of others</a:t>
            </a:r>
          </a:p>
          <a:p>
            <a:r>
              <a:rPr lang="en-US" dirty="0"/>
              <a:t>In order to face this “problem” in the RAVEN framework, a new model category (e.g. class), named </a:t>
            </a:r>
            <a:r>
              <a:rPr lang="en-US" i="1" dirty="0" err="1"/>
              <a:t>EnsambleModel</a:t>
            </a:r>
            <a:r>
              <a:rPr lang="en-US" dirty="0"/>
              <a:t>, has been designed</a:t>
            </a:r>
          </a:p>
          <a:p>
            <a:r>
              <a:rPr lang="en-US" dirty="0"/>
              <a:t>This class is able to assemble multiple models of other categories (i.e. Code, External Model, ROM), identifying:</a:t>
            </a:r>
          </a:p>
          <a:p>
            <a:pPr lvl="1"/>
            <a:r>
              <a:rPr lang="en-US" dirty="0"/>
              <a:t>the input/output connections </a:t>
            </a:r>
          </a:p>
          <a:p>
            <a:pPr lvl="1"/>
            <a:r>
              <a:rPr lang="en-US" dirty="0"/>
              <a:t>the order of execution </a:t>
            </a:r>
          </a:p>
          <a:p>
            <a:pPr lvl="1"/>
            <a:r>
              <a:rPr lang="en-US" dirty="0"/>
              <a:t>the parallel execution strategy for each sub-model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24850" y="6362700"/>
            <a:ext cx="520699" cy="314325"/>
          </a:xfrm>
          <a:prstGeom prst="rect">
            <a:avLst/>
          </a:prstGeom>
        </p:spPr>
        <p:txBody>
          <a:bodyPr/>
          <a:lstStyle/>
          <a:p>
            <a:fld id="{10B2E029-4336-45F2-AC94-72E8EA1791FE}" type="slidenum">
              <a:rPr lang="en-US" sz="800" smtClean="0"/>
              <a:pPr/>
              <a:t>6</a:t>
            </a:fld>
            <a:endParaRPr lang="en-US" sz="8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5765656" y="4757632"/>
            <a:ext cx="2139225" cy="1694787"/>
            <a:chOff x="904132" y="4820097"/>
            <a:chExt cx="2139225" cy="1694787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904132" y="4820097"/>
              <a:ext cx="2139225" cy="169478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cs typeface="Arial"/>
                </a:rPr>
                <a:t>EnsembleModel</a:t>
              </a:r>
              <a:endParaRPr kumimoji="0" lang="en-US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pic>
          <p:nvPicPr>
            <p:cNvPr id="9" name="Picture 8" descr="19bd476f-9617-4df3-beca-0b7325581314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8765" b="90974" l="4925" r="4432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69" t="13445" r="56471" b="24805"/>
            <a:stretch/>
          </p:blipFill>
          <p:spPr>
            <a:xfrm>
              <a:off x="1014377" y="5437701"/>
              <a:ext cx="931876" cy="8543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pic>
        <p:pic>
          <p:nvPicPr>
            <p:cNvPr id="11" name="Picture 10" descr="XE135_steady_MRTAU_criticality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851" t="11620" r="22834" b="10036"/>
            <a:stretch/>
          </p:blipFill>
          <p:spPr>
            <a:xfrm>
              <a:off x="2055510" y="5346808"/>
              <a:ext cx="910873" cy="1001843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pic>
      </p:grpSp>
      <p:cxnSp>
        <p:nvCxnSpPr>
          <p:cNvPr id="12" name="Straight Arrow Connector 11"/>
          <p:cNvCxnSpPr/>
          <p:nvPr/>
        </p:nvCxnSpPr>
        <p:spPr bwMode="auto">
          <a:xfrm flipV="1">
            <a:off x="3685180" y="5605026"/>
            <a:ext cx="199719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440990" y="4518214"/>
            <a:ext cx="2197399" cy="2214854"/>
            <a:chOff x="785160" y="4643146"/>
            <a:chExt cx="2197399" cy="2214854"/>
          </a:xfrm>
        </p:grpSpPr>
        <p:grpSp>
          <p:nvGrpSpPr>
            <p:cNvPr id="13" name="Group 12"/>
            <p:cNvGrpSpPr/>
            <p:nvPr/>
          </p:nvGrpSpPr>
          <p:grpSpPr>
            <a:xfrm>
              <a:off x="785160" y="4643146"/>
              <a:ext cx="2197399" cy="1040333"/>
              <a:chOff x="5448369" y="3128282"/>
              <a:chExt cx="2463753" cy="1166435"/>
            </a:xfrm>
          </p:grpSpPr>
          <p:sp>
            <p:nvSpPr>
              <p:cNvPr id="19" name="Rounded Rectangle 18"/>
              <p:cNvSpPr/>
              <p:nvPr/>
            </p:nvSpPr>
            <p:spPr bwMode="auto">
              <a:xfrm>
                <a:off x="5448369" y="3128282"/>
                <a:ext cx="2463753" cy="1166435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/>
                    <a:cs typeface="Arial"/>
                  </a:rPr>
                  <a:t>Physics</a:t>
                </a:r>
                <a:r>
                  <a:rPr kumimoji="0" lang="en-US" sz="18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/>
                    <a:cs typeface="Arial"/>
                  </a:rPr>
                  <a:t> 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/>
                    <a:cs typeface="Arial"/>
                  </a:rPr>
                  <a:t>1</a:t>
                </a:r>
              </a:p>
            </p:txBody>
          </p:sp>
          <p:pic>
            <p:nvPicPr>
              <p:cNvPr id="20" name="Picture 19" descr="19bd476f-9617-4df3-beca-0b7325581314.png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8765" b="90974" l="4925" r="44321"/>
                        </a14:imgEffect>
                        <a14:imgEffect>
                          <a14:saturation sat="3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869" t="13445" r="56471" b="24805"/>
              <a:stretch/>
            </p:blipFill>
            <p:spPr>
              <a:xfrm>
                <a:off x="6294818" y="3529036"/>
                <a:ext cx="835188" cy="765681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pic>
        </p:grpSp>
        <p:grpSp>
          <p:nvGrpSpPr>
            <p:cNvPr id="14" name="Group 13"/>
            <p:cNvGrpSpPr/>
            <p:nvPr/>
          </p:nvGrpSpPr>
          <p:grpSpPr>
            <a:xfrm>
              <a:off x="785160" y="5817667"/>
              <a:ext cx="2197399" cy="1040333"/>
              <a:chOff x="5162884" y="5525653"/>
              <a:chExt cx="2463753" cy="1166435"/>
            </a:xfrm>
          </p:grpSpPr>
          <p:sp>
            <p:nvSpPr>
              <p:cNvPr id="17" name="Rounded Rectangle 16"/>
              <p:cNvSpPr/>
              <p:nvPr/>
            </p:nvSpPr>
            <p:spPr bwMode="auto">
              <a:xfrm>
                <a:off x="5162884" y="5525653"/>
                <a:ext cx="2463753" cy="1166435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800" i="0" dirty="0">
                    <a:solidFill>
                      <a:schemeClr val="tx1"/>
                    </a:solidFill>
                    <a:cs typeface="Arial"/>
                  </a:rPr>
                  <a:t>Physics </a:t>
                </a: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/>
                    <a:cs typeface="Arial"/>
                  </a:rPr>
                  <a:t>2</a:t>
                </a:r>
              </a:p>
            </p:txBody>
          </p:sp>
          <p:pic>
            <p:nvPicPr>
              <p:cNvPr id="18" name="Picture 17" descr="XE135_steady_MRTAU_criticality.png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  <a14:imgEffect>
                          <a14:saturation sat="3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851" t="11620" r="22834" b="10036"/>
              <a:stretch/>
            </p:blipFill>
            <p:spPr>
              <a:xfrm>
                <a:off x="6074445" y="5932147"/>
                <a:ext cx="640632" cy="704613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pic>
        </p:grpSp>
      </p:grpSp>
    </p:spTree>
    <p:extLst>
      <p:ext uri="{BB962C8B-B14F-4D97-AF65-F5344CB8AC3E}">
        <p14:creationId xmlns:p14="http://schemas.microsoft.com/office/powerpoint/2010/main" val="1214937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536701"/>
            <a:ext cx="8545729" cy="1803590"/>
          </a:xfrm>
        </p:spPr>
        <p:txBody>
          <a:bodyPr/>
          <a:lstStyle/>
          <a:p>
            <a:r>
              <a:rPr lang="en-US" dirty="0"/>
              <a:t>A new model entity (e.g., class), named </a:t>
            </a:r>
            <a:r>
              <a:rPr lang="en-US" i="1" dirty="0" err="1"/>
              <a:t>EnsembleModel</a:t>
            </a:r>
            <a:r>
              <a:rPr lang="en-US" dirty="0"/>
              <a:t>, has been developed:</a:t>
            </a:r>
          </a:p>
          <a:p>
            <a:pPr lvl="1"/>
            <a:r>
              <a:rPr lang="en-US" dirty="0"/>
              <a:t>Assemble multiple models of other categories, identifying the input/output connections and the order of execution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1"/>
            <a:r>
              <a:rPr lang="en-US" b="0" dirty="0"/>
              <a:t>Ensemble Model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346658-0B6E-394E-9D86-12A7BB7C0EF4}"/>
              </a:ext>
            </a:extLst>
          </p:cNvPr>
          <p:cNvGrpSpPr/>
          <p:nvPr/>
        </p:nvGrpSpPr>
        <p:grpSpPr>
          <a:xfrm>
            <a:off x="2035880" y="2689387"/>
            <a:ext cx="5140775" cy="4097003"/>
            <a:chOff x="1440134" y="1417638"/>
            <a:chExt cx="5998668" cy="4780712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42EFD85-78E8-0A43-947E-800D99D4B5A0}"/>
                </a:ext>
              </a:extLst>
            </p:cNvPr>
            <p:cNvSpPr/>
            <p:nvPr/>
          </p:nvSpPr>
          <p:spPr>
            <a:xfrm>
              <a:off x="1440134" y="1417638"/>
              <a:ext cx="5998668" cy="407103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55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55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D3A6E16-285D-AA40-A4DC-3523FDDB1781}"/>
                </a:ext>
              </a:extLst>
            </p:cNvPr>
            <p:cNvSpPr/>
            <p:nvPr/>
          </p:nvSpPr>
          <p:spPr>
            <a:xfrm>
              <a:off x="3468481" y="2954269"/>
              <a:ext cx="1894929" cy="104551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Data Objects</a:t>
              </a:r>
            </a:p>
            <a:p>
              <a:pPr algn="ctr"/>
              <a:r>
                <a:rPr lang="en-US" sz="1400" b="1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Point Set</a:t>
              </a:r>
            </a:p>
            <a:p>
              <a:pPr algn="ctr"/>
              <a:r>
                <a:rPr lang="en-US" sz="1400" b="1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History Set</a:t>
              </a:r>
            </a:p>
            <a:p>
              <a:pPr algn="ctr"/>
              <a:r>
                <a:rPr lang="en-US" sz="1400" b="1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Data Set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E1279587-FDF4-8140-9B23-552E34966D20}"/>
                </a:ext>
              </a:extLst>
            </p:cNvPr>
            <p:cNvSpPr/>
            <p:nvPr/>
          </p:nvSpPr>
          <p:spPr>
            <a:xfrm>
              <a:off x="3887831" y="1919681"/>
              <a:ext cx="1064622" cy="640365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Model </a:t>
              </a:r>
              <a:r>
                <a:rPr lang="en-US" sz="1600" b="1" i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BE8FEAF0-8C22-1949-8FD2-23A6A7D2C6D0}"/>
                </a:ext>
              </a:extLst>
            </p:cNvPr>
            <p:cNvSpPr/>
            <p:nvPr/>
          </p:nvSpPr>
          <p:spPr>
            <a:xfrm>
              <a:off x="5834974" y="3138039"/>
              <a:ext cx="1064622" cy="640365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Model </a:t>
              </a:r>
              <a:r>
                <a:rPr lang="en-US" sz="1600" b="1" i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C2A77CE-F0D3-1745-A0C5-C71DB6F27AFC}"/>
                </a:ext>
              </a:extLst>
            </p:cNvPr>
            <p:cNvSpPr/>
            <p:nvPr/>
          </p:nvSpPr>
          <p:spPr>
            <a:xfrm>
              <a:off x="2023015" y="3138039"/>
              <a:ext cx="1064622" cy="640365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Model </a:t>
              </a:r>
              <a:r>
                <a:rPr lang="en-US" sz="1600" b="1" i="1" dirty="0">
                  <a:solidFill>
                    <a:schemeClr val="bg1"/>
                  </a:solidFill>
                </a:rPr>
                <a:t>N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D8C4DBFE-9DD8-B04E-97BC-8FEE720AB2E4}"/>
                </a:ext>
              </a:extLst>
            </p:cNvPr>
            <p:cNvSpPr/>
            <p:nvPr/>
          </p:nvSpPr>
          <p:spPr>
            <a:xfrm>
              <a:off x="3887831" y="4382682"/>
              <a:ext cx="1064622" cy="640365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Model </a:t>
              </a:r>
              <a:r>
                <a:rPr lang="en-US" sz="1600" b="1" i="1" dirty="0">
                  <a:solidFill>
                    <a:schemeClr val="bg1"/>
                  </a:solidFill>
                </a:rPr>
                <a:t>…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B5D3E6C-E636-BF48-A68E-9F61E2AF1B25}"/>
                </a:ext>
              </a:extLst>
            </p:cNvPr>
            <p:cNvCxnSpPr/>
            <p:nvPr/>
          </p:nvCxnSpPr>
          <p:spPr>
            <a:xfrm flipH="1">
              <a:off x="4252140" y="2572328"/>
              <a:ext cx="1" cy="38084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1236F73-225B-5F45-B788-74203D7AA203}"/>
                </a:ext>
              </a:extLst>
            </p:cNvPr>
            <p:cNvCxnSpPr/>
            <p:nvPr/>
          </p:nvCxnSpPr>
          <p:spPr>
            <a:xfrm flipH="1" flipV="1">
              <a:off x="4593322" y="2572328"/>
              <a:ext cx="1" cy="3622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BFC9B0C-11BD-6745-A8AE-CC276B1EA120}"/>
                </a:ext>
              </a:extLst>
            </p:cNvPr>
            <p:cNvCxnSpPr/>
            <p:nvPr/>
          </p:nvCxnSpPr>
          <p:spPr>
            <a:xfrm flipH="1">
              <a:off x="4252139" y="3997038"/>
              <a:ext cx="1" cy="38084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58D0C63-0E71-D04B-985A-29BB91ED8230}"/>
                </a:ext>
              </a:extLst>
            </p:cNvPr>
            <p:cNvCxnSpPr/>
            <p:nvPr/>
          </p:nvCxnSpPr>
          <p:spPr>
            <a:xfrm flipH="1" flipV="1">
              <a:off x="4593321" y="3997038"/>
              <a:ext cx="1" cy="3622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B10885C-A8CB-B640-9469-04EC3DBEEF2C}"/>
                </a:ext>
              </a:extLst>
            </p:cNvPr>
            <p:cNvCxnSpPr/>
            <p:nvPr/>
          </p:nvCxnSpPr>
          <p:spPr>
            <a:xfrm>
              <a:off x="3087637" y="3285946"/>
              <a:ext cx="3808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3F01B32-2F29-A74C-8DF7-9C8276DBE8E7}"/>
                </a:ext>
              </a:extLst>
            </p:cNvPr>
            <p:cNvCxnSpPr/>
            <p:nvPr/>
          </p:nvCxnSpPr>
          <p:spPr>
            <a:xfrm flipH="1">
              <a:off x="3087637" y="3626941"/>
              <a:ext cx="380845" cy="151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C031F7A-ED73-3F42-9178-72ACA17CB613}"/>
                </a:ext>
              </a:extLst>
            </p:cNvPr>
            <p:cNvCxnSpPr/>
            <p:nvPr/>
          </p:nvCxnSpPr>
          <p:spPr>
            <a:xfrm>
              <a:off x="5363410" y="3285945"/>
              <a:ext cx="47156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92A63E-0757-974F-B6BD-B6AF5BEC6798}"/>
                </a:ext>
              </a:extLst>
            </p:cNvPr>
            <p:cNvCxnSpPr/>
            <p:nvPr/>
          </p:nvCxnSpPr>
          <p:spPr>
            <a:xfrm flipH="1">
              <a:off x="5381998" y="3626941"/>
              <a:ext cx="453309" cy="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88096D7-916F-9D4E-8A6D-69B87F71D201}"/>
                </a:ext>
              </a:extLst>
            </p:cNvPr>
            <p:cNvGrpSpPr/>
            <p:nvPr/>
          </p:nvGrpSpPr>
          <p:grpSpPr>
            <a:xfrm>
              <a:off x="2969974" y="5636574"/>
              <a:ext cx="2938985" cy="561776"/>
              <a:chOff x="390843" y="4547298"/>
              <a:chExt cx="957706" cy="819568"/>
            </a:xfrm>
          </p:grpSpPr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42C86770-07B9-124B-BC5F-205E3F308D3F}"/>
                  </a:ext>
                </a:extLst>
              </p:cNvPr>
              <p:cNvSpPr/>
              <p:nvPr/>
            </p:nvSpPr>
            <p:spPr>
              <a:xfrm>
                <a:off x="390843" y="4547298"/>
                <a:ext cx="957706" cy="81956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  <a:alpha val="54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  <a:alpha val="54000"/>
                    </a:schemeClr>
                  </a:gs>
                </a:gsLst>
                <a:lin ang="16200000" scaled="0"/>
                <a:tileRect/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Aft>
                    <a:spcPts val="700"/>
                  </a:spcAft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Inputs</a:t>
                </a:r>
                <a:r>
                  <a:rPr lang="en-US" sz="1400" dirty="0"/>
                  <a:t>            </a:t>
                </a:r>
                <a:r>
                  <a:rPr lang="en-US" sz="1400" b="1" dirty="0">
                    <a:solidFill>
                      <a:srgbClr val="000000"/>
                    </a:solidFill>
                  </a:rPr>
                  <a:t>Outputs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614BE83E-2A20-BE4F-9054-4FD6CF8655E9}"/>
                  </a:ext>
                </a:extLst>
              </p:cNvPr>
              <p:cNvCxnSpPr/>
              <p:nvPr/>
            </p:nvCxnSpPr>
            <p:spPr>
              <a:xfrm>
                <a:off x="675238" y="4949558"/>
                <a:ext cx="14631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921F9CB3-8039-934A-8A42-805F14EBCA7A}"/>
                  </a:ext>
                </a:extLst>
              </p:cNvPr>
              <p:cNvCxnSpPr/>
              <p:nvPr/>
            </p:nvCxnSpPr>
            <p:spPr>
              <a:xfrm flipV="1">
                <a:off x="1139286" y="4947294"/>
                <a:ext cx="153779" cy="62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B52DD5D-5983-8940-B095-29224B0E18A9}"/>
                </a:ext>
              </a:extLst>
            </p:cNvPr>
            <p:cNvCxnSpPr/>
            <p:nvPr/>
          </p:nvCxnSpPr>
          <p:spPr>
            <a:xfrm>
              <a:off x="1539996" y="3477136"/>
              <a:ext cx="44899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97A0C13-3733-FF40-9E8E-1DFB440CD11B}"/>
                </a:ext>
              </a:extLst>
            </p:cNvPr>
            <p:cNvCxnSpPr/>
            <p:nvPr/>
          </p:nvCxnSpPr>
          <p:spPr>
            <a:xfrm rot="10800000">
              <a:off x="6866062" y="3477801"/>
              <a:ext cx="44899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5E0299B-F4FB-3F4C-A954-E7D444CA4DA8}"/>
                </a:ext>
              </a:extLst>
            </p:cNvPr>
            <p:cNvCxnSpPr/>
            <p:nvPr/>
          </p:nvCxnSpPr>
          <p:spPr>
            <a:xfrm flipH="1" flipV="1">
              <a:off x="4416872" y="5023047"/>
              <a:ext cx="1" cy="3622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928E7DF-5D68-9A41-A74E-91E7A0B3221D}"/>
                </a:ext>
              </a:extLst>
            </p:cNvPr>
            <p:cNvCxnSpPr/>
            <p:nvPr/>
          </p:nvCxnSpPr>
          <p:spPr>
            <a:xfrm flipH="1">
              <a:off x="4404540" y="1516009"/>
              <a:ext cx="1" cy="38084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112ABB6E-2FF3-F743-B8EB-D13BF049E943}"/>
                </a:ext>
              </a:extLst>
            </p:cNvPr>
            <p:cNvSpPr/>
            <p:nvPr/>
          </p:nvSpPr>
          <p:spPr>
            <a:xfrm>
              <a:off x="1704265" y="1599499"/>
              <a:ext cx="1764216" cy="59409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600" b="1" dirty="0">
                  <a:solidFill>
                    <a:srgbClr val="000000"/>
                  </a:solidFill>
                </a:rPr>
                <a:t>Ensemble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9523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1"/>
            <a:r>
              <a:rPr lang="en-US" b="0" dirty="0"/>
              <a:t>Ensemble Model: Main Characteristics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5613" y="1932141"/>
            <a:ext cx="8231187" cy="452437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 err="1"/>
              <a:t>EnsembleModel</a:t>
            </a:r>
            <a:r>
              <a:rPr lang="en-US" dirty="0"/>
              <a:t> entity has the following main characteristics:</a:t>
            </a:r>
          </a:p>
          <a:p>
            <a:pPr lvl="1"/>
            <a:r>
              <a:rPr lang="en-US" dirty="0"/>
              <a:t>Ability to link all the RAVEN Models:</a:t>
            </a:r>
          </a:p>
          <a:p>
            <a:pPr lvl="2"/>
            <a:r>
              <a:rPr lang="en-US" dirty="0"/>
              <a:t>Codes, ROMs, </a:t>
            </a:r>
            <a:r>
              <a:rPr lang="en-US" dirty="0" err="1"/>
              <a:t>ExternalModels</a:t>
            </a:r>
            <a:endParaRPr lang="en-US" dirty="0"/>
          </a:p>
          <a:p>
            <a:pPr lvl="1"/>
            <a:r>
              <a:rPr lang="en-US" dirty="0"/>
              <a:t>Practical no limit on the number of Models in the Ensemble configuration</a:t>
            </a:r>
          </a:p>
          <a:p>
            <a:pPr lvl="1"/>
            <a:r>
              <a:rPr lang="en-US" dirty="0"/>
              <a:t>Capability to link the different Models through both scalar and vector variables (e.g. Max Cladding Temperature (scalar) or Power history (vector))</a:t>
            </a:r>
          </a:p>
          <a:p>
            <a:pPr lvl="1"/>
            <a:r>
              <a:rPr lang="en-US" dirty="0"/>
              <a:t>Capability to transfer meta-data from the different models (e.g. restart files, etc.)</a:t>
            </a:r>
          </a:p>
          <a:p>
            <a:r>
              <a:rPr lang="en-US" dirty="0"/>
              <a:t>The current </a:t>
            </a:r>
            <a:r>
              <a:rPr lang="en-US" i="1" dirty="0" err="1"/>
              <a:t>EnsembleModel</a:t>
            </a:r>
            <a:r>
              <a:rPr lang="en-US" dirty="0"/>
              <a:t> entity is not indicated to handle high-density field data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204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335622" y="1675531"/>
            <a:ext cx="4641708" cy="2726823"/>
            <a:chOff x="35624" y="846641"/>
            <a:chExt cx="4641708" cy="2726823"/>
          </a:xfrm>
        </p:grpSpPr>
        <p:grpSp>
          <p:nvGrpSpPr>
            <p:cNvPr id="6" name="Group 5"/>
            <p:cNvGrpSpPr/>
            <p:nvPr/>
          </p:nvGrpSpPr>
          <p:grpSpPr>
            <a:xfrm>
              <a:off x="247475" y="846641"/>
              <a:ext cx="4259490" cy="711331"/>
              <a:chOff x="2084611" y="929418"/>
              <a:chExt cx="4259490" cy="711331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>
                <a:off x="2955390" y="1285330"/>
                <a:ext cx="227149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Rounded Rectangle 31"/>
              <p:cNvSpPr/>
              <p:nvPr/>
            </p:nvSpPr>
            <p:spPr>
              <a:xfrm>
                <a:off x="3529370" y="949764"/>
                <a:ext cx="1064622" cy="640365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Model </a:t>
                </a:r>
                <a:r>
                  <a:rPr lang="en-US" sz="1600" b="1" i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graphicFrame>
            <p:nvGraphicFramePr>
              <p:cNvPr id="33" name="Object 3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526987"/>
                  </p:ext>
                </p:extLst>
              </p:nvPr>
            </p:nvGraphicFramePr>
            <p:xfrm>
              <a:off x="2084611" y="929418"/>
              <a:ext cx="870779" cy="6607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952" name="Equation" r:id="rId4" imgW="685800" imgH="520700" progId="Equation.3">
                      <p:embed/>
                    </p:oleObj>
                  </mc:Choice>
                  <mc:Fallback>
                    <p:oleObj name="Equation" r:id="rId4" imgW="685800" imgH="5207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2084611" y="929418"/>
                            <a:ext cx="870779" cy="66071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" name="Object 3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67854967"/>
                  </p:ext>
                </p:extLst>
              </p:nvPr>
            </p:nvGraphicFramePr>
            <p:xfrm>
              <a:off x="5348105" y="934355"/>
              <a:ext cx="995996" cy="7063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953" name="Equation" r:id="rId6" imgW="698500" imgH="495300" progId="Equation.3">
                      <p:embed/>
                    </p:oleObj>
                  </mc:Choice>
                  <mc:Fallback>
                    <p:oleObj name="Equation" r:id="rId6" imgW="698500" imgH="4953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5348105" y="934355"/>
                            <a:ext cx="995996" cy="70639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" name="Group 6"/>
            <p:cNvGrpSpPr/>
            <p:nvPr/>
          </p:nvGrpSpPr>
          <p:grpSpPr>
            <a:xfrm>
              <a:off x="35624" y="1879706"/>
              <a:ext cx="4433543" cy="682883"/>
              <a:chOff x="1890752" y="1764111"/>
              <a:chExt cx="4433543" cy="682883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>
                <a:off x="2966700" y="2121546"/>
                <a:ext cx="227149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Rounded Rectangle 27"/>
              <p:cNvSpPr/>
              <p:nvPr/>
            </p:nvSpPr>
            <p:spPr>
              <a:xfrm>
                <a:off x="3529370" y="1779637"/>
                <a:ext cx="1064622" cy="640365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Model </a:t>
                </a:r>
                <a:r>
                  <a:rPr lang="en-US" sz="1600" b="1" i="1" dirty="0">
                    <a:solidFill>
                      <a:schemeClr val="bg1"/>
                    </a:solidFill>
                  </a:rPr>
                  <a:t>N-1</a:t>
                </a:r>
              </a:p>
            </p:txBody>
          </p:sp>
          <p:graphicFrame>
            <p:nvGraphicFramePr>
              <p:cNvPr id="29" name="Object 2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99814055"/>
                  </p:ext>
                </p:extLst>
              </p:nvPr>
            </p:nvGraphicFramePr>
            <p:xfrm>
              <a:off x="1890752" y="1764111"/>
              <a:ext cx="1064638" cy="6371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954" name="Equation" r:id="rId8" imgW="825500" imgH="495300" progId="Equation.3">
                      <p:embed/>
                    </p:oleObj>
                  </mc:Choice>
                  <mc:Fallback>
                    <p:oleObj name="Equation" r:id="rId8" imgW="825500" imgH="4953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1890752" y="1764111"/>
                            <a:ext cx="1064638" cy="63719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" name="Object 2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13639808"/>
                  </p:ext>
                </p:extLst>
              </p:nvPr>
            </p:nvGraphicFramePr>
            <p:xfrm>
              <a:off x="5238197" y="1795155"/>
              <a:ext cx="1086098" cy="6518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955" name="Equation" r:id="rId10" imgW="825500" imgH="495300" progId="Equation.3">
                      <p:embed/>
                    </p:oleObj>
                  </mc:Choice>
                  <mc:Fallback>
                    <p:oleObj name="Equation" r:id="rId10" imgW="825500" imgH="4953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5238197" y="1795155"/>
                            <a:ext cx="1086098" cy="65183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" name="Group 7"/>
            <p:cNvGrpSpPr/>
            <p:nvPr/>
          </p:nvGrpSpPr>
          <p:grpSpPr>
            <a:xfrm>
              <a:off x="148777" y="2909814"/>
              <a:ext cx="4320390" cy="663650"/>
              <a:chOff x="2025697" y="2704023"/>
              <a:chExt cx="4320390" cy="663650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>
                <a:off x="2966700" y="3067661"/>
                <a:ext cx="227149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Rounded Rectangle 23"/>
              <p:cNvSpPr/>
              <p:nvPr/>
            </p:nvSpPr>
            <p:spPr>
              <a:xfrm>
                <a:off x="3527002" y="2704023"/>
                <a:ext cx="1066990" cy="641789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Model </a:t>
                </a:r>
                <a:r>
                  <a:rPr lang="en-US" sz="1600" b="1" i="1" dirty="0">
                    <a:solidFill>
                      <a:schemeClr val="bg1"/>
                    </a:solidFill>
                  </a:rPr>
                  <a:t>N</a:t>
                </a:r>
              </a:p>
            </p:txBody>
          </p:sp>
          <p:graphicFrame>
            <p:nvGraphicFramePr>
              <p:cNvPr id="25" name="Object 2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68507582"/>
                  </p:ext>
                </p:extLst>
              </p:nvPr>
            </p:nvGraphicFramePr>
            <p:xfrm>
              <a:off x="2025697" y="2719122"/>
              <a:ext cx="921184" cy="6409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956" name="Equation" r:id="rId12" imgW="749300" imgH="520700" progId="Equation.3">
                      <p:embed/>
                    </p:oleObj>
                  </mc:Choice>
                  <mc:Fallback>
                    <p:oleObj name="Equation" r:id="rId12" imgW="749300" imgH="5207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2025697" y="2719122"/>
                            <a:ext cx="921184" cy="64093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" name="Object 2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57602616"/>
                  </p:ext>
                </p:extLst>
              </p:nvPr>
            </p:nvGraphicFramePr>
            <p:xfrm>
              <a:off x="5349007" y="2719122"/>
              <a:ext cx="997080" cy="6485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957" name="Equation" r:id="rId14" imgW="762000" imgH="495300" progId="Equation.DSMT4">
                      <p:embed/>
                    </p:oleObj>
                  </mc:Choice>
                  <mc:Fallback>
                    <p:oleObj name="Equation" r:id="rId14" imgW="762000" imgH="4953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5349007" y="2719122"/>
                            <a:ext cx="997080" cy="64855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" name="Rounded Rectangle 8"/>
            <p:cNvSpPr/>
            <p:nvPr/>
          </p:nvSpPr>
          <p:spPr>
            <a:xfrm>
              <a:off x="4043929" y="2236043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053994" y="921700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66959" y="1936603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811062" y="1062127"/>
              <a:ext cx="3866270" cy="848623"/>
              <a:chOff x="811062" y="1062127"/>
              <a:chExt cx="3866270" cy="848623"/>
            </a:xfrm>
          </p:grpSpPr>
          <p:cxnSp>
            <p:nvCxnSpPr>
              <p:cNvPr id="19" name="Straight Connector 18"/>
              <p:cNvCxnSpPr>
                <a:stCxn id="10" idx="3"/>
              </p:cNvCxnSpPr>
              <p:nvPr/>
            </p:nvCxnSpPr>
            <p:spPr>
              <a:xfrm>
                <a:off x="4322665" y="1062127"/>
                <a:ext cx="35466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671999" y="1062127"/>
                <a:ext cx="0" cy="6352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811062" y="1697328"/>
                <a:ext cx="386627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811062" y="1697328"/>
                <a:ext cx="0" cy="21342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805729" y="2369250"/>
              <a:ext cx="3866270" cy="565840"/>
              <a:chOff x="811062" y="1054236"/>
              <a:chExt cx="3866270" cy="565840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4322665" y="1062127"/>
                <a:ext cx="35466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668692" y="1054236"/>
                <a:ext cx="0" cy="3567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811062" y="1406654"/>
                <a:ext cx="385354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811062" y="1406654"/>
                <a:ext cx="0" cy="21342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Rounded Rectangle 13"/>
            <p:cNvSpPr/>
            <p:nvPr/>
          </p:nvSpPr>
          <p:spPr>
            <a:xfrm>
              <a:off x="666959" y="2961379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67668" y="4927174"/>
            <a:ext cx="7702165" cy="1662506"/>
            <a:chOff x="141673" y="4100119"/>
            <a:chExt cx="7702165" cy="1662506"/>
          </a:xfrm>
        </p:grpSpPr>
        <p:cxnSp>
          <p:nvCxnSpPr>
            <p:cNvPr id="66" name="Straight Arrow Connector 65"/>
            <p:cNvCxnSpPr/>
            <p:nvPr/>
          </p:nvCxnSpPr>
          <p:spPr>
            <a:xfrm>
              <a:off x="5082433" y="4445122"/>
              <a:ext cx="168689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5082433" y="5417493"/>
              <a:ext cx="168689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8" name="Group 67"/>
            <p:cNvGrpSpPr/>
            <p:nvPr/>
          </p:nvGrpSpPr>
          <p:grpSpPr>
            <a:xfrm>
              <a:off x="141673" y="4480753"/>
              <a:ext cx="3618330" cy="706394"/>
              <a:chOff x="2343541" y="909697"/>
              <a:chExt cx="3618330" cy="706394"/>
            </a:xfrm>
          </p:grpSpPr>
          <p:cxnSp>
            <p:nvCxnSpPr>
              <p:cNvPr id="86" name="Straight Arrow Connector 85"/>
              <p:cNvCxnSpPr/>
              <p:nvPr/>
            </p:nvCxnSpPr>
            <p:spPr>
              <a:xfrm>
                <a:off x="3271829" y="1264213"/>
                <a:ext cx="1686895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Rounded Rectangle 86"/>
              <p:cNvSpPr/>
              <p:nvPr/>
            </p:nvSpPr>
            <p:spPr>
              <a:xfrm>
                <a:off x="3529370" y="949764"/>
                <a:ext cx="1064622" cy="640365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Model </a:t>
                </a:r>
                <a:r>
                  <a:rPr lang="en-US" sz="1600" b="1" i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graphicFrame>
            <p:nvGraphicFramePr>
              <p:cNvPr id="88" name="Object 8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55679673"/>
                  </p:ext>
                </p:extLst>
              </p:nvPr>
            </p:nvGraphicFramePr>
            <p:xfrm>
              <a:off x="2343541" y="929418"/>
              <a:ext cx="870779" cy="6607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958" name="Equation" r:id="rId16" imgW="685800" imgH="520700" progId="Equation.3">
                      <p:embed/>
                    </p:oleObj>
                  </mc:Choice>
                  <mc:Fallback>
                    <p:oleObj name="Equation" r:id="rId16" imgW="685800" imgH="5207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2343541" y="929418"/>
                            <a:ext cx="870779" cy="66071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9" name="Object 8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75185773"/>
                  </p:ext>
                </p:extLst>
              </p:nvPr>
            </p:nvGraphicFramePr>
            <p:xfrm>
              <a:off x="4965875" y="909697"/>
              <a:ext cx="995996" cy="7063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959" name="Equation" r:id="rId17" imgW="698500" imgH="495300" progId="Equation.3">
                      <p:embed/>
                    </p:oleObj>
                  </mc:Choice>
                  <mc:Fallback>
                    <p:oleObj name="Equation" r:id="rId17" imgW="698500" imgH="4953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4965875" y="909697"/>
                            <a:ext cx="995996" cy="70639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9" name="Group 68"/>
            <p:cNvGrpSpPr/>
            <p:nvPr/>
          </p:nvGrpSpPr>
          <p:grpSpPr>
            <a:xfrm>
              <a:off x="4142925" y="4100119"/>
              <a:ext cx="3616775" cy="652856"/>
              <a:chOff x="2291080" y="1779637"/>
              <a:chExt cx="3616775" cy="652856"/>
            </a:xfrm>
          </p:grpSpPr>
          <p:sp>
            <p:nvSpPr>
              <p:cNvPr id="83" name="Rounded Rectangle 82"/>
              <p:cNvSpPr/>
              <p:nvPr/>
            </p:nvSpPr>
            <p:spPr>
              <a:xfrm>
                <a:off x="3529370" y="1779637"/>
                <a:ext cx="1064622" cy="640365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Model </a:t>
                </a:r>
                <a:r>
                  <a:rPr lang="en-US" sz="1600" b="1" i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graphicFrame>
            <p:nvGraphicFramePr>
              <p:cNvPr id="84" name="Object 8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49337434"/>
                  </p:ext>
                </p:extLst>
              </p:nvPr>
            </p:nvGraphicFramePr>
            <p:xfrm>
              <a:off x="2291080" y="1789556"/>
              <a:ext cx="917575" cy="6365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960" name="Equation" r:id="rId18" imgW="711200" imgH="495300" progId="Equation.3">
                      <p:embed/>
                    </p:oleObj>
                  </mc:Choice>
                  <mc:Fallback>
                    <p:oleObj name="Equation" r:id="rId18" imgW="711200" imgH="4953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2291080" y="1789556"/>
                            <a:ext cx="917575" cy="63658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5" name="Object 8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69763173"/>
                  </p:ext>
                </p:extLst>
              </p:nvPr>
            </p:nvGraphicFramePr>
            <p:xfrm>
              <a:off x="4955355" y="1780031"/>
              <a:ext cx="952500" cy="6524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961" name="Equation" r:id="rId20" imgW="723900" imgH="495300" progId="Equation.3">
                      <p:embed/>
                    </p:oleObj>
                  </mc:Choice>
                  <mc:Fallback>
                    <p:oleObj name="Equation" r:id="rId20" imgW="723900" imgH="4953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4955355" y="1780031"/>
                            <a:ext cx="952500" cy="65246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0" name="Group 69"/>
            <p:cNvGrpSpPr/>
            <p:nvPr/>
          </p:nvGrpSpPr>
          <p:grpSpPr>
            <a:xfrm>
              <a:off x="4124325" y="5074578"/>
              <a:ext cx="3719513" cy="688047"/>
              <a:chOff x="2281942" y="2704023"/>
              <a:chExt cx="3719513" cy="688047"/>
            </a:xfrm>
          </p:grpSpPr>
          <p:sp>
            <p:nvSpPr>
              <p:cNvPr id="80" name="Rounded Rectangle 79"/>
              <p:cNvSpPr/>
              <p:nvPr/>
            </p:nvSpPr>
            <p:spPr>
              <a:xfrm>
                <a:off x="3527002" y="2704023"/>
                <a:ext cx="1066990" cy="641789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Model </a:t>
                </a:r>
                <a:r>
                  <a:rPr lang="en-US" sz="1600" b="1" i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  <p:graphicFrame>
            <p:nvGraphicFramePr>
              <p:cNvPr id="81" name="Object 8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50741696"/>
                  </p:ext>
                </p:extLst>
              </p:nvPr>
            </p:nvGraphicFramePr>
            <p:xfrm>
              <a:off x="2281942" y="2718970"/>
              <a:ext cx="919163" cy="673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962" name="Equation" r:id="rId22" imgW="711200" imgH="520700" progId="Equation.3">
                      <p:embed/>
                    </p:oleObj>
                  </mc:Choice>
                  <mc:Fallback>
                    <p:oleObj name="Equation" r:id="rId22" imgW="711200" imgH="5207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3"/>
                          <a:stretch>
                            <a:fillRect/>
                          </a:stretch>
                        </p:blipFill>
                        <p:spPr>
                          <a:xfrm>
                            <a:off x="2281942" y="2718970"/>
                            <a:ext cx="919163" cy="6731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" name="Object 8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68589036"/>
                  </p:ext>
                </p:extLst>
              </p:nvPr>
            </p:nvGraphicFramePr>
            <p:xfrm>
              <a:off x="5037842" y="2709445"/>
              <a:ext cx="963613" cy="647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963" name="Equation" r:id="rId24" imgW="736600" imgH="495300" progId="Equation.DSMT4">
                      <p:embed/>
                    </p:oleObj>
                  </mc:Choice>
                  <mc:Fallback>
                    <p:oleObj name="Equation" r:id="rId24" imgW="736600" imgH="4953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5"/>
                          <a:stretch>
                            <a:fillRect/>
                          </a:stretch>
                        </p:blipFill>
                        <p:spPr>
                          <a:xfrm>
                            <a:off x="5037842" y="2709445"/>
                            <a:ext cx="963613" cy="647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1" name="Rounded Rectangle 70"/>
            <p:cNvSpPr/>
            <p:nvPr/>
          </p:nvSpPr>
          <p:spPr>
            <a:xfrm>
              <a:off x="3315222" y="4558052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652447" y="4182414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4637681" y="5136641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3582669" y="4699182"/>
              <a:ext cx="35466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928193" y="4301113"/>
              <a:ext cx="0" cy="3980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928193" y="4301113"/>
              <a:ext cx="35466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3937336" y="4301113"/>
              <a:ext cx="70034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3921875" y="5293881"/>
              <a:ext cx="70034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3928193" y="4681764"/>
              <a:ext cx="0" cy="6121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Title 1"/>
          <p:cNvSpPr txBox="1">
            <a:spLocks/>
          </p:cNvSpPr>
          <p:nvPr/>
        </p:nvSpPr>
        <p:spPr bwMode="auto">
          <a:xfrm>
            <a:off x="455613" y="1004888"/>
            <a:ext cx="8231187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pPr lvl="1"/>
            <a:r>
              <a:rPr lang="en-US" b="0" dirty="0"/>
              <a:t>Ensemble Model: Chain of Models</a:t>
            </a:r>
          </a:p>
        </p:txBody>
      </p:sp>
    </p:spTree>
    <p:extLst>
      <p:ext uri="{BB962C8B-B14F-4D97-AF65-F5344CB8AC3E}">
        <p14:creationId xmlns:p14="http://schemas.microsoft.com/office/powerpoint/2010/main" val="3190558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25338</TotalTime>
  <Words>1790</Words>
  <Application>Microsoft Macintosh PowerPoint</Application>
  <PresentationFormat>On-screen Show (4:3)</PresentationFormat>
  <Paragraphs>373</Paragraphs>
  <Slides>31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Courier</vt:lpstr>
      <vt:lpstr>Times New Roman</vt:lpstr>
      <vt:lpstr>Default Design</vt:lpstr>
      <vt:lpstr>Equation</vt:lpstr>
      <vt:lpstr>Document</vt:lpstr>
      <vt:lpstr>Ensemble Modeling</vt:lpstr>
      <vt:lpstr>Outline</vt:lpstr>
      <vt:lpstr>RAVEN models:  overview</vt:lpstr>
      <vt:lpstr>RAVEN models: a quick introduction</vt:lpstr>
      <vt:lpstr>RAVEN ensemble modeling</vt:lpstr>
      <vt:lpstr>Ensemble Modeling Motivations</vt:lpstr>
      <vt:lpstr>Ensemble Model</vt:lpstr>
      <vt:lpstr>Ensemble Model: Main Characteristics</vt:lpstr>
      <vt:lpstr>PowerPoint Presentation</vt:lpstr>
      <vt:lpstr>PowerPoint Presentation</vt:lpstr>
      <vt:lpstr>Employing Ensemble Modeling in real applications</vt:lpstr>
      <vt:lpstr>Ensemble model for Multi-Unit Power Plant: 1st Configuration</vt:lpstr>
      <vt:lpstr>Ensemble model for Multi-Unit Power Plant: 2nd Configuration</vt:lpstr>
      <vt:lpstr>Ensemble model for Multi-Unit Power Plant: Preliminary results</vt:lpstr>
      <vt:lpstr>Employing Ensemble modeling in RAVEN: 2 Examples</vt:lpstr>
      <vt:lpstr>PowerPoint Presentation</vt:lpstr>
      <vt:lpstr>Workflow</vt:lpstr>
      <vt:lpstr>Create an Ensemble model of a code and an ExternalModel</vt:lpstr>
      <vt:lpstr>Create an Ensemble model of a code and an ExternalModel</vt:lpstr>
      <vt:lpstr>Create an Ensemble model of a code and an ExternalModel</vt:lpstr>
      <vt:lpstr>Create an Ensemble model of a code and an ExternalModel</vt:lpstr>
      <vt:lpstr>Create an Ensemble model of two model</vt:lpstr>
      <vt:lpstr>Exercise 2: Create an EnsembleModel of a Code and an ExternalModel</vt:lpstr>
      <vt:lpstr>PowerPoint Presentation</vt:lpstr>
      <vt:lpstr>Workflow</vt:lpstr>
      <vt:lpstr>Create an Ensemble model of a code and an ExternalModel</vt:lpstr>
      <vt:lpstr>Create an Ensemble model of a code and an ExternalModel</vt:lpstr>
      <vt:lpstr>Create an Ensemble model of a code and an ExternalModel</vt:lpstr>
      <vt:lpstr>Create an Ensemble model of a code and an ExternalModel</vt:lpstr>
      <vt:lpstr>Create an Ensemble model of two model</vt:lpstr>
      <vt:lpstr>Thank you  Questions?</vt:lpstr>
    </vt:vector>
  </TitlesOfParts>
  <Company>Idaho National Laboratory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Microsoft Office User</cp:lastModifiedBy>
  <cp:revision>767</cp:revision>
  <cp:lastPrinted>2001-05-07T20:21:30Z</cp:lastPrinted>
  <dcterms:created xsi:type="dcterms:W3CDTF">1999-10-26T20:37:18Z</dcterms:created>
  <dcterms:modified xsi:type="dcterms:W3CDTF">2018-03-06T17:24:28Z</dcterms:modified>
</cp:coreProperties>
</file>