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4" r:id="rId13"/>
    <p:sldId id="312" r:id="rId14"/>
    <p:sldId id="315" r:id="rId15"/>
    <p:sldId id="322" r:id="rId16"/>
    <p:sldId id="323" r:id="rId17"/>
    <p:sldId id="324" r:id="rId18"/>
    <p:sldId id="316" r:id="rId19"/>
    <p:sldId id="317" r:id="rId20"/>
    <p:sldId id="318" r:id="rId21"/>
    <p:sldId id="325" r:id="rId22"/>
    <p:sldId id="326" r:id="rId23"/>
    <p:sldId id="319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2907" autoAdjust="0"/>
  </p:normalViewPr>
  <p:slideViewPr>
    <p:cSldViewPr snapToGrid="0" snapToObjects="1">
      <p:cViewPr varScale="1">
        <p:scale>
          <a:sx n="146" d="100"/>
          <a:sy n="146" d="100"/>
        </p:scale>
        <p:origin x="20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310736"/>
            <a:ext cx="5797550" cy="837152"/>
          </a:xfrm>
        </p:spPr>
        <p:txBody>
          <a:bodyPr/>
          <a:lstStyle/>
          <a:p>
            <a:r>
              <a:rPr lang="en-US" b="0" dirty="0"/>
              <a:t>RAVEN Forward Sampling and statistical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Combine the “actors”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739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"Samplers" 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myMC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”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990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9A1CBD-22A1-EC49-A51E-280064E6BCF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65631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62701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Distribution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&lt;Exponential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&lt;lambda&gt;</a:t>
            </a:r>
            <a:r>
              <a:rPr lang="en-US" sz="1300" dirty="0">
                <a:latin typeface="Curier"/>
                <a:cs typeface="Curier"/>
              </a:rPr>
              <a:t>8.7E-4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&lt;/lambda&gt;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&lt;/Exponential&gt;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&lt;Triangular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&lt;apex&gt;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&lt;/apex&gt;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&lt;min&gt;</a:t>
            </a:r>
            <a:r>
              <a:rPr lang="en-US" sz="1300" dirty="0">
                <a:latin typeface="Curier"/>
                <a:cs typeface="Curier"/>
              </a:rPr>
              <a:t>-0.1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&lt;/min&gt;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&lt;max&gt;</a:t>
            </a:r>
            <a:r>
              <a:rPr lang="en-US" sz="1300" dirty="0">
                <a:latin typeface="Curier"/>
                <a:cs typeface="Curier"/>
              </a:rPr>
              <a:t>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&lt;/max&gt;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&lt;/Triangular&gt;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9691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852F8-61C3-434F-A654-A6873F814175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63905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Exp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DistTri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399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A6C672-CF70-8D43-8B3B-CD8F302F8FC6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ForwardSampling2.xml</a:t>
            </a:r>
          </a:p>
        </p:txBody>
      </p:sp>
    </p:spTree>
    <p:extLst>
      <p:ext uri="{BB962C8B-B14F-4D97-AF65-F5344CB8AC3E}">
        <p14:creationId xmlns:p14="http://schemas.microsoft.com/office/powerpoint/2010/main" val="361675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84858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 (test3.xml)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&lt;Stratified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142323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initialSeed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0. 1.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&lt;grid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"1000"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"value"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0. 2000.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&lt;/Stratified&gt;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9989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Samplers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(test3.xml)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FF0000"/>
                </a:solidFill>
                <a:latin typeface="Curier"/>
                <a:cs typeface="Curier"/>
              </a:rPr>
              <a:t>Stratified 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myLHS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&gt;Out&lt;/Input&gt;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87428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20455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New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latin typeface="Curier"/>
                <a:cs typeface="Curier"/>
              </a:rPr>
              <a:t>…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theMC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&lt;limit&gt;</a:t>
            </a:r>
            <a:r>
              <a:rPr lang="en-US" sz="1300" dirty="0">
                <a:latin typeface="Curier"/>
                <a:cs typeface="Curier"/>
              </a:rPr>
              <a:t>100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”X2"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theGrid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&lt;variable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”X1"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&lt;grid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construction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"equal"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"CDF"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steps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"10"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0 1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&lt;/Grid&gt;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EnsembleForward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366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ExternalModel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</a:t>
            </a:r>
            <a:r>
              <a:rPr lang="en-US" sz="1300" i="1" dirty="0" err="1">
                <a:solidFill>
                  <a:srgbClr val="660066"/>
                </a:solidFill>
                <a:latin typeface="Curier"/>
                <a:cs typeface="Curier"/>
              </a:rPr>
              <a:t>pauseAtEnd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"True"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 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"Print"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OutStreams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"Plot" 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IOStep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3620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the “Entities” of a generic statistical analysis</a:t>
            </a:r>
          </a:p>
          <a:p>
            <a:r>
              <a:rPr lang="en-US" dirty="0"/>
              <a:t>Learn how these “Entities” are implemented in RAVEN</a:t>
            </a:r>
          </a:p>
          <a:p>
            <a:r>
              <a:rPr lang="en-US" dirty="0"/>
              <a:t>Learn the concept of RAVEN “Step”</a:t>
            </a:r>
          </a:p>
          <a:p>
            <a:r>
              <a:rPr lang="en-US" dirty="0"/>
              <a:t>Learn how RAVEN Steps and Entities are assembled in the input file</a:t>
            </a:r>
          </a:p>
          <a:p>
            <a:r>
              <a:rPr lang="en-US" dirty="0"/>
              <a:t>Learn how to visualize output</a:t>
            </a:r>
          </a:p>
          <a:p>
            <a:r>
              <a:rPr lang="en-US" dirty="0"/>
              <a:t>Learn how to perform a generic statistical analysis</a:t>
            </a:r>
          </a:p>
          <a:p>
            <a:r>
              <a:rPr lang="en-US" dirty="0"/>
              <a:t>Learn how to perform a correlation analysis</a:t>
            </a:r>
          </a:p>
          <a:p>
            <a:endParaRPr lang="en-US" dirty="0"/>
          </a:p>
          <a:p>
            <a:r>
              <a:rPr lang="en-US" dirty="0"/>
              <a:t>Basically, you should be able to start playing with RAVEN</a:t>
            </a:r>
          </a:p>
          <a:p>
            <a:endParaRPr lang="en-US" dirty="0"/>
          </a:p>
          <a:p>
            <a:r>
              <a:rPr lang="en-US" dirty="0"/>
              <a:t>Additional info</a:t>
            </a:r>
          </a:p>
          <a:p>
            <a:pPr lvl="1"/>
            <a:r>
              <a:rPr lang="en-US" dirty="0"/>
              <a:t>RAVEN user manual (user guide)</a:t>
            </a:r>
          </a:p>
          <a:p>
            <a:pPr lvl="1"/>
            <a:r>
              <a:rPr lang="en-US" dirty="0"/>
              <a:t>Input files shown in this workshop</a:t>
            </a:r>
          </a:p>
          <a:p>
            <a:pPr lvl="1"/>
            <a:r>
              <a:rPr lang="en-US" dirty="0"/>
              <a:t>RAVEN regression tests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339342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Maximum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Sigma</a:t>
            </a:r>
          </a:p>
          <a:p>
            <a:r>
              <a:rPr lang="en-US" dirty="0"/>
              <a:t>Variation Coefficient</a:t>
            </a:r>
          </a:p>
          <a:p>
            <a:r>
              <a:rPr lang="en-US" dirty="0" err="1"/>
              <a:t>Skewness</a:t>
            </a:r>
            <a:endParaRPr lang="en-US" dirty="0"/>
          </a:p>
          <a:p>
            <a:r>
              <a:rPr lang="en-US" dirty="0"/>
              <a:t>Kurtosis</a:t>
            </a:r>
          </a:p>
          <a:p>
            <a:r>
              <a:rPr lang="en-US" dirty="0"/>
              <a:t>Samples</a:t>
            </a:r>
          </a:p>
          <a:p>
            <a:r>
              <a:rPr lang="en-US" dirty="0"/>
              <a:t>percentile_5</a:t>
            </a:r>
          </a:p>
          <a:p>
            <a:r>
              <a:rPr lang="en-US" dirty="0"/>
              <a:t>percentile_95 </a:t>
            </a:r>
          </a:p>
        </p:txBody>
      </p:sp>
    </p:spTree>
    <p:extLst>
      <p:ext uri="{BB962C8B-B14F-4D97-AF65-F5344CB8AC3E}">
        <p14:creationId xmlns:p14="http://schemas.microsoft.com/office/powerpoint/2010/main" val="2344972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Sensitivity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Sensitivity: derivate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Covariance: measure the degree of correlation in the variable dispersion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Pearson, aka correlation (sigma normalized covariance): linearity measure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Normalized sensitivity: derivative normalized by the mean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Variance Dependent Sensitivity: 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7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Basic Statistic Analysis and Sensitivity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test1.xml</a:t>
            </a:r>
          </a:p>
          <a:p>
            <a:pPr lvl="1"/>
            <a:r>
              <a:rPr lang="en-US" dirty="0"/>
              <a:t>Change event sequence: 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Adding a post processor action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Adding the export file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Remove the plotting step              </a:t>
            </a:r>
            <a:r>
              <a:rPr lang="en-US" dirty="0">
                <a:solidFill>
                  <a:srgbClr val="0000FF"/>
                </a:solidFill>
              </a:rPr>
              <a:t>&lt;Steps&gt;</a:t>
            </a:r>
          </a:p>
          <a:p>
            <a:pPr lvl="1"/>
            <a:r>
              <a:rPr lang="en-US" dirty="0"/>
              <a:t>Add the post processor step</a:t>
            </a:r>
            <a:r>
              <a:rPr lang="en-US" dirty="0">
                <a:solidFill>
                  <a:srgbClr val="0000FF"/>
                </a:solidFill>
              </a:rPr>
              <a:t>         &lt;Steps&gt;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event sequence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&lt;Sequence&gt;</a:t>
            </a:r>
            <a:r>
              <a:rPr lang="en-US" sz="1300" dirty="0" err="1">
                <a:latin typeface="Curier"/>
                <a:cs typeface="Curier"/>
              </a:rPr>
              <a:t>GenerateData,</a:t>
            </a:r>
            <a:r>
              <a:rPr lang="en-US" sz="1300" strike="sngStrike" dirty="0" err="1">
                <a:solidFill>
                  <a:srgbClr val="FF0000"/>
                </a:solidFill>
                <a:latin typeface="Curier"/>
                <a:cs typeface="Curier"/>
              </a:rPr>
              <a:t>Plot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2496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a post processor action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&lt;Models&gt;</a:t>
            </a:r>
          </a:p>
          <a:p>
            <a:r>
              <a:rPr lang="en-US" sz="1300" dirty="0">
                <a:latin typeface="Curier"/>
                <a:cs typeface="Curier"/>
              </a:rPr>
              <a:t>….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subType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 err="1">
                <a:solidFill>
                  <a:srgbClr val="0033CC"/>
                </a:solidFill>
                <a:latin typeface="Curier"/>
                <a:cs typeface="Curier"/>
              </a:rPr>
              <a:t>BasicStatistics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&lt;targets&gt;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&lt;/targets&gt;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&lt;features&gt;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&lt;/features&gt;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&lt;/all&gt;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28706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Adding Export File (test5.xml)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&lt;Files&gt;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&lt;Input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dirty="0">
                <a:solidFill>
                  <a:srgbClr val="0033CC"/>
                </a:solidFill>
                <a:latin typeface="Curier"/>
                <a:cs typeface="Curier"/>
              </a:rPr>
              <a:t>"Stat"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dirty="0">
                <a:latin typeface="Curier"/>
                <a:cs typeface="Curier"/>
              </a:rPr>
              <a:t>=</a:t>
            </a:r>
            <a:r>
              <a:rPr lang="en-US" sz="1400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 err="1">
                <a:latin typeface="Curier"/>
                <a:cs typeface="Curier"/>
              </a:rPr>
              <a:t>StaFile.csv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&lt;/Files&gt;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373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Used Sampler  (test4.xml)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&lt;Steps&gt;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GenerateData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&lt;Sampler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"Samplers"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EnsembleForward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solidFill>
                  <a:srgbClr val="FF0000"/>
                </a:solidFill>
                <a:latin typeface="Curier"/>
                <a:cs typeface="Curier"/>
              </a:rPr>
              <a:t>myEnse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DummyIN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&lt;Model</a:t>
            </a:r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"Models"     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"Dummy"   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 err="1">
                <a:latin typeface="Curier"/>
                <a:cs typeface="Curier"/>
              </a:rPr>
              <a:t>PythonModule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&lt;/Model&gt;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</a:t>
            </a:r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class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DataObjects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PointSet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i="1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MultiRun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 name=</a:t>
            </a:r>
            <a:r>
              <a:rPr lang="en-US" sz="1300" i="1" strike="sngStrike" dirty="0">
                <a:latin typeface="Curier"/>
                <a:cs typeface="Curier"/>
              </a:rPr>
              <a:t>"Plot" </a:t>
            </a:r>
            <a:r>
              <a:rPr lang="en-US" sz="1300" i="1" strike="sngStrike" dirty="0" err="1">
                <a:latin typeface="Curier"/>
                <a:cs typeface="Curier"/>
              </a:rPr>
              <a:t>pauseAtEnd</a:t>
            </a:r>
            <a:r>
              <a:rPr lang="en-US" sz="1300" i="1" strike="sngStrike" dirty="0">
                <a:latin typeface="Curier"/>
                <a:cs typeface="Curier"/>
              </a:rPr>
              <a:t>="True"&gt;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&lt;Input 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DataObjects</a:t>
            </a:r>
            <a:r>
              <a:rPr lang="en-US" sz="1300" i="1" strike="sngStrike" dirty="0">
                <a:latin typeface="Curier"/>
                <a:cs typeface="Curier"/>
              </a:rPr>
              <a:t>" type="</a:t>
            </a:r>
            <a:r>
              <a:rPr lang="en-US" sz="1300" i="1" strike="sngStrike" dirty="0" err="1">
                <a:latin typeface="Curier"/>
                <a:cs typeface="Curier"/>
              </a:rPr>
              <a:t>PointSet</a:t>
            </a:r>
            <a:r>
              <a:rPr lang="en-US" sz="1300" i="1" strike="sngStrike" dirty="0">
                <a:latin typeface="Curier"/>
                <a:cs typeface="Curier"/>
              </a:rPr>
              <a:t>"&gt;Out&lt;/Input&gt;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type="Print"   &gt;</a:t>
            </a:r>
            <a:r>
              <a:rPr lang="en-US" sz="1300" i="1" strike="sngStrike" dirty="0" err="1">
                <a:latin typeface="Curier"/>
                <a:cs typeface="Curier"/>
              </a:rPr>
              <a:t>fileOut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  &lt;Output class=</a:t>
            </a:r>
            <a:r>
              <a:rPr lang="en-US" sz="1300" i="1" strike="sngStrike" dirty="0">
                <a:latin typeface="Curier"/>
                <a:cs typeface="Curier"/>
              </a:rPr>
              <a:t>"</a:t>
            </a:r>
            <a:r>
              <a:rPr lang="en-US" sz="1300" i="1" strike="sngStrike" dirty="0" err="1">
                <a:latin typeface="Curier"/>
                <a:cs typeface="Curier"/>
              </a:rPr>
              <a:t>OutStreams</a:t>
            </a:r>
            <a:r>
              <a:rPr lang="en-US" sz="1300" i="1" strike="sngStrike" dirty="0">
                <a:latin typeface="Curier"/>
                <a:cs typeface="Curier"/>
              </a:rPr>
              <a:t>"  type="Plot"    &gt;</a:t>
            </a:r>
            <a:r>
              <a:rPr lang="en-US" sz="1300" i="1" strike="sngStrike" dirty="0" err="1">
                <a:latin typeface="Curier"/>
                <a:cs typeface="Curier"/>
              </a:rPr>
              <a:t>myPlot</a:t>
            </a:r>
            <a:r>
              <a:rPr lang="en-US" sz="1300" i="1" strike="sngStrike" dirty="0">
                <a:latin typeface="Curier"/>
                <a:cs typeface="Curier"/>
              </a:rPr>
              <a:t>&lt;/Output&gt;</a:t>
            </a:r>
          </a:p>
          <a:p>
            <a:r>
              <a:rPr lang="en-US" sz="1300" strike="sngStrike" dirty="0">
                <a:latin typeface="Curier"/>
                <a:cs typeface="Curier"/>
              </a:rPr>
              <a:t>    &lt;/</a:t>
            </a:r>
            <a:r>
              <a:rPr lang="en-US" sz="1300" strike="sngStrike" dirty="0" err="1">
                <a:latin typeface="Curier"/>
                <a:cs typeface="Curier"/>
              </a:rPr>
              <a:t>IOStep</a:t>
            </a:r>
            <a:r>
              <a:rPr lang="en-US" sz="1300" strike="sngStrike" dirty="0"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&lt;!-- -- 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name="PP"&gt;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&lt;Input class="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"&gt;Out&lt;/Input&gt;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&lt;Model class="Models" type="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PostProcessor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"&gt;Stat&lt;/Model&gt;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  &lt;Output class="Files" type=""&gt;Stat&lt;/Output&gt;</a:t>
            </a:r>
          </a:p>
          <a:p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FF0000"/>
                </a:solidFill>
                <a:latin typeface="Curier"/>
                <a:cs typeface="Curier"/>
              </a:rPr>
              <a:t>PostProcess</a:t>
            </a:r>
            <a:r>
              <a:rPr lang="en-US" sz="1300" dirty="0">
                <a:solidFill>
                  <a:srgbClr val="FF0000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&lt;/Steps&gt;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958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i="1" dirty="0">
                <a:solidFill>
                  <a:srgbClr val="0000FF"/>
                </a:solidFill>
              </a:rPr>
              <a:t>Running??</a:t>
            </a:r>
          </a:p>
        </p:txBody>
      </p:sp>
    </p:spTree>
    <p:extLst>
      <p:ext uri="{BB962C8B-B14F-4D97-AF65-F5344CB8AC3E}">
        <p14:creationId xmlns:p14="http://schemas.microsoft.com/office/powerpoint/2010/main" val="101005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i="1" dirty="0">
                <a:solidFill>
                  <a:srgbClr val="0000FF"/>
                </a:solidFill>
              </a:rPr>
              <a:t>Playing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5864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prospective</a:t>
            </a:r>
          </a:p>
          <a:p>
            <a:pPr lvl="1"/>
            <a:r>
              <a:rPr lang="en-US" dirty="0"/>
              <a:t>Prepare the environment:   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Describe the statistical property:  </a:t>
            </a:r>
            <a:r>
              <a:rPr lang="en-US" dirty="0">
                <a:solidFill>
                  <a:srgbClr val="0000FF"/>
                </a:solidFill>
              </a:rPr>
              <a:t>&lt;Distributions&gt;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Decide the exploration strategy:   </a:t>
            </a:r>
            <a:r>
              <a:rPr lang="en-US" dirty="0">
                <a:solidFill>
                  <a:srgbClr val="0000FF"/>
                </a:solidFill>
              </a:rPr>
              <a:t>&lt;Samplers&gt;</a:t>
            </a:r>
          </a:p>
          <a:p>
            <a:pPr lvl="1"/>
            <a:r>
              <a:rPr lang="en-US" dirty="0"/>
              <a:t>Set up the data containers:         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/>
              <a:t>Define the actions:                       </a:t>
            </a:r>
            <a:r>
              <a:rPr lang="en-US" dirty="0">
                <a:solidFill>
                  <a:srgbClr val="0000FF"/>
                </a:solidFill>
              </a:rPr>
              <a:t>&lt;Models&gt;</a:t>
            </a:r>
          </a:p>
          <a:p>
            <a:pPr lvl="1"/>
            <a:r>
              <a:rPr lang="en-US" dirty="0"/>
              <a:t>Support files:                                </a:t>
            </a:r>
            <a:r>
              <a:rPr lang="en-US" dirty="0">
                <a:solidFill>
                  <a:srgbClr val="0000FF"/>
                </a:solidFill>
              </a:rPr>
              <a:t>&lt;Files&gt;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Define the exporting method</a:t>
            </a:r>
            <a:r>
              <a:rPr lang="en-US" dirty="0">
                <a:solidFill>
                  <a:srgbClr val="0000FF"/>
                </a:solidFill>
              </a:rPr>
              <a:t>       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Combine the “actors”                   </a:t>
            </a:r>
            <a:r>
              <a:rPr lang="en-US" dirty="0">
                <a:solidFill>
                  <a:srgbClr val="0000FF"/>
                </a:solidFill>
              </a:rPr>
              <a:t>&lt;Steps&gt; </a:t>
            </a: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Changing the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655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2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Prepare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275" y="2813011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&lt;Simulation</a:t>
            </a:r>
            <a:r>
              <a:rPr lang="en-US" sz="1300" i="1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chemeClr val="accent5">
                  <a:lumMod val="50000"/>
                </a:schemeClr>
              </a:solidFill>
              <a:latin typeface="Curier"/>
              <a:cs typeface="Curier"/>
            </a:endParaRPr>
          </a:p>
          <a:p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   &lt;</a:t>
            </a:r>
            <a:r>
              <a:rPr lang="en-US" sz="1300" dirty="0" err="1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.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WorkingDir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&lt;Sequence&gt;</a:t>
            </a:r>
            <a:r>
              <a:rPr lang="en-US" sz="1300" dirty="0" err="1">
                <a:latin typeface="Curier"/>
                <a:cs typeface="Curier"/>
              </a:rPr>
              <a:t>GenerateData,Plot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&lt;/Sequence&gt;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4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batchSize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RunInfo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r>
              <a:rPr lang="en-US" sz="1300" dirty="0">
                <a:latin typeface="Curier"/>
                <a:cs typeface="Curier"/>
              </a:rPr>
              <a:t>..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&lt;/Simulation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  <a:p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1287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5A4C00-7D9F-C648-9342-8029FE700FC8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78203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Describe the statistical property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45741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&lt;Distributions&gt;</a:t>
            </a:r>
          </a:p>
          <a:p>
            <a:r>
              <a:rPr lang="en-US" sz="1300" dirty="0">
                <a:latin typeface="Curier"/>
                <a:cs typeface="Curier"/>
              </a:rPr>
              <a:t>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&lt;Normal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"Normal"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&lt;mean&gt;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&lt;/mean&gt;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&lt;sigma&gt;</a:t>
            </a:r>
            <a:r>
              <a:rPr lang="en-US" sz="1300" dirty="0">
                <a:latin typeface="Curier"/>
                <a:cs typeface="Curier"/>
              </a:rPr>
              <a:t>0.2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&lt;/sigma&gt;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-1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&lt;/Normal&gt;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&lt;Uniform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latin typeface="Curier"/>
                <a:cs typeface="Curier"/>
              </a:rPr>
              <a:t>"Uniform"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lowerBound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1000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upperBound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&lt;/Uniform&gt;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&lt;/Distributions&gt;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9229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71CD0-9659-664C-81A7-FAA28A38A6B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4222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Decide the exploration strategy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&lt;Samplers&gt;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myMC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&lt;limit&gt;</a:t>
            </a:r>
            <a:r>
              <a:rPr lang="en-US" sz="1300" dirty="0">
                <a:latin typeface="Curier"/>
                <a:cs typeface="Curier"/>
              </a:rPr>
              <a:t>2000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&lt;/limit&gt;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samplerInit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"X1"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&lt;distribution&gt;</a:t>
            </a:r>
            <a:r>
              <a:rPr lang="en-US" sz="1300" dirty="0">
                <a:latin typeface="Curier"/>
                <a:cs typeface="Curier"/>
              </a:rPr>
              <a:t>Normal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latin typeface="Curier"/>
                <a:cs typeface="Curier"/>
              </a:rPr>
              <a:t> 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"X2"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&lt;distribution&gt;</a:t>
            </a:r>
            <a:r>
              <a:rPr lang="en-US" sz="1300" dirty="0">
                <a:latin typeface="Curier"/>
                <a:cs typeface="Curier"/>
              </a:rPr>
              <a:t>Uniform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&lt;/distribution&gt;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&lt;/variable&gt;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MonteCarlo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&lt;/Samplers&gt;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774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21E1EA-B29C-574F-A677-50402E25197A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924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Set up the data 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DummyIN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en-US" sz="1300" dirty="0">
                <a:latin typeface="Curier"/>
                <a:cs typeface="Curier"/>
              </a:rPr>
              <a:t>X1,X2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latin typeface="Curier"/>
                <a:cs typeface="Curier"/>
              </a:rPr>
              <a:t> </a:t>
            </a:r>
            <a:r>
              <a:rPr lang="fi-FI" sz="1300" dirty="0" err="1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fi-FI" sz="1300" i="1" dirty="0" err="1">
                <a:latin typeface="Curier"/>
                <a:cs typeface="Curier"/>
              </a:rPr>
              <a:t>"Out</a:t>
            </a:r>
            <a:r>
              <a:rPr lang="fi-FI" sz="1300" i="1" dirty="0">
                <a:latin typeface="Curier"/>
                <a:cs typeface="Curier"/>
              </a:rPr>
              <a:t>"</a:t>
            </a:r>
            <a:r>
              <a:rPr lang="fi-FI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  &lt;Input&gt;</a:t>
            </a:r>
            <a:r>
              <a:rPr lang="fi-FI" sz="1300" dirty="0">
                <a:latin typeface="Curier"/>
                <a:cs typeface="Curier"/>
              </a:rPr>
              <a:t>X1,X2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&lt;/Input&gt;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&lt;Output&gt;</a:t>
            </a:r>
            <a:r>
              <a:rPr lang="en-US" sz="1300" dirty="0">
                <a:latin typeface="Curier"/>
                <a:cs typeface="Curier"/>
              </a:rPr>
              <a:t>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&lt;/Output&gt;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PointSet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fi-FI" sz="1300" dirty="0" err="1">
                <a:solidFill>
                  <a:srgbClr val="32946A"/>
                </a:solidFill>
                <a:latin typeface="Curier"/>
                <a:cs typeface="Curier"/>
              </a:rPr>
              <a:t>DataObjects</a:t>
            </a:r>
            <a:r>
              <a:rPr lang="fi-FI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8224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919C71-A2AC-5941-97AD-178A3E01C4CF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4081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actions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275" y="2880743"/>
            <a:ext cx="8689594" cy="1092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&lt;Models&gt;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urier"/>
                <a:cs typeface="Curier"/>
              </a:rPr>
              <a:t>ModuleToLoad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CrisForwSampl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 </a:t>
            </a:r>
            <a:r>
              <a:rPr lang="en-US" sz="1300" i="1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PythonModule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latin typeface="Curier"/>
                <a:cs typeface="Curier"/>
              </a:rPr>
              <a:t> </a:t>
            </a:r>
            <a:r>
              <a:rPr lang="en-US" sz="1300" i="1" dirty="0" err="1">
                <a:latin typeface="Curier"/>
                <a:cs typeface="Curier"/>
              </a:rPr>
              <a:t>subType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&lt;variables&gt;</a:t>
            </a:r>
            <a:r>
              <a:rPr lang="en-US" sz="1300" dirty="0">
                <a:latin typeface="Curier"/>
                <a:cs typeface="Curier"/>
              </a:rPr>
              <a:t>X1,X2,Y1,Y2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&lt;/variables&gt;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ExternalModel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da-DK" sz="1300" dirty="0">
                <a:solidFill>
                  <a:srgbClr val="32946A"/>
                </a:solidFill>
                <a:latin typeface="Curier"/>
                <a:cs typeface="Curier"/>
              </a:rPr>
              <a:t>  &lt;/Models&gt;</a:t>
            </a:r>
            <a:endParaRPr lang="en-US" sz="1300" dirty="0">
              <a:solidFill>
                <a:srgbClr val="32946A"/>
              </a:solidFill>
              <a:latin typeface="Curier"/>
              <a:cs typeface="C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75" y="4153633"/>
            <a:ext cx="8689594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initialize(</a:t>
            </a:r>
            <a:r>
              <a:rPr lang="en-US" sz="1300" b="1" i="1" dirty="0">
                <a:latin typeface="Curier"/>
                <a:cs typeface="Curier"/>
              </a:rPr>
              <a:t>self , </a:t>
            </a:r>
            <a:r>
              <a:rPr lang="en-US" sz="1300" b="1" i="1" dirty="0" err="1">
                <a:latin typeface="Curier"/>
                <a:cs typeface="Curier"/>
              </a:rPr>
              <a:t>runInfoDict</a:t>
            </a:r>
            <a:r>
              <a:rPr lang="en-US" sz="1300" b="1" i="1" dirty="0">
                <a:latin typeface="Curier"/>
                <a:cs typeface="Curier"/>
              </a:rPr>
              <a:t> , </a:t>
            </a:r>
            <a:r>
              <a:rPr lang="en-US" sz="1300" b="1" i="1" dirty="0" err="1">
                <a:latin typeface="Curier"/>
                <a:cs typeface="Curier"/>
              </a:rPr>
              <a:t>inputFiles</a:t>
            </a:r>
            <a:r>
              <a:rPr lang="en-US" sz="1300" b="1" i="1" dirty="0">
                <a:latin typeface="Curier"/>
                <a:cs typeface="Curier"/>
              </a:rPr>
              <a:t>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self.const1 = 3.5</a:t>
            </a:r>
          </a:p>
          <a:p>
            <a:r>
              <a:rPr lang="en-US" sz="1300" dirty="0">
                <a:latin typeface="Curier"/>
                <a:cs typeface="Curier"/>
              </a:rPr>
              <a:t>  return</a:t>
            </a:r>
          </a:p>
          <a:p>
            <a:endParaRPr lang="en-US" sz="1300" dirty="0">
              <a:latin typeface="Curier"/>
              <a:cs typeface="Curier"/>
            </a:endParaRPr>
          </a:p>
          <a:p>
            <a:r>
              <a:rPr lang="en-US" sz="1300" dirty="0" err="1">
                <a:latin typeface="Curier"/>
                <a:cs typeface="Curier"/>
              </a:rPr>
              <a:t>def</a:t>
            </a:r>
            <a:r>
              <a:rPr lang="en-US" sz="1300" dirty="0">
                <a:latin typeface="Curier"/>
                <a:cs typeface="Curier"/>
              </a:rPr>
              <a:t> </a:t>
            </a:r>
            <a:r>
              <a:rPr lang="en-US" sz="1300" b="1" dirty="0">
                <a:latin typeface="Curier"/>
                <a:cs typeface="Curier"/>
              </a:rPr>
              <a:t>run(</a:t>
            </a:r>
            <a:r>
              <a:rPr lang="en-US" sz="1300" b="1" i="1" dirty="0">
                <a:latin typeface="Curier"/>
                <a:cs typeface="Curier"/>
              </a:rPr>
              <a:t>self , Input):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self.Y1 = self.X1*self .X2 + self.const1</a:t>
            </a:r>
          </a:p>
          <a:p>
            <a:r>
              <a:rPr lang="en-US" sz="1300" dirty="0">
                <a:latin typeface="Curier"/>
                <a:cs typeface="Curier"/>
              </a:rPr>
              <a:t>  </a:t>
            </a:r>
            <a:r>
              <a:rPr lang="en-US" sz="1300" i="1" dirty="0">
                <a:latin typeface="Curier"/>
                <a:cs typeface="Curier"/>
              </a:rPr>
              <a:t>self.Y2 = 0.7*self.X1 + self.X2*self.const1</a:t>
            </a:r>
            <a:endParaRPr lang="en-US" sz="1300" dirty="0">
              <a:solidFill>
                <a:srgbClr val="008000"/>
              </a:solidFill>
              <a:latin typeface="Curier"/>
              <a:cs typeface="Curier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33225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2D68A-A219-6E43-B1DE-25F365087600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255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Define the exporting method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7203" y="2307603"/>
            <a:ext cx="8689594" cy="42934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&lt;Print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fileOut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      &lt;type&gt;</a:t>
            </a:r>
            <a:r>
              <a:rPr lang="hu-HU" sz="1300" dirty="0">
                <a:latin typeface="Curier"/>
                <a:cs typeface="Curier"/>
              </a:rPr>
              <a:t>csv</a:t>
            </a:r>
            <a:r>
              <a:rPr lang="hu-HU" sz="1300" dirty="0">
                <a:solidFill>
                  <a:srgbClr val="32946A"/>
                </a:solidFill>
                <a:latin typeface="Curier"/>
                <a:cs typeface="Curier"/>
              </a:rPr>
              <a:t>&lt;/type&gt;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&lt;source&gt;</a:t>
            </a:r>
            <a:r>
              <a:rPr lang="en-US" sz="1300" dirty="0">
                <a:latin typeface="Curier"/>
                <a:cs typeface="Curier"/>
              </a:rPr>
              <a:t>Out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&lt;/source&gt;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&lt;/Print&gt;</a:t>
            </a:r>
          </a:p>
          <a:p>
            <a:r>
              <a:rPr lang="en-US" sz="1300" dirty="0">
                <a:latin typeface="Curier"/>
                <a:cs typeface="Curier"/>
              </a:rPr>
              <a:t>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&lt;Plot  </a:t>
            </a:r>
            <a:r>
              <a:rPr lang="en-US" sz="1300" dirty="0">
                <a:solidFill>
                  <a:srgbClr val="660066"/>
                </a:solidFill>
                <a:latin typeface="Curier"/>
                <a:cs typeface="Curier"/>
              </a:rPr>
              <a:t>name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=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 err="1">
                <a:solidFill>
                  <a:srgbClr val="0033CC"/>
                </a:solidFill>
                <a:latin typeface="Curier"/>
                <a:cs typeface="Curier"/>
              </a:rPr>
              <a:t>myPlot</a:t>
            </a:r>
            <a:r>
              <a:rPr lang="en-US" sz="1300" i="1" dirty="0">
                <a:solidFill>
                  <a:srgbClr val="0033CC"/>
                </a:solidFill>
                <a:latin typeface="Curier"/>
                <a:cs typeface="Curier"/>
              </a:rPr>
              <a:t>"</a:t>
            </a:r>
            <a:r>
              <a:rPr lang="en-US" sz="1300" i="1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&lt;plot&gt;</a:t>
            </a:r>
          </a:p>
          <a:p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it-IT" sz="1300" dirty="0" err="1">
                <a:latin typeface="Curier"/>
                <a:cs typeface="Curier"/>
              </a:rPr>
              <a:t>scatter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it-IT" sz="1300" dirty="0" err="1">
                <a:solidFill>
                  <a:srgbClr val="32946A"/>
                </a:solidFill>
                <a:latin typeface="Curier"/>
                <a:cs typeface="Curier"/>
              </a:rPr>
              <a:t>type</a:t>
            </a:r>
            <a:r>
              <a:rPr lang="it-IT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Out|Input|X1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x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pt-BR" sz="1300" dirty="0">
                <a:latin typeface="Curier"/>
                <a:cs typeface="Curier"/>
              </a:rPr>
              <a:t>Out|Input|X2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pt-BR" sz="1300" dirty="0" err="1">
                <a:solidFill>
                  <a:srgbClr val="32946A"/>
                </a:solidFill>
                <a:latin typeface="Curier"/>
                <a:cs typeface="Curier"/>
              </a:rPr>
              <a:t>y</a:t>
            </a:r>
            <a:r>
              <a:rPr lang="pt-B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&lt;z&gt;</a:t>
            </a:r>
            <a:r>
              <a:rPr lang="en-US" sz="1300" dirty="0">
                <a:latin typeface="Curier"/>
                <a:cs typeface="Curier"/>
              </a:rPr>
              <a:t>Out|Output|Y1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&lt;/z&gt;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Out|Output|Y2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colorMap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en-US" sz="1300" dirty="0">
                <a:latin typeface="Curier"/>
                <a:cs typeface="Curier"/>
              </a:rPr>
              <a:t>X1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xlabel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cs-CZ" sz="1300" dirty="0">
                <a:latin typeface="Curier"/>
                <a:cs typeface="Curier"/>
              </a:rPr>
              <a:t>X2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cs-CZ" sz="1300" dirty="0" err="1">
                <a:solidFill>
                  <a:srgbClr val="32946A"/>
                </a:solidFill>
                <a:latin typeface="Curier"/>
                <a:cs typeface="Curier"/>
              </a:rPr>
              <a:t>ylabel</a:t>
            </a:r>
            <a:r>
              <a:rPr lang="cs-CZ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  &lt;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  <a:r>
              <a:rPr lang="tr-TR" sz="1300" dirty="0">
                <a:latin typeface="Curier"/>
                <a:cs typeface="Curier"/>
              </a:rPr>
              <a:t>Y1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zlabel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      &lt;/</a:t>
            </a:r>
            <a:r>
              <a:rPr lang="tr-TR" sz="1300" dirty="0" err="1">
                <a:solidFill>
                  <a:srgbClr val="32946A"/>
                </a:solidFill>
                <a:latin typeface="Curier"/>
                <a:cs typeface="Curier"/>
              </a:rPr>
              <a:t>plotSettings</a:t>
            </a:r>
            <a:r>
              <a:rPr lang="tr-TR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  <a:p>
            <a:r>
              <a:rPr lang="en-US" sz="1300" dirty="0">
                <a:latin typeface="Curier"/>
                <a:cs typeface="Curier"/>
              </a:rPr>
              <a:t>     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&lt;actions&gt;&lt;how&gt;</a:t>
            </a:r>
            <a:r>
              <a:rPr lang="en-US" sz="1300" dirty="0" err="1">
                <a:latin typeface="Curier"/>
                <a:cs typeface="Curier"/>
              </a:rPr>
              <a:t>png</a:t>
            </a:r>
            <a:r>
              <a:rPr lang="en-US" sz="1300" dirty="0">
                <a:latin typeface="Curier"/>
                <a:cs typeface="Curier"/>
              </a:rPr>
              <a:t>, screen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&lt;/how&gt;&lt;/actions&gt;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  &lt;/Plot&gt;</a:t>
            </a:r>
          </a:p>
          <a:p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  &lt;/</a:t>
            </a:r>
            <a:r>
              <a:rPr lang="en-US" sz="1300" dirty="0" err="1">
                <a:solidFill>
                  <a:srgbClr val="32946A"/>
                </a:solidFill>
                <a:latin typeface="Curier"/>
                <a:cs typeface="Curier"/>
              </a:rPr>
              <a:t>OutStreams</a:t>
            </a:r>
            <a:r>
              <a:rPr lang="en-US" sz="1300" dirty="0">
                <a:solidFill>
                  <a:srgbClr val="32946A"/>
                </a:solidFill>
                <a:latin typeface="Curier"/>
                <a:cs typeface="Curier"/>
              </a:rPr>
              <a:t>&gt;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7651"/>
              </p:ext>
            </p:extLst>
          </p:nvPr>
        </p:nvGraphicFramePr>
        <p:xfrm>
          <a:off x="455609" y="1436377"/>
          <a:ext cx="82311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RunInfo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Distributions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Samplers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DataObjects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OutStreams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Steps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3B8148-D441-474F-B7DD-A8D2277656ED}"/>
              </a:ext>
            </a:extLst>
          </p:cNvPr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ForwardSampling1.xml</a:t>
            </a:r>
          </a:p>
        </p:txBody>
      </p:sp>
    </p:spTree>
    <p:extLst>
      <p:ext uri="{BB962C8B-B14F-4D97-AF65-F5344CB8AC3E}">
        <p14:creationId xmlns:p14="http://schemas.microsoft.com/office/powerpoint/2010/main" val="1187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11368</TotalTime>
  <Words>2218</Words>
  <Application>Microsoft Macintosh PowerPoint</Application>
  <PresentationFormat>On-screen Show (4:3)</PresentationFormat>
  <Paragraphs>473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Curier</vt:lpstr>
      <vt:lpstr>Times New Roman</vt:lpstr>
      <vt:lpstr>Default Design</vt:lpstr>
      <vt:lpstr>RAVEN Forward Sampling and statistical analysis</vt:lpstr>
      <vt:lpstr>Objectives</vt:lpstr>
      <vt:lpstr>How to Think About the Task</vt:lpstr>
      <vt:lpstr>Prepare the environment</vt:lpstr>
      <vt:lpstr>Describe the statistical property</vt:lpstr>
      <vt:lpstr>Decide the exploration strategy</vt:lpstr>
      <vt:lpstr>Set up the data containers</vt:lpstr>
      <vt:lpstr>Define the actions</vt:lpstr>
      <vt:lpstr>Define the exporting method</vt:lpstr>
      <vt:lpstr>Combine the “actors”</vt:lpstr>
      <vt:lpstr>PowerPoint Presentation</vt:lpstr>
      <vt:lpstr>Adding a Distribution</vt:lpstr>
      <vt:lpstr>Changing the Used Distributions</vt:lpstr>
      <vt:lpstr>PowerPoint Presentation</vt:lpstr>
      <vt:lpstr>Adding a New Sampler (test3.xml)</vt:lpstr>
      <vt:lpstr>Changing the Used Sampler  (test3.xml)</vt:lpstr>
      <vt:lpstr>PowerPoint Presentation</vt:lpstr>
      <vt:lpstr>Adding a New Sampler  (test4.xml)</vt:lpstr>
      <vt:lpstr>Changing the Used Sampler  (test4.xml)</vt:lpstr>
      <vt:lpstr>PowerPoint Presentation</vt:lpstr>
      <vt:lpstr>Basic Statistic Recall</vt:lpstr>
      <vt:lpstr>Sensitivity Recall</vt:lpstr>
      <vt:lpstr>Basic Statistic Analysis and Sensitivity Inputs</vt:lpstr>
      <vt:lpstr>Changing event sequence (test5.xml)</vt:lpstr>
      <vt:lpstr>Adding a post processor action (test5.xml)</vt:lpstr>
      <vt:lpstr>Adding Export File (test5.xml)</vt:lpstr>
      <vt:lpstr>Changing the Used Sampler  (test4.xml)</vt:lpstr>
      <vt:lpstr>PowerPoint Presentation</vt:lpstr>
      <vt:lpstr>PowerPoint Presentation</vt:lpstr>
      <vt:lpstr>Changing the Analysis</vt:lpstr>
    </vt:vector>
  </TitlesOfParts>
  <Company>Idaho National Laboratory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288</cp:revision>
  <cp:lastPrinted>2001-05-07T20:21:30Z</cp:lastPrinted>
  <dcterms:created xsi:type="dcterms:W3CDTF">1999-10-26T20:37:18Z</dcterms:created>
  <dcterms:modified xsi:type="dcterms:W3CDTF">2018-03-06T16:08:07Z</dcterms:modified>
</cp:coreProperties>
</file>