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305" r:id="rId5"/>
    <p:sldId id="311" r:id="rId6"/>
    <p:sldId id="306" r:id="rId7"/>
    <p:sldId id="307" r:id="rId8"/>
    <p:sldId id="308" r:id="rId9"/>
    <p:sldId id="309" r:id="rId10"/>
    <p:sldId id="310" r:id="rId11"/>
    <p:sldId id="333" r:id="rId12"/>
    <p:sldId id="313" r:id="rId13"/>
    <p:sldId id="314" r:id="rId14"/>
    <p:sldId id="312" r:id="rId15"/>
    <p:sldId id="315" r:id="rId16"/>
    <p:sldId id="322" r:id="rId17"/>
    <p:sldId id="323" r:id="rId18"/>
    <p:sldId id="324" r:id="rId19"/>
    <p:sldId id="316" r:id="rId20"/>
    <p:sldId id="317" r:id="rId21"/>
    <p:sldId id="318" r:id="rId22"/>
    <p:sldId id="325" r:id="rId23"/>
    <p:sldId id="326" r:id="rId24"/>
    <p:sldId id="319" r:id="rId25"/>
    <p:sldId id="327" r:id="rId26"/>
    <p:sldId id="328" r:id="rId27"/>
    <p:sldId id="329" r:id="rId28"/>
    <p:sldId id="330" r:id="rId29"/>
    <p:sldId id="331" r:id="rId30"/>
    <p:sldId id="33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2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310736"/>
            <a:ext cx="5797550" cy="837152"/>
          </a:xfrm>
        </p:spPr>
        <p:txBody>
          <a:bodyPr/>
          <a:lstStyle/>
          <a:p>
            <a:r>
              <a:rPr lang="en-US" b="0" dirty="0"/>
              <a:t>RAVEN Forward Sampling and statistical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exporting method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03" y="2307603"/>
            <a:ext cx="8689594" cy="429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&lt;Print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      &lt;type&gt;</a:t>
            </a:r>
            <a:r>
              <a:rPr lang="hu-HU" sz="1300" dirty="0">
                <a:latin typeface="Curier"/>
                <a:cs typeface="Curier"/>
              </a:rPr>
              <a:t>csv</a:t>
            </a:r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&lt;/type&gt;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&lt;source&gt;</a:t>
            </a:r>
            <a:r>
              <a:rPr lang="en-US" sz="1300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&lt;/source&gt;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&lt;/Print&gt;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&lt;Plot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&lt;plot&gt;</a:t>
            </a:r>
          </a:p>
          <a:p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it-IT" sz="1300" dirty="0" err="1">
                <a:latin typeface="Curier"/>
                <a:cs typeface="Curier"/>
              </a:rPr>
              <a:t>scatter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Out|Input|X1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Out|Input|X2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&lt;z&gt;</a:t>
            </a:r>
            <a:r>
              <a:rPr lang="en-US" sz="1300" dirty="0">
                <a:latin typeface="Curier"/>
                <a:cs typeface="Curier"/>
              </a:rPr>
              <a:t>Out|Output|Y1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&lt;/z&gt;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Out|Output|Y2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X1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cs-CZ" sz="1300" dirty="0">
                <a:latin typeface="Curier"/>
                <a:cs typeface="Curier"/>
              </a:rPr>
              <a:t>X2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tr-TR" sz="1300" dirty="0">
                <a:latin typeface="Curier"/>
                <a:cs typeface="Curier"/>
              </a:rPr>
              <a:t>Y1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&lt;actions&gt;&lt;how&gt;</a:t>
            </a:r>
            <a:r>
              <a:rPr lang="en-US" sz="1300" dirty="0" err="1">
                <a:latin typeface="Curier"/>
                <a:cs typeface="Curier"/>
              </a:rPr>
              <a:t>png</a:t>
            </a:r>
            <a:r>
              <a:rPr lang="en-US" sz="1300" dirty="0">
                <a:latin typeface="Curier"/>
                <a:cs typeface="Curier"/>
              </a:rPr>
              <a:t>, screen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&lt;/how&gt;&lt;/actions&gt;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79489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B8148-D441-474F-B7DD-A8D2277656E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87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A1CBD-22A1-EC49-A51E-280064E6BCF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4160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6270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&lt;Exponential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&lt;lambda&gt;</a:t>
            </a:r>
            <a:r>
              <a:rPr lang="en-US" sz="1300" dirty="0">
                <a:latin typeface="Curier"/>
                <a:cs typeface="Curier"/>
              </a:rPr>
              <a:t>8.7E-4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&lt;/lambda&gt;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&lt;/Exponential&gt;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&lt;Triangular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&lt;apex&gt;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&lt;/apex&gt;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&lt;min&gt;</a:t>
            </a:r>
            <a:r>
              <a:rPr lang="en-US" sz="1300" dirty="0">
                <a:latin typeface="Curier"/>
                <a:cs typeface="Curier"/>
              </a:rPr>
              <a:t>-0.1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&lt;/min&gt;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&lt;max&gt;</a:t>
            </a:r>
            <a:r>
              <a:rPr lang="en-US" sz="1300" dirty="0">
                <a:latin typeface="Curier"/>
                <a:cs typeface="Curier"/>
              </a:rPr>
              <a:t>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&lt;/max&gt;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&lt;/Triangular&gt;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9691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852F8-61C3-434F-A654-A6873F81417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639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399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A6C672-CF70-8D43-8B3B-CD8F302F8FC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3616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84858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&lt;Stratified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142323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0. 1.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"value"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0. 2000.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&lt;/Stratified&gt;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9989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A70586-C49B-3749-B2C9-AE328611242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22362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FF0000"/>
                </a:solidFill>
                <a:latin typeface="Curier"/>
                <a:cs typeface="Curier"/>
              </a:rPr>
              <a:t>Stratified 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&gt;Out&lt;/Input&gt;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8541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768D69-DFB0-E34C-8734-58876F0CB96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3888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04551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4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latin typeface="Curier"/>
                <a:cs typeface="Curier"/>
              </a:rPr>
              <a:t>…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theMC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&lt;limit&gt;</a:t>
            </a:r>
            <a:r>
              <a:rPr lang="en-US" sz="1300" dirty="0">
                <a:latin typeface="Curier"/>
                <a:cs typeface="Curier"/>
              </a:rPr>
              <a:t>100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”X2"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theGrid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”X1"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0 1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205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5A4848-F7D8-5341-A20C-05EADA89527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284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your first RAVEN input!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Navigate to:</a:t>
            </a:r>
          </a:p>
          <a:p>
            <a:pPr lvl="1"/>
            <a:r>
              <a:rPr lang="en-US" dirty="0"/>
              <a:t>raven/doc/workshop/</a:t>
            </a:r>
            <a:r>
              <a:rPr lang="en-US" dirty="0" err="1"/>
              <a:t>forwardSampling</a:t>
            </a:r>
            <a:r>
              <a:rPr lang="en-US" dirty="0"/>
              <a:t>/inputs/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Open up ForwardSampling1.xml in your favorite text editor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Credit: Find XML syntax highlighting in your editor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(mac/</a:t>
            </a:r>
            <a:r>
              <a:rPr lang="en-US" dirty="0" err="1"/>
              <a:t>linux</a:t>
            </a:r>
            <a:r>
              <a:rPr lang="en-US" dirty="0"/>
              <a:t>) source activate </a:t>
            </a:r>
            <a:r>
              <a:rPr lang="en-US" dirty="0" err="1"/>
              <a:t>raven_libraries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xarray</a:t>
            </a:r>
            <a:r>
              <a:rPr lang="en-US" dirty="0"/>
              <a:t>=0.9.5 netcdf4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9870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10BFF8-87AE-5A43-8253-508BC6D91E57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933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39342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Maximum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Sigma</a:t>
            </a:r>
          </a:p>
          <a:p>
            <a:r>
              <a:rPr lang="en-US" dirty="0"/>
              <a:t>Variation Coefficient</a:t>
            </a:r>
          </a:p>
          <a:p>
            <a:r>
              <a:rPr lang="en-US" dirty="0" err="1"/>
              <a:t>Skewness</a:t>
            </a:r>
            <a:endParaRPr lang="en-US" dirty="0"/>
          </a:p>
          <a:p>
            <a:r>
              <a:rPr lang="en-US" dirty="0"/>
              <a:t>Kurtosis</a:t>
            </a:r>
          </a:p>
          <a:p>
            <a:r>
              <a:rPr lang="en-US" dirty="0"/>
              <a:t>Samples</a:t>
            </a:r>
          </a:p>
          <a:p>
            <a:r>
              <a:rPr lang="en-US" dirty="0"/>
              <a:t>percentile_5</a:t>
            </a:r>
          </a:p>
          <a:p>
            <a:r>
              <a:rPr lang="en-US" dirty="0"/>
              <a:t>percentile_95 </a:t>
            </a:r>
          </a:p>
        </p:txBody>
      </p:sp>
    </p:spTree>
    <p:extLst>
      <p:ext uri="{BB962C8B-B14F-4D97-AF65-F5344CB8AC3E}">
        <p14:creationId xmlns:p14="http://schemas.microsoft.com/office/powerpoint/2010/main" val="234497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Sensitivity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Sensitivity: derivative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Covariance: degree of correlation in the variable dispersion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Pearson, aka correlation (sigma normalized covariance): linearity measure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Normalized sensitivity: derivative normalized by the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Analysis and Sensitivity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test1.xml</a:t>
            </a:r>
          </a:p>
          <a:p>
            <a:pPr lvl="1"/>
            <a:r>
              <a:rPr lang="en-US" dirty="0"/>
              <a:t>Change event sequence: 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Adding a post processor action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Adding the export file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Remove the plotting step              </a:t>
            </a:r>
            <a:r>
              <a:rPr lang="en-US" dirty="0">
                <a:solidFill>
                  <a:srgbClr val="0000FF"/>
                </a:solidFill>
              </a:rPr>
              <a:t>&lt;Steps&gt;</a:t>
            </a:r>
          </a:p>
          <a:p>
            <a:pPr lvl="1"/>
            <a:r>
              <a:rPr lang="en-US" dirty="0"/>
              <a:t>Add the post processor step</a:t>
            </a:r>
            <a:r>
              <a:rPr lang="en-US" dirty="0">
                <a:solidFill>
                  <a:srgbClr val="0000FF"/>
                </a:solidFill>
              </a:rPr>
              <a:t>         &lt;Steps&gt;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event sequence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strike="sngStrike" dirty="0" err="1">
                <a:solidFill>
                  <a:srgbClr val="FF0000"/>
                </a:solidFill>
                <a:latin typeface="Curier"/>
                <a:cs typeface="Curier"/>
              </a:rPr>
              <a:t>Plot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7709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A9A636-B165-2D43-BB33-763EDC56F6F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617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post processor 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&lt;Models&gt;</a:t>
            </a:r>
          </a:p>
          <a:p>
            <a:r>
              <a:rPr lang="en-US" sz="1300" dirty="0">
                <a:latin typeface="Curier"/>
                <a:cs typeface="Curier"/>
              </a:rPr>
              <a:t>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subType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BasicStatistics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</a:t>
            </a:r>
            <a:r>
              <a:rPr lang="en-US" sz="1300" dirty="0">
                <a:latin typeface="Curier"/>
                <a:cs typeface="Curier"/>
              </a:rPr>
              <a:t>…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expectedValue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”mean"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expectedValue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&lt;variance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var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 variance&gt;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&lt;kurtosis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kurt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 kurtosis&gt;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pearson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&lt;targets&gt;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&lt;/targets&gt;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&lt;features&gt;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&lt;/features&gt;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pearson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</a:t>
            </a:r>
            <a:r>
              <a:rPr lang="en-US" sz="1300" dirty="0">
                <a:latin typeface="Curier"/>
                <a:cs typeface="Curier"/>
              </a:rPr>
              <a:t> …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6127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68DFA4-F299-184F-A8EF-3334A4FA2BA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8915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Export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&lt;Files&gt;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&lt;Input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400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StaFile.csv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&lt;/Files&gt;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8048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035192-7F34-FE42-B9F6-7A144E12CF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19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0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"Dummy"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 name=</a:t>
            </a:r>
            <a:r>
              <a:rPr lang="en-US" sz="1300" i="1" strike="sngStrike" dirty="0">
                <a:latin typeface="Curier"/>
                <a:cs typeface="Curier"/>
              </a:rPr>
              <a:t>"Plot" </a:t>
            </a:r>
            <a:r>
              <a:rPr lang="en-US" sz="1300" i="1" strike="sngStrike" dirty="0" err="1">
                <a:latin typeface="Curier"/>
                <a:cs typeface="Curier"/>
              </a:rPr>
              <a:t>pauseAtEnd</a:t>
            </a:r>
            <a:r>
              <a:rPr lang="en-US" sz="1300" i="1" strike="sngStrike" dirty="0">
                <a:latin typeface="Curier"/>
                <a:cs typeface="Curier"/>
              </a:rPr>
              <a:t>="True"&gt;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&lt;Input 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DataObjects</a:t>
            </a:r>
            <a:r>
              <a:rPr lang="en-US" sz="1300" i="1" strike="sngStrike" dirty="0">
                <a:latin typeface="Curier"/>
                <a:cs typeface="Curier"/>
              </a:rPr>
              <a:t>" type="</a:t>
            </a:r>
            <a:r>
              <a:rPr lang="en-US" sz="1300" i="1" strike="sngStrike" dirty="0" err="1">
                <a:latin typeface="Curier"/>
                <a:cs typeface="Curier"/>
              </a:rPr>
              <a:t>PointSet</a:t>
            </a:r>
            <a:r>
              <a:rPr lang="en-US" sz="1300" i="1" strike="sngStrike" dirty="0">
                <a:latin typeface="Curier"/>
                <a:cs typeface="Curier"/>
              </a:rPr>
              <a:t>"&gt;Out&lt;/Input&gt;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type="Print"   &gt;</a:t>
            </a:r>
            <a:r>
              <a:rPr lang="en-US" sz="1300" i="1" strike="sngStrike" dirty="0" err="1">
                <a:latin typeface="Curier"/>
                <a:cs typeface="Curier"/>
              </a:rPr>
              <a:t>fileOut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type="Plot"    &gt;</a:t>
            </a:r>
            <a:r>
              <a:rPr lang="en-US" sz="1300" i="1" strike="sngStrike" dirty="0" err="1">
                <a:latin typeface="Curier"/>
                <a:cs typeface="Curier"/>
              </a:rPr>
              <a:t>myPlot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&lt;/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&lt;!-- -- 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name="PP"&gt;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&lt;Input class="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"&gt;Out&lt;/Input&gt;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&lt;Model class="Models"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"&gt;Stat&lt;/Model&gt;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&lt;Output class="Files" type=""&gt;Stat&lt;/Output&gt;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417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893AF4-A5F0-B546-A9B3-2DA40067E2E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85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10100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prospective</a:t>
            </a:r>
          </a:p>
          <a:p>
            <a:pPr lvl="1"/>
            <a:r>
              <a:rPr lang="en-US" dirty="0"/>
              <a:t>Prepare the environment: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Describe the statistical property:  </a:t>
            </a:r>
            <a:r>
              <a:rPr lang="en-US" dirty="0">
                <a:solidFill>
                  <a:srgbClr val="0000FF"/>
                </a:solidFill>
              </a:rPr>
              <a:t>&lt;Distributions&gt;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Decide the exploration strategy:   </a:t>
            </a:r>
            <a:r>
              <a:rPr lang="en-US" dirty="0">
                <a:solidFill>
                  <a:srgbClr val="0000FF"/>
                </a:solidFill>
              </a:rPr>
              <a:t>&lt;Samplers&gt;</a:t>
            </a:r>
          </a:p>
          <a:p>
            <a:pPr lvl="1"/>
            <a:r>
              <a:rPr lang="en-US" dirty="0"/>
              <a:t>Set up the data containers: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Define the actions:                   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Support files:            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Define the exporting method</a:t>
            </a:r>
            <a:r>
              <a:rPr lang="en-US" dirty="0">
                <a:solidFill>
                  <a:srgbClr val="0000FF"/>
                </a:solidFill>
              </a:rPr>
              <a:t>       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Combine the “actors”                   </a:t>
            </a:r>
            <a:r>
              <a:rPr lang="en-US" dirty="0">
                <a:solidFill>
                  <a:srgbClr val="0000FF"/>
                </a:solidFill>
              </a:rPr>
              <a:t>&lt;Steps&gt; </a:t>
            </a: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4" y="193560"/>
            <a:ext cx="8231187" cy="20478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00FF"/>
                </a:solidFill>
              </a:rPr>
              <a:t>Play with 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17CCE-279A-5E4B-8496-A7867D46F00F}"/>
              </a:ext>
            </a:extLst>
          </p:cNvPr>
          <p:cNvSpPr txBox="1"/>
          <p:nvPr/>
        </p:nvSpPr>
        <p:spPr>
          <a:xfrm>
            <a:off x="3100039" y="3624146"/>
            <a:ext cx="260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what you want!</a:t>
            </a:r>
          </a:p>
        </p:txBody>
      </p:sp>
    </p:spTree>
    <p:extLst>
      <p:ext uri="{BB962C8B-B14F-4D97-AF65-F5344CB8AC3E}">
        <p14:creationId xmlns:p14="http://schemas.microsoft.com/office/powerpoint/2010/main" val="58649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Prepare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275" y="2813011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&lt;Sequence&gt;</a:t>
            </a:r>
            <a:r>
              <a:rPr lang="en-US" sz="1300" dirty="0" err="1">
                <a:latin typeface="Curier"/>
                <a:cs typeface="Curier"/>
              </a:rPr>
              <a:t>GenerateData,Plot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339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5A4C00-7D9F-C648-9342-8029FE700FC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7820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563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A1CBD-22A1-EC49-A51E-280064E6BCF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6563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Describe the statistical 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&lt;Normal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"Normal"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&lt;mean&gt;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&lt;/mean&gt;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&lt;sigma&gt;</a:t>
            </a:r>
            <a:r>
              <a:rPr lang="en-US" sz="1300" dirty="0">
                <a:latin typeface="Curier"/>
                <a:cs typeface="Curier"/>
              </a:rPr>
              <a:t>0.2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&lt;/sigma&gt;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-1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&lt;/Normal&gt;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&lt;Uniform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"Uniform"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&lt;/Uniform&gt;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31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71CD0-9659-664C-81A7-FAA28A38A6B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4222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Decide the exploration strategy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2000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0237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21E1EA-B29C-574F-A677-50402E25197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924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en-US" sz="1300" dirty="0">
                <a:latin typeface="Curier"/>
                <a:cs typeface="Curier"/>
              </a:rPr>
              <a:t>X1,X2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latin typeface="Curier"/>
                <a:cs typeface="Curier"/>
              </a:rPr>
              <a:t> </a:t>
            </a:r>
            <a:r>
              <a:rPr lang="fi-FI" sz="1300" dirty="0" err="1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fi-FI" sz="1300" i="1" dirty="0" err="1">
                <a:latin typeface="Curier"/>
                <a:cs typeface="Curier"/>
              </a:rPr>
              <a:t>"Out</a:t>
            </a:r>
            <a:r>
              <a:rPr lang="fi-FI" sz="1300" i="1" dirty="0">
                <a:latin typeface="Curier"/>
                <a:cs typeface="Curier"/>
              </a:rPr>
              <a:t>"</a:t>
            </a:r>
            <a:r>
              <a:rPr lang="fi-FI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fi-FI" sz="1300" dirty="0">
                <a:latin typeface="Curier"/>
                <a:cs typeface="Curier"/>
              </a:rPr>
              <a:t>X1,X2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&lt;Output&gt;</a:t>
            </a:r>
            <a:r>
              <a:rPr lang="en-US" sz="1300" dirty="0">
                <a:latin typeface="Curier"/>
                <a:cs typeface="Curier"/>
              </a:rPr>
              <a:t>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5965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919C71-A2AC-5941-97AD-178A3E01C4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4081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actions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&lt;Models&gt;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ModuleToLoad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ForwardSamplerExampleModel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 err="1">
                <a:latin typeface="Curier"/>
                <a:cs typeface="Curier"/>
              </a:rPr>
              <a:t>subType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75" y="4153633"/>
            <a:ext cx="8689594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initialize(</a:t>
            </a:r>
            <a:r>
              <a:rPr lang="en-US" sz="1300" b="1" i="1" dirty="0">
                <a:latin typeface="Curier"/>
                <a:cs typeface="Curier"/>
              </a:rPr>
              <a:t>self , </a:t>
            </a:r>
            <a:r>
              <a:rPr lang="en-US" sz="1300" b="1" i="1" dirty="0" err="1">
                <a:latin typeface="Curier"/>
                <a:cs typeface="Curier"/>
              </a:rPr>
              <a:t>runInfoDict</a:t>
            </a:r>
            <a:r>
              <a:rPr lang="en-US" sz="1300" b="1" i="1" dirty="0">
                <a:latin typeface="Curier"/>
                <a:cs typeface="Curier"/>
              </a:rPr>
              <a:t> , </a:t>
            </a:r>
            <a:r>
              <a:rPr lang="en-US" sz="1300" b="1" i="1" dirty="0" err="1">
                <a:latin typeface="Curier"/>
                <a:cs typeface="Curier"/>
              </a:rPr>
              <a:t>inputFiles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self.const1 = 3.5</a:t>
            </a:r>
          </a:p>
          <a:p>
            <a:r>
              <a:rPr lang="en-US" sz="1300" dirty="0">
                <a:latin typeface="Curier"/>
                <a:cs typeface="Curier"/>
              </a:rPr>
              <a:t>  return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run(</a:t>
            </a:r>
            <a:r>
              <a:rPr lang="en-US" sz="1300" b="1" i="1" dirty="0">
                <a:latin typeface="Curier"/>
                <a:cs typeface="Curier"/>
              </a:rPr>
              <a:t>self , Input):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self.Y1 = self.X1*self .X2 + self.const1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self.Y2 = 0.7*self.X1 + self.X2*self.const1</a:t>
            </a:r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18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2D68A-A219-6E43-B1DE-25F36508760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255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11568</TotalTime>
  <Words>2420</Words>
  <Application>Microsoft Macintosh PowerPoint</Application>
  <PresentationFormat>On-screen Show (4:3)</PresentationFormat>
  <Paragraphs>497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Curier</vt:lpstr>
      <vt:lpstr>Times New Roman</vt:lpstr>
      <vt:lpstr>Default Design</vt:lpstr>
      <vt:lpstr>RAVEN Forward Sampling and statistical analysis</vt:lpstr>
      <vt:lpstr>Objectives</vt:lpstr>
      <vt:lpstr>How to Think About the Task</vt:lpstr>
      <vt:lpstr>Prepare the environment</vt:lpstr>
      <vt:lpstr>Combine the “actors”</vt:lpstr>
      <vt:lpstr>Describe the statistical property</vt:lpstr>
      <vt:lpstr>Decide the exploration strategy</vt:lpstr>
      <vt:lpstr>Set up the data containers</vt:lpstr>
      <vt:lpstr>Define the actions</vt:lpstr>
      <vt:lpstr>Define the exporting method</vt:lpstr>
      <vt:lpstr>Combine the “actors”</vt:lpstr>
      <vt:lpstr>PowerPoint Presentation</vt:lpstr>
      <vt:lpstr>Adding a Distribution</vt:lpstr>
      <vt:lpstr>Changing the Used Distributions</vt:lpstr>
      <vt:lpstr>PowerPoint Presentation</vt:lpstr>
      <vt:lpstr>Adding a New Sampler</vt:lpstr>
      <vt:lpstr>Changing the Used Sampler</vt:lpstr>
      <vt:lpstr>PowerPoint Presentation</vt:lpstr>
      <vt:lpstr>Adding a New Sampler</vt:lpstr>
      <vt:lpstr>Changing the Used Sampler</vt:lpstr>
      <vt:lpstr>PowerPoint Presentation</vt:lpstr>
      <vt:lpstr>Basic Statistics Options</vt:lpstr>
      <vt:lpstr>Sensitivity Options</vt:lpstr>
      <vt:lpstr>Basic Statistic Analysis and Sensitivity Inputs</vt:lpstr>
      <vt:lpstr>Changing event sequence (test5.xml)</vt:lpstr>
      <vt:lpstr>Adding a post processor action</vt:lpstr>
      <vt:lpstr>Adding Export File</vt:lpstr>
      <vt:lpstr>Changing the Used Sampler  (test4.xml)</vt:lpstr>
      <vt:lpstr>PowerPoint Presentation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Talbot</cp:lastModifiedBy>
  <cp:revision>319</cp:revision>
  <cp:lastPrinted>2001-05-07T20:21:30Z</cp:lastPrinted>
  <dcterms:created xsi:type="dcterms:W3CDTF">1999-10-26T20:37:18Z</dcterms:created>
  <dcterms:modified xsi:type="dcterms:W3CDTF">2018-03-07T21:56:05Z</dcterms:modified>
</cp:coreProperties>
</file>