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2" r:id="rId2"/>
    <p:sldId id="273" r:id="rId3"/>
    <p:sldId id="275" r:id="rId4"/>
    <p:sldId id="278" r:id="rId5"/>
    <p:sldId id="276" r:id="rId6"/>
    <p:sldId id="280" r:id="rId7"/>
    <p:sldId id="279" r:id="rId8"/>
    <p:sldId id="282" r:id="rId9"/>
    <p:sldId id="311" r:id="rId10"/>
    <p:sldId id="312" r:id="rId11"/>
    <p:sldId id="284" r:id="rId12"/>
    <p:sldId id="286" r:id="rId13"/>
    <p:sldId id="277" r:id="rId14"/>
    <p:sldId id="288" r:id="rId15"/>
    <p:sldId id="289" r:id="rId16"/>
    <p:sldId id="290" r:id="rId17"/>
    <p:sldId id="281" r:id="rId18"/>
    <p:sldId id="291" r:id="rId19"/>
    <p:sldId id="292" r:id="rId20"/>
    <p:sldId id="314" r:id="rId21"/>
    <p:sldId id="297" r:id="rId22"/>
    <p:sldId id="319" r:id="rId23"/>
    <p:sldId id="321" r:id="rId24"/>
    <p:sldId id="322" r:id="rId25"/>
    <p:sldId id="324" r:id="rId26"/>
    <p:sldId id="315" r:id="rId27"/>
    <p:sldId id="301" r:id="rId28"/>
    <p:sldId id="304" r:id="rId29"/>
    <p:sldId id="316" r:id="rId30"/>
    <p:sldId id="306" r:id="rId31"/>
    <p:sldId id="309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3095"/>
  </p:normalViewPr>
  <p:slideViewPr>
    <p:cSldViewPr snapToGrid="0" snapToObjects="1">
      <p:cViewPr varScale="1">
        <p:scale>
          <a:sx n="60" d="100"/>
          <a:sy n="60" d="100"/>
        </p:scale>
        <p:origin x="2160" y="168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0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backup slides for some algorithms GPM and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backup slides for some algorithms GPM and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backup slides for some algorithms GPM and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multi target</a:t>
            </a:r>
            <a:r>
              <a:rPr lang="en-US" baseline="0" dirty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3" Type="http://schemas.openxmlformats.org/officeDocument/2006/relationships/image" Target="../media/image10.png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Reduced Order Models (ROMs)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369143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259071" cy="4524375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Starting point: set of data points</a:t>
            </a:r>
          </a:p>
          <a:p>
            <a:pPr marL="0" lvl="1" indent="0" algn="ctr">
              <a:buNone/>
            </a:pPr>
            <a:r>
              <a:rPr lang="en-US" dirty="0"/>
              <a:t>[features]</a:t>
            </a:r>
            <a:r>
              <a:rPr lang="en-US" baseline="-25000" dirty="0"/>
              <a:t>i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Cardinality reduction</a:t>
            </a:r>
          </a:p>
          <a:p>
            <a:pPr lvl="1"/>
            <a:r>
              <a:rPr lang="en-US" dirty="0"/>
              <a:t>Objective: identify the most relevant features that keep data points unique</a:t>
            </a:r>
          </a:p>
          <a:p>
            <a:pPr lvl="1"/>
            <a:r>
              <a:rPr lang="en-US" dirty="0"/>
              <a:t>Outcome: Location of the points on the reduced space (e.g., line)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Regression</a:t>
            </a:r>
          </a:p>
          <a:p>
            <a:pPr lvl="1"/>
            <a:r>
              <a:rPr lang="en-US" dirty="0"/>
              <a:t>Objective: estimate the relationships among variables via a statistical process</a:t>
            </a:r>
          </a:p>
          <a:p>
            <a:pPr lvl="1"/>
            <a:r>
              <a:rPr lang="en-US" dirty="0"/>
              <a:t>Outcome: coefficients of the reduced space (e.g.,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for linear interpolator                   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37847" y="4374603"/>
            <a:ext cx="33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Source: </a:t>
            </a:r>
            <a:r>
              <a:rPr lang="en-US" sz="1400" dirty="0" err="1">
                <a:latin typeface="+mn-lt"/>
              </a:rPr>
              <a:t>scikit-learn.org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847" y="1905069"/>
            <a:ext cx="3306153" cy="247961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862603"/>
              </p:ext>
            </p:extLst>
          </p:nvPr>
        </p:nvGraphicFramePr>
        <p:xfrm>
          <a:off x="2463813" y="5962815"/>
          <a:ext cx="1336161" cy="34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imgW="647700" imgH="165100" progId="Equation.3">
                  <p:embed/>
                </p:oleObj>
              </mc:Choice>
              <mc:Fallback>
                <p:oleObj name="Equation" r:id="rId6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3813" y="5962815"/>
                        <a:ext cx="1336161" cy="34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487996D-168A-2B43-8B7E-FF92135E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Supervised and Unsupervised Library</a:t>
            </a:r>
          </a:p>
        </p:txBody>
      </p:sp>
    </p:spTree>
    <p:extLst>
      <p:ext uri="{BB962C8B-B14F-4D97-AF65-F5344CB8AC3E}">
        <p14:creationId xmlns:p14="http://schemas.microsoft.com/office/powerpoint/2010/main" val="243364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Objective</a:t>
            </a:r>
            <a:r>
              <a:rPr lang="en-US" dirty="0"/>
              <a:t>: overcome limitations of Monte-Carlo sampling</a:t>
            </a:r>
          </a:p>
          <a:p>
            <a:pPr lvl="1"/>
            <a:r>
              <a:rPr lang="en-US" dirty="0"/>
              <a:t>High number of samples </a:t>
            </a:r>
          </a:p>
          <a:p>
            <a:pPr lvl="1"/>
            <a:r>
              <a:rPr lang="en-US" dirty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Polynomial representation </a:t>
            </a:r>
            <a:r>
              <a:rPr lang="en-US" dirty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" name="Equation" r:id="rId5" imgW="1295400" imgH="393700" progId="Equation.3">
                  <p:embed/>
                </p:oleObj>
              </mc:Choice>
              <mc:Fallback>
                <p:oleObj name="Equation" r:id="rId5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>
                <a:latin typeface="Times New Roman"/>
                <a:cs typeface="Times New Roman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Multi-Dimensional Interpolators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CROW</a:t>
            </a:r>
            <a:r>
              <a:rPr lang="en-US" dirty="0"/>
              <a:t>: Internally developed </a:t>
            </a:r>
            <a:r>
              <a:rPr lang="en-US" dirty="0">
                <a:latin typeface="Courier"/>
                <a:cs typeface="Courier"/>
              </a:rPr>
              <a:t>C++ </a:t>
            </a:r>
            <a:r>
              <a:rPr lang="en-US" dirty="0"/>
              <a:t>library</a:t>
            </a:r>
          </a:p>
          <a:p>
            <a:r>
              <a:rPr lang="en-US" dirty="0"/>
              <a:t>Interpolation on any dimension</a:t>
            </a:r>
          </a:p>
          <a:p>
            <a:r>
              <a:rPr lang="en-US" dirty="0"/>
              <a:t>Response surface is created as an </a:t>
            </a:r>
            <a:r>
              <a:rPr lang="en-US" dirty="0">
                <a:solidFill>
                  <a:srgbClr val="3366FF"/>
                </a:solidFill>
              </a:rPr>
              <a:t>interpolation function </a:t>
            </a:r>
            <a:r>
              <a:rPr lang="en-US" dirty="0"/>
              <a:t>given a set of data points defined on:</a:t>
            </a:r>
          </a:p>
          <a:p>
            <a:pPr lvl="1"/>
            <a:r>
              <a:rPr lang="en-US" dirty="0"/>
              <a:t>Sparse grid</a:t>
            </a:r>
          </a:p>
          <a:p>
            <a:pPr lvl="1"/>
            <a:r>
              <a:rPr lang="en-US" dirty="0"/>
              <a:t>Cartesian grid</a:t>
            </a:r>
          </a:p>
          <a:p>
            <a:r>
              <a:rPr lang="en-US" dirty="0"/>
              <a:t>Extension of the known 1-D interpolation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modeling steps that involve ROMs are available in RAVEN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Perform statistical analysis using ROMs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/>
              <a:t>Create a Database (</a:t>
            </a:r>
            <a:r>
              <a:rPr lang="en-US" dirty="0" err="1"/>
              <a:t>PointSet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2903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a ROM from 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052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Modeling Within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statistical analysis using the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5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 Pickle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Compression/serialization scheme</a:t>
            </a:r>
          </a:p>
          <a:p>
            <a:r>
              <a:rPr lang="en-US" dirty="0"/>
              <a:t>Pickled object contains 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script</a:t>
            </a:r>
          </a:p>
          <a:p>
            <a:r>
              <a:rPr lang="en-US" dirty="0"/>
              <a:t>Pickled object can be </a:t>
            </a:r>
            <a:r>
              <a:rPr lang="en-US" dirty="0">
                <a:solidFill>
                  <a:srgbClr val="3366FF"/>
                </a:solidFill>
              </a:rPr>
              <a:t>saved</a:t>
            </a:r>
            <a:r>
              <a:rPr lang="en-US" dirty="0"/>
              <a:t> as a file</a:t>
            </a:r>
          </a:p>
          <a:p>
            <a:r>
              <a:rPr lang="en-US" dirty="0"/>
              <a:t>RAVEN ROMs can be pickled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Applications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Perform statistical analysis on a ROM after they have been generated and/or on a different machine</a:t>
            </a:r>
          </a:p>
          <a:p>
            <a:pPr lvl="1"/>
            <a:r>
              <a:rPr lang="en-US" dirty="0"/>
              <a:t>Use pickled ROMs on separate python script (external model for RAVEN)</a:t>
            </a:r>
          </a:p>
          <a:p>
            <a:pPr lvl="1"/>
            <a:r>
              <a:rPr lang="en-US" dirty="0"/>
              <a:t>Stochastic analysis for different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RAVEN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73563" y="1120304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>
                <a:latin typeface="+mn-lt"/>
              </a:rPr>
              <a:t>workshop_model.py</a:t>
            </a:r>
            <a:r>
              <a:rPr lang="en-US" sz="1400" b="1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16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/>
              <a:t>Available ROMs</a:t>
            </a:r>
          </a:p>
          <a:p>
            <a:pPr lvl="1"/>
            <a:r>
              <a:rPr lang="en-US" dirty="0"/>
              <a:t>RAVEN ROM workflow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/>
              <a:t>Create ROMs</a:t>
            </a:r>
          </a:p>
          <a:p>
            <a:pPr lvl="1"/>
            <a:r>
              <a:rPr lang="en-US" dirty="0"/>
              <a:t>Perform sampling of ROMs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30884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Step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4999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77213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60117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4999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60117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30884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56809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Model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82005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31410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Database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82531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Model and Create a Database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"Print"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out_dump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plotResponseFunction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</p:spTree>
    <p:extLst>
      <p:ext uri="{BB962C8B-B14F-4D97-AF65-F5344CB8AC3E}">
        <p14:creationId xmlns:p14="http://schemas.microsoft.com/office/powerpoint/2010/main" val="233994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819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"ROM4"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Multi-dimensional interpolator (</a:t>
            </a:r>
            <a:r>
              <a:rPr lang="en-US" sz="1600" dirty="0">
                <a:latin typeface="Courier"/>
                <a:cs typeface="Courier"/>
              </a:rPr>
              <a:t>CROW</a:t>
            </a:r>
            <a:r>
              <a:rPr lang="en-US" sz="1600" dirty="0">
                <a:latin typeface="+mj-lt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6060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98" y="2437662"/>
            <a:ext cx="8421797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"x1"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"value"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0.0 1.0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"x2"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"value"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1.5 2.5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"x3"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"value"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1.0 4.0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35566" y="5886732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Finer grid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756679" y="5693420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982450" y="3123519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401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08" y="2492732"/>
            <a:ext cx="8139592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"extract_data4"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"rom_trainer4"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"RunRom4"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"Grid"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Sample a ROM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2901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Pickle a ROM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20023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"extract_data3"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"rom_trainer3"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name="pkDump3"&gt;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Create a </a:t>
            </a:r>
            <a:r>
              <a:rPr lang="en-US" sz="1600" dirty="0" err="1">
                <a:latin typeface="+mj-lt"/>
              </a:rPr>
              <a:t>DataObject</a:t>
            </a:r>
            <a:r>
              <a:rPr lang="en-US" sz="1600" dirty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Dababase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Create and train a ROM from the </a:t>
            </a:r>
            <a:r>
              <a:rPr lang="en-US" sz="1600" dirty="0" err="1">
                <a:latin typeface="+mj-lt"/>
              </a:rPr>
              <a:t>DataObject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Train and Pickle a ROM</a:t>
            </a:r>
          </a:p>
        </p:txBody>
      </p:sp>
    </p:spTree>
    <p:extLst>
      <p:ext uri="{BB962C8B-B14F-4D97-AF65-F5344CB8AC3E}">
        <p14:creationId xmlns:p14="http://schemas.microsoft.com/office/powerpoint/2010/main" val="4077960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latin typeface="+mn-lt"/>
              </a:rPr>
              <a:t>Pickle ROM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</a:t>
            </a:r>
            <a:r>
              <a:rPr lang="en-US" sz="2000" baseline="0" dirty="0"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sample_Function.xml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rom_trainer.xml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Quick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"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n-lt"/>
              </a:rPr>
              <a:t>Output: Simulation outcome (success/failure, max clad temperature)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" name="Equation" r:id="rId8" imgW="1727200" imgH="241300" progId="Equation.3">
                  <p:embed/>
                </p:oleObj>
              </mc:Choice>
              <mc:Fallback>
                <p:oleObj name="Equation" r:id="rId8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" name="Equation" r:id="rId10" imgW="660400" imgH="241300" progId="Equation.3">
                  <p:embed/>
                </p:oleObj>
              </mc:Choice>
              <mc:Fallback>
                <p:oleObj name="Equation" r:id="rId10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Point</a:t>
            </a:r>
            <a:r>
              <a:rPr lang="en-US" sz="1600" dirty="0" err="1">
                <a:latin typeface="+mj-lt"/>
              </a:rPr>
              <a:t>Set</a:t>
            </a:r>
            <a:r>
              <a:rPr lang="en-US" sz="1600" dirty="0">
                <a:latin typeface="+mj-lt"/>
              </a:rPr>
              <a:t>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" name="Equation" r:id="rId14" imgW="342900" imgH="203200" progId="Equation.3">
                  <p:embed/>
                </p:oleObj>
              </mc:Choice>
              <mc:Fallback>
                <p:oleObj name="Equation" r:id="rId14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Load and Sample a Pickled ROM</a:t>
            </a:r>
          </a:p>
        </p:txBody>
      </p:sp>
    </p:spTree>
    <p:extLst>
      <p:ext uri="{BB962C8B-B14F-4D97-AF65-F5344CB8AC3E}">
        <p14:creationId xmlns:p14="http://schemas.microsoft.com/office/powerpoint/2010/main" val="3594751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27051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"pk3Load"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"RunPROM3"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343004" y="2779210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97535" y="2380440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sample_pROM.xml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Load and Sample a Pickled ROM</a:t>
            </a:r>
          </a:p>
        </p:txBody>
      </p:sp>
    </p:spTree>
    <p:extLst>
      <p:ext uri="{BB962C8B-B14F-4D97-AF65-F5344CB8AC3E}">
        <p14:creationId xmlns:p14="http://schemas.microsoft.com/office/powerpoint/2010/main" val="139432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we are trying to </a:t>
            </a:r>
            <a:r>
              <a:rPr lang="en-US" dirty="0">
                <a:solidFill>
                  <a:srgbClr val="3366FF"/>
                </a:solidFill>
              </a:rPr>
              <a:t>reduce the complexity </a:t>
            </a:r>
            <a:r>
              <a:rPr lang="en-US" dirty="0"/>
              <a:t>of the original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 </a:t>
            </a:r>
          </a:p>
          <a:p>
            <a:pPr lvl="1"/>
            <a:r>
              <a:rPr lang="en-US" dirty="0"/>
              <a:t>Much </a:t>
            </a:r>
            <a:r>
              <a:rPr lang="en-US" dirty="0">
                <a:solidFill>
                  <a:srgbClr val="3366FF"/>
                </a:solidFill>
              </a:rPr>
              <a:t>faster computation </a:t>
            </a:r>
            <a:r>
              <a:rPr lang="en-US" dirty="0"/>
              <a:t>of the output variable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Presence of </a:t>
            </a:r>
            <a:r>
              <a:rPr lang="en-US" dirty="0">
                <a:solidFill>
                  <a:srgbClr val="3366FF"/>
                </a:solidFill>
              </a:rPr>
              <a:t>error</a:t>
            </a:r>
            <a:r>
              <a:rPr lang="en-US" dirty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>
                <a:latin typeface="+mn-lt"/>
              </a:rPr>
              <a:t>quadratic </a:t>
            </a:r>
            <a:r>
              <a:rPr lang="en-US" sz="1600" dirty="0" err="1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Classes of ROMs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Model-Based </a:t>
            </a:r>
          </a:p>
          <a:p>
            <a:pPr lvl="1"/>
            <a:r>
              <a:rPr lang="en-US" dirty="0"/>
              <a:t>Prediction is performed using a blend of </a:t>
            </a:r>
            <a:r>
              <a:rPr lang="en-US" dirty="0">
                <a:solidFill>
                  <a:srgbClr val="3366FF"/>
                </a:solidFill>
              </a:rPr>
              <a:t>interpolation and regression</a:t>
            </a:r>
            <a:r>
              <a:rPr lang="en-US" dirty="0"/>
              <a:t> algorithms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Gaussian Process Models (GPMs)</a:t>
            </a:r>
          </a:p>
          <a:p>
            <a:pPr lvl="2"/>
            <a:r>
              <a:rPr lang="en-US" dirty="0"/>
              <a:t>Support Vector Machines (SVM)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Data-Based</a:t>
            </a:r>
            <a:endParaRPr lang="en-US" dirty="0"/>
          </a:p>
          <a:p>
            <a:pPr lvl="1"/>
            <a:r>
              <a:rPr lang="en-US" dirty="0"/>
              <a:t>Prediction is performed by solely considering the input data by using </a:t>
            </a:r>
            <a:r>
              <a:rPr lang="en-US" dirty="0">
                <a:solidFill>
                  <a:srgbClr val="3366FF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3366FF"/>
                </a:solidFill>
              </a:rPr>
              <a:t>searching</a:t>
            </a:r>
            <a:r>
              <a:rPr lang="en-US" dirty="0"/>
              <a:t> algorithms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K nearest neighbor (KNN)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4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31187" cy="452437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 the ROM</a:t>
            </a:r>
          </a:p>
          <a:p>
            <a:pPr marL="915987" lvl="2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/>
              <a:t>Uncertainty quantification / Sensitivity analysis</a:t>
            </a:r>
          </a:p>
          <a:p>
            <a:pPr lvl="1"/>
            <a:r>
              <a:rPr lang="en-US" dirty="0"/>
              <a:t>Probabilistic Risk Analysis (PRA)</a:t>
            </a:r>
          </a:p>
          <a:p>
            <a:pPr lvl="1"/>
            <a:r>
              <a:rPr lang="en-US" dirty="0"/>
              <a:t>Accelerator for stochastic analysis (adaptive sampling)</a:t>
            </a:r>
          </a:p>
          <a:p>
            <a:pPr lvl="1"/>
            <a:r>
              <a:rPr lang="en-US" dirty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Input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Output y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 Available in RAVEN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1" indent="-230188">
              <a:spcBef>
                <a:spcPct val="40000"/>
              </a:spcBef>
              <a:buFontTx/>
              <a:buChar char="•"/>
            </a:pPr>
            <a:r>
              <a:rPr lang="en-US" dirty="0"/>
              <a:t>External dependency: </a:t>
            </a:r>
            <a:r>
              <a:rPr lang="en-US" dirty="0" err="1">
                <a:solidFill>
                  <a:srgbClr val="3366FF"/>
                </a:solidFill>
              </a:rPr>
              <a:t>Scikit</a:t>
            </a:r>
            <a:r>
              <a:rPr lang="en-US" dirty="0">
                <a:solidFill>
                  <a:srgbClr val="3366FF"/>
                </a:solidFill>
              </a:rPr>
              <a:t>-learn (http://</a:t>
            </a:r>
            <a:r>
              <a:rPr lang="en-US" dirty="0" err="1">
                <a:solidFill>
                  <a:srgbClr val="3366FF"/>
                </a:solidFill>
              </a:rPr>
              <a:t>scikit-learn.org</a:t>
            </a:r>
            <a:r>
              <a:rPr lang="en-US" dirty="0">
                <a:solidFill>
                  <a:srgbClr val="3366FF"/>
                </a:solidFill>
              </a:rPr>
              <a:t>)</a:t>
            </a:r>
          </a:p>
          <a:p>
            <a:pPr lvl="1"/>
            <a:r>
              <a:rPr lang="en-US" dirty="0"/>
              <a:t>Open source machine learning library for </a:t>
            </a:r>
            <a:r>
              <a:rPr lang="en-US" dirty="0">
                <a:latin typeface="Courier"/>
                <a:cs typeface="Courier"/>
              </a:rPr>
              <a:t>Python </a:t>
            </a:r>
          </a:p>
          <a:p>
            <a:pPr lvl="1"/>
            <a:r>
              <a:rPr lang="en-US" dirty="0"/>
              <a:t>Library for </a:t>
            </a:r>
            <a:r>
              <a:rPr lang="en-US" dirty="0">
                <a:solidFill>
                  <a:srgbClr val="3366FF"/>
                </a:solidFill>
              </a:rPr>
              <a:t>data mining </a:t>
            </a:r>
            <a:r>
              <a:rPr lang="en-US" dirty="0"/>
              <a:t>and </a:t>
            </a:r>
            <a:r>
              <a:rPr lang="en-US" dirty="0">
                <a:solidFill>
                  <a:srgbClr val="3366FF"/>
                </a:solidFill>
              </a:rPr>
              <a:t>data analysis</a:t>
            </a:r>
          </a:p>
          <a:p>
            <a:pPr lvl="1"/>
            <a:r>
              <a:rPr lang="en-US" dirty="0"/>
              <a:t>Built on </a:t>
            </a:r>
            <a:r>
              <a:rPr lang="en-US" dirty="0" err="1">
                <a:latin typeface="Courier"/>
                <a:cs typeface="Courier"/>
              </a:rPr>
              <a:t>NumPy</a:t>
            </a:r>
            <a:r>
              <a:rPr lang="en-US" dirty="0"/>
              <a:t> and </a:t>
            </a:r>
            <a:r>
              <a:rPr lang="en-US" dirty="0" err="1">
                <a:latin typeface="Courier"/>
                <a:cs typeface="Courier"/>
              </a:rPr>
              <a:t>SciPy</a:t>
            </a:r>
            <a:endParaRPr lang="en-US" dirty="0">
              <a:solidFill>
                <a:srgbClr val="3366FF"/>
              </a:solidFill>
              <a:latin typeface="Courier"/>
              <a:cs typeface="Courier"/>
            </a:endParaRPr>
          </a:p>
          <a:p>
            <a:pPr lvl="1"/>
            <a:endParaRPr lang="en-US" dirty="0"/>
          </a:p>
          <a:p>
            <a:r>
              <a:rPr lang="en-US" dirty="0"/>
              <a:t>Internally </a:t>
            </a:r>
            <a:r>
              <a:rPr lang="en-US" dirty="0">
                <a:latin typeface="Courier"/>
                <a:cs typeface="Courier"/>
              </a:rPr>
              <a:t>C++ </a:t>
            </a:r>
            <a:r>
              <a:rPr lang="en-US" dirty="0"/>
              <a:t>developed libraries: </a:t>
            </a:r>
            <a:r>
              <a:rPr lang="en-US" dirty="0">
                <a:solidFill>
                  <a:srgbClr val="3366FF"/>
                </a:solidFill>
              </a:rPr>
              <a:t>CROW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Generalized Polynomial Chaos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Multi-dimensional interpolators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Synthetic Time-Series Algorithms (e.g. F-ARMA)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Dynamic Mode Decomposition-based algorithms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Polynomial Regression (Poly-Tensor spline, Poly-exponential,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Supervised and Unsupervised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Available: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Classification</a:t>
            </a:r>
            <a:r>
              <a:rPr lang="en-US" dirty="0"/>
              <a:t>: identifying to which category an object belongs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Regression</a:t>
            </a:r>
            <a:r>
              <a:rPr lang="en-US" dirty="0"/>
              <a:t>: predicting a continuous-valued attribute 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Data clustering</a:t>
            </a:r>
            <a:r>
              <a:rPr lang="en-US" dirty="0"/>
              <a:t>: grouping similar objects into sets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Dimensionality reduction</a:t>
            </a:r>
            <a:r>
              <a:rPr lang="en-US" dirty="0"/>
              <a:t>: reducing the number of random variables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Data pre-processing</a:t>
            </a:r>
            <a:r>
              <a:rPr lang="en-US" dirty="0"/>
              <a:t>: feature extraction and normalization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Linear regression models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Multi-Class classifiers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Neighbors classifiers</a:t>
            </a:r>
          </a:p>
          <a:p>
            <a:pPr lvl="1"/>
            <a:r>
              <a:rPr lang="en-US" dirty="0"/>
              <a:t>Tree classifiers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783170" cy="4524375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Classification</a:t>
            </a:r>
          </a:p>
          <a:p>
            <a:pPr lvl="1"/>
            <a:r>
              <a:rPr lang="en-US" dirty="0"/>
              <a:t>Starting point: set of data points with labels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	[features, class]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lvl="1"/>
            <a:endParaRPr lang="en-US" sz="1000" dirty="0"/>
          </a:p>
          <a:p>
            <a:pPr lvl="1"/>
            <a:r>
              <a:rPr lang="en-US" dirty="0"/>
              <a:t>Objective: identify which class a new point [features] belong </a:t>
            </a:r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Clustering</a:t>
            </a:r>
          </a:p>
          <a:p>
            <a:pPr lvl="1"/>
            <a:r>
              <a:rPr lang="en-US" dirty="0"/>
              <a:t>Starting point: set of data points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	[features]</a:t>
            </a:r>
            <a:r>
              <a:rPr lang="en-US" baseline="-25000" dirty="0"/>
              <a:t>I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000" baseline="-25000" dirty="0"/>
          </a:p>
          <a:p>
            <a:pPr lvl="1"/>
            <a:r>
              <a:rPr lang="en-US" dirty="0"/>
              <a:t>Objective: group data points based on a specific distance metrics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00800" y="1524000"/>
            <a:ext cx="914400" cy="1143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77200" y="1447800"/>
            <a:ext cx="609600" cy="68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8077200" y="2286000"/>
            <a:ext cx="609600" cy="685800"/>
          </a:xfrm>
          <a:prstGeom prst="ellipse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05600" y="1676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10400" y="1981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77000" y="1828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32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04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818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22979" y="192629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139"/>
          <p:cNvCxnSpPr>
            <a:cxnSpLocks noChangeShapeType="1"/>
          </p:cNvCxnSpPr>
          <p:nvPr/>
        </p:nvCxnSpPr>
        <p:spPr bwMode="auto">
          <a:xfrm flipV="1">
            <a:off x="6190509" y="3549126"/>
            <a:ext cx="0" cy="213870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" name="Straight Arrow Connector 139"/>
          <p:cNvCxnSpPr>
            <a:cxnSpLocks noChangeShapeType="1"/>
          </p:cNvCxnSpPr>
          <p:nvPr/>
        </p:nvCxnSpPr>
        <p:spPr bwMode="auto">
          <a:xfrm>
            <a:off x="6190509" y="5687040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2" name="Group 85"/>
          <p:cNvGrpSpPr/>
          <p:nvPr/>
        </p:nvGrpSpPr>
        <p:grpSpPr>
          <a:xfrm>
            <a:off x="7323894" y="3782040"/>
            <a:ext cx="685800" cy="609600"/>
            <a:chOff x="7247782" y="2054423"/>
            <a:chExt cx="685800" cy="609600"/>
          </a:xfrm>
        </p:grpSpPr>
        <p:sp>
          <p:nvSpPr>
            <p:cNvPr id="43" name="Oval 42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86"/>
          <p:cNvGrpSpPr/>
          <p:nvPr/>
        </p:nvGrpSpPr>
        <p:grpSpPr>
          <a:xfrm>
            <a:off x="6333294" y="4772641"/>
            <a:ext cx="838200" cy="685800"/>
            <a:chOff x="6257182" y="3045024"/>
            <a:chExt cx="838200" cy="685800"/>
          </a:xfrm>
        </p:grpSpPr>
        <p:sp>
          <p:nvSpPr>
            <p:cNvPr id="61" name="Oval 60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18386" y="340687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9" name="Group 93"/>
          <p:cNvGrpSpPr/>
          <p:nvPr/>
        </p:nvGrpSpPr>
        <p:grpSpPr>
          <a:xfrm>
            <a:off x="6303176" y="3406870"/>
            <a:ext cx="2642342" cy="2209241"/>
            <a:chOff x="6227064" y="1676400"/>
            <a:chExt cx="2642342" cy="2209241"/>
          </a:xfrm>
        </p:grpSpPr>
        <p:grpSp>
          <p:nvGrpSpPr>
            <p:cNvPr id="80" name="Group 90"/>
            <p:cNvGrpSpPr/>
            <p:nvPr/>
          </p:nvGrpSpPr>
          <p:grpSpPr>
            <a:xfrm>
              <a:off x="6227064" y="1908048"/>
              <a:ext cx="1752600" cy="1977593"/>
              <a:chOff x="3200400" y="3505200"/>
              <a:chExt cx="1752600" cy="197759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200400" y="4568393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038600" y="3505200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457700" y="392702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622222" y="4953000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rot="5400000">
                <a:off x="4419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19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581400" y="498230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581400" y="49911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7772399" y="1676400"/>
              <a:ext cx="1097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000" dirty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20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2000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sz="20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86599" y="3124200"/>
              <a:ext cx="1091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000" dirty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20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2000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sz="20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390694" y="553315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2D0FDCEB-01A4-8647-8F9B-40730092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Supervised and Unsupervised Library</a:t>
            </a:r>
          </a:p>
        </p:txBody>
      </p:sp>
    </p:spTree>
    <p:extLst>
      <p:ext uri="{BB962C8B-B14F-4D97-AF65-F5344CB8AC3E}">
        <p14:creationId xmlns:p14="http://schemas.microsoft.com/office/powerpoint/2010/main" val="33527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859E-6 -3.98333E-6 L 0.20024 -0.077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-389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8333 -0.055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28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75 -0.077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-39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0.16667 -0.066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33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0.15833 0.1110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6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46994E-6 L 0.15833 0.0999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0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8 L 0.15 0.099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0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0481E-7 L 0.2 0.144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943 -0.0542 " pathEditMode="relative" ptsTypes="AA">
                                      <p:cBhvr>
                                        <p:cTn id="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9" grpId="0" animBg="1"/>
      <p:bldP spid="39" grpId="2" animBg="1"/>
      <p:bldP spid="78" grpId="0"/>
      <p:bldP spid="9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19620</TotalTime>
  <Words>2097</Words>
  <Application>Microsoft Macintosh PowerPoint</Application>
  <PresentationFormat>On-screen Show (4:3)</PresentationFormat>
  <Paragraphs>443</Paragraphs>
  <Slides>31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ゴシック</vt:lpstr>
      <vt:lpstr>Arial</vt:lpstr>
      <vt:lpstr>Courier</vt:lpstr>
      <vt:lpstr>Times New Roman</vt:lpstr>
      <vt:lpstr>Default Design</vt:lpstr>
      <vt:lpstr>Equation</vt:lpstr>
      <vt:lpstr>Reduced Order Models (ROMs)</vt:lpstr>
      <vt:lpstr>Outline</vt:lpstr>
      <vt:lpstr>ROMs: a Quick Introduction</vt:lpstr>
      <vt:lpstr>ROMs: a Quick Introduction</vt:lpstr>
      <vt:lpstr>Classes of ROMs</vt:lpstr>
      <vt:lpstr>ROMs: Applications</vt:lpstr>
      <vt:lpstr>ROMs Available in RAVEN</vt:lpstr>
      <vt:lpstr>Supervised and Unsupervised Library</vt:lpstr>
      <vt:lpstr>Supervised and Unsupervised Library</vt:lpstr>
      <vt:lpstr>Supervised and Unsupervised Library</vt:lpstr>
      <vt:lpstr>Generalized Polynomial Chaos</vt:lpstr>
      <vt:lpstr>Multi-Dimensional Interpolators</vt:lpstr>
      <vt:lpstr>ROM Modeling Within RAVEN</vt:lpstr>
      <vt:lpstr>ROM Modeling Within RAVEN</vt:lpstr>
      <vt:lpstr>ROM Modeling Within RAVEN</vt:lpstr>
      <vt:lpstr>ROM Modeling Within RAVEN</vt:lpstr>
      <vt:lpstr>ROM Pickle</vt:lpstr>
      <vt:lpstr>RAVEN Examples</vt:lpstr>
      <vt:lpstr>Workflow</vt:lpstr>
      <vt:lpstr>Workflow</vt:lpstr>
      <vt:lpstr>Sample a Model and Create a Database</vt:lpstr>
      <vt:lpstr>Workflow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Workflow</vt:lpstr>
      <vt:lpstr>Load and Sample a Pickled ROM</vt:lpstr>
      <vt:lpstr>Load and Sample a Pickled ROM</vt:lpstr>
    </vt:vector>
  </TitlesOfParts>
  <Company>Idaho National Laboratory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368</cp:revision>
  <cp:lastPrinted>2001-05-07T20:21:30Z</cp:lastPrinted>
  <dcterms:created xsi:type="dcterms:W3CDTF">1999-10-26T20:37:18Z</dcterms:created>
  <dcterms:modified xsi:type="dcterms:W3CDTF">2018-03-06T17:04:14Z</dcterms:modified>
</cp:coreProperties>
</file>