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329" r:id="rId4"/>
    <p:sldId id="325" r:id="rId5"/>
    <p:sldId id="326" r:id="rId6"/>
    <p:sldId id="327" r:id="rId7"/>
    <p:sldId id="277" r:id="rId8"/>
    <p:sldId id="291" r:id="rId9"/>
    <p:sldId id="337" r:id="rId10"/>
    <p:sldId id="292" r:id="rId11"/>
    <p:sldId id="333" r:id="rId12"/>
    <p:sldId id="334" r:id="rId13"/>
    <p:sldId id="335" r:id="rId14"/>
    <p:sldId id="344" r:id="rId15"/>
    <p:sldId id="336" r:id="rId16"/>
    <p:sldId id="338" r:id="rId17"/>
    <p:sldId id="339" r:id="rId18"/>
    <p:sldId id="340" r:id="rId19"/>
    <p:sldId id="341" r:id="rId20"/>
    <p:sldId id="342" r:id="rId21"/>
    <p:sldId id="345" r:id="rId22"/>
    <p:sldId id="343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4"/>
    <p:restoredTop sz="93033"/>
  </p:normalViewPr>
  <p:slideViewPr>
    <p:cSldViewPr snapToGrid="0" snapToObjects="1">
      <p:cViewPr>
        <p:scale>
          <a:sx n="98" d="100"/>
          <a:sy n="98" d="100"/>
        </p:scale>
        <p:origin x="648" y="176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462" indent="-172462" defTabSz="919795">
              <a:buFontTx/>
              <a:buChar char="-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Typical optimization algorithms require reliable information knowledge of the system input-output relationships, implying that the gradient-based algorithms may be either infeasible (if no system model is available) or undependable (if a poorer system model is used).</a:t>
            </a:r>
          </a:p>
          <a:p>
            <a:pPr marL="172462" indent="-172462" defTabSz="919795">
              <a:buFontTx/>
              <a:buChar char="-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Noisy input information may result in a loss function value that does not improve as the iteration process proceeds.</a:t>
            </a:r>
          </a:p>
          <a:p>
            <a:pPr defTabSz="919795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4E99A-B92E-4016-8C32-BB174620509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1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Optimization with RAVEN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72291" y="2024524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Optimization Algorithm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7505" y="363220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27505" y="5239894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Export the Results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1721186" y="445822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05" y="6253361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finite_difference.xml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963" y="1441609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>
                <a:latin typeface="+mn-lt"/>
              </a:rPr>
              <a:t>beale.py</a:t>
            </a:r>
            <a:r>
              <a:rPr lang="en-US" sz="1400" b="1" dirty="0">
                <a:latin typeface="+mn-lt"/>
              </a:rPr>
              <a:t> 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084E737A-28A3-9A4B-9E69-8CD49D100602}"/>
              </a:ext>
            </a:extLst>
          </p:cNvPr>
          <p:cNvSpPr/>
          <p:nvPr/>
        </p:nvSpPr>
        <p:spPr bwMode="auto">
          <a:xfrm>
            <a:off x="1721186" y="283027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300D-301C-2240-9B15-239782936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2249292"/>
            <a:ext cx="4381500" cy="32861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3CB4E6-50BE-604C-988A-4D1A4DD268CB}"/>
              </a:ext>
            </a:extLst>
          </p:cNvPr>
          <p:cNvCxnSpPr>
            <a:cxnSpLocks/>
          </p:cNvCxnSpPr>
          <p:nvPr/>
        </p:nvCxnSpPr>
        <p:spPr bwMode="auto">
          <a:xfrm flipH="1">
            <a:off x="7128841" y="2563816"/>
            <a:ext cx="1041400" cy="15238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D12441-D175-E648-AF63-09EC8EB5B569}"/>
              </a:ext>
            </a:extLst>
          </p:cNvPr>
          <p:cNvSpPr txBox="1"/>
          <p:nvPr/>
        </p:nvSpPr>
        <p:spPr>
          <a:xfrm>
            <a:off x="6905061" y="2279353"/>
            <a:ext cx="272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Minimum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92AA0B-DAC9-954E-A4AD-1A7605800386}"/>
              </a:ext>
            </a:extLst>
          </p:cNvPr>
          <p:cNvSpPr txBox="1"/>
          <p:nvPr/>
        </p:nvSpPr>
        <p:spPr>
          <a:xfrm>
            <a:off x="4958222" y="5945584"/>
            <a:ext cx="315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Optimal Minimum: f(3.0,0.5) = 0.0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7B51A-65B4-7840-BF99-DE30EDDB368E}"/>
              </a:ext>
            </a:extLst>
          </p:cNvPr>
          <p:cNvSpPr txBox="1"/>
          <p:nvPr/>
        </p:nvSpPr>
        <p:spPr>
          <a:xfrm>
            <a:off x="4773491" y="37623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04BE5-BC74-B241-9ACB-C94A1291B919}"/>
              </a:ext>
            </a:extLst>
          </p:cNvPr>
          <p:cNvSpPr txBox="1"/>
          <p:nvPr/>
        </p:nvSpPr>
        <p:spPr>
          <a:xfrm>
            <a:off x="4188142" y="3702221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ans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001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559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300" y="2868608"/>
            <a:ext cx="84455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beale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beale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456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148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354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251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Construct the Model to optimize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656581" y="3856653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Beale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4256962" y="3348834"/>
            <a:ext cx="2399619" cy="507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580CD5-3FDF-AF46-8B8C-656D12A4F6F9}"/>
              </a:ext>
            </a:extLst>
          </p:cNvPr>
          <p:cNvSpPr txBox="1"/>
          <p:nvPr/>
        </p:nvSpPr>
        <p:spPr>
          <a:xfrm>
            <a:off x="295663" y="5157578"/>
            <a:ext cx="84455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evaluate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x,y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>
                <a:solidFill>
                  <a:schemeClr val="accent2"/>
                </a:solidFill>
                <a:latin typeface="Courier"/>
                <a:cs typeface="Courier"/>
              </a:rPr>
              <a:t>: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"/>
                <a:cs typeface="Courier"/>
              </a:rPr>
              <a:t>return</a:t>
            </a:r>
            <a:r>
              <a:rPr lang="en-US" sz="1400" dirty="0">
                <a:latin typeface="Courier"/>
                <a:cs typeface="Courier"/>
              </a:rPr>
              <a:t> (1.5 -x +x*y)**2 + (2.25 -x +x*y*y)**2 + (2.625 -x +x*y*y*y)**2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run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self,inputs</a:t>
            </a:r>
            <a:r>
              <a:rPr lang="en-US" sz="1400" dirty="0">
                <a:latin typeface="Courier"/>
                <a:cs typeface="Courier"/>
              </a:rPr>
              <a:t>):  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self.ans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b="1" dirty="0">
                <a:latin typeface="Courier"/>
                <a:cs typeface="Courier"/>
              </a:rPr>
              <a:t>evaluate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self.x,self.y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B2BC-C962-D14E-8F57-333694367642}"/>
              </a:ext>
            </a:extLst>
          </p:cNvPr>
          <p:cNvSpPr txBox="1"/>
          <p:nvPr/>
        </p:nvSpPr>
        <p:spPr>
          <a:xfrm>
            <a:off x="295662" y="4777618"/>
            <a:ext cx="88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beale.py</a:t>
            </a:r>
            <a:r>
              <a:rPr lang="en-US" sz="1400" dirty="0">
                <a:latin typeface="+mn-lt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055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45679" y="1467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606" y="1864621"/>
            <a:ext cx="8585200" cy="509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&lt;Optimizers&gt; 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FiniteDifferenceGradientOptimizer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opter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&lt;initialization&gt;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&lt;limit&gt;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2000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&lt;/limit&gt;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initialSeed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02201986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initialSeed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thresholdTrajRemoval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1.e-5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thresholdTrajRemoval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writeSteps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every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writeSteps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&lt;/initialization&gt;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&lt;convergence&gt;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gradientThreshold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1e-1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gradientThreshold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realtiveThreshold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1e-7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realtiveThreshold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gainGrowthFactor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gainGrowthFactor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gainShrinkFactor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1.25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gainShrinkFactor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&lt;/convergence&gt;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&lt;variable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”x"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-4.5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&lt;initial&gt;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3.0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&lt;/variable&gt;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&lt;variable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”y"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-4.5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&lt;initial&gt;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3.0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&lt;/variable&gt;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 err="1">
                <a:solidFill>
                  <a:srgbClr val="000000"/>
                </a:solidFill>
                <a:latin typeface="Courier"/>
                <a:cs typeface="Courier"/>
              </a:rPr>
              <a:t>optOut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objVar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 err="1">
                <a:solidFill>
                  <a:srgbClr val="000000"/>
                </a:solidFill>
                <a:latin typeface="Courier"/>
                <a:cs typeface="Courier"/>
              </a:rPr>
              <a:t>ans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objVar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FiniteDifferenceGradientOptimizer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&lt;/Optimizers&gt;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55958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14842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35400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25121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Select the optimization strategy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5050" y="869403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87656" y="2248758"/>
            <a:ext cx="1844092" cy="3003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 bwMode="auto">
          <a:xfrm flipH="1" flipV="1">
            <a:off x="3835402" y="2295239"/>
            <a:ext cx="2552254" cy="10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76FCF6E-47A1-094D-B4EB-E91E9A98D53E}"/>
              </a:ext>
            </a:extLst>
          </p:cNvPr>
          <p:cNvSpPr/>
          <p:nvPr/>
        </p:nvSpPr>
        <p:spPr bwMode="auto">
          <a:xfrm>
            <a:off x="6678935" y="3513020"/>
            <a:ext cx="1844092" cy="5128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Convergence Settings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85D2F-8D22-CD4F-BE0D-44488CB0C925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2309" y="3777515"/>
            <a:ext cx="11625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4CC47737-3B98-7D4C-A7BE-752650E39C51}"/>
              </a:ext>
            </a:extLst>
          </p:cNvPr>
          <p:cNvSpPr/>
          <p:nvPr/>
        </p:nvSpPr>
        <p:spPr bwMode="auto">
          <a:xfrm>
            <a:off x="5102130" y="3332307"/>
            <a:ext cx="350179" cy="88434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F712C6-E7BC-B04A-A142-C6105097EB12}"/>
              </a:ext>
            </a:extLst>
          </p:cNvPr>
          <p:cNvSpPr/>
          <p:nvPr/>
        </p:nvSpPr>
        <p:spPr bwMode="auto">
          <a:xfrm>
            <a:off x="7274953" y="4853213"/>
            <a:ext cx="1844092" cy="5128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Parameter Space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D2C82D-9E7C-7041-BA70-C06578A455C2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 flipV="1">
            <a:off x="6775935" y="5103790"/>
            <a:ext cx="499018" cy="58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1336FD-03B4-5849-AAC5-227FD74D0672}"/>
              </a:ext>
            </a:extLst>
          </p:cNvPr>
          <p:cNvSpPr/>
          <p:nvPr/>
        </p:nvSpPr>
        <p:spPr bwMode="auto">
          <a:xfrm>
            <a:off x="6387656" y="4411472"/>
            <a:ext cx="350179" cy="13846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97A38-3FD9-3E43-B204-BF4F5481EFD7}"/>
              </a:ext>
            </a:extLst>
          </p:cNvPr>
          <p:cNvSpPr/>
          <p:nvPr/>
        </p:nvSpPr>
        <p:spPr bwMode="auto">
          <a:xfrm>
            <a:off x="4229100" y="6181680"/>
            <a:ext cx="1844092" cy="3003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Objective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EE200E-B74E-7047-9E17-BFDA5A609F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78607" y="6190075"/>
            <a:ext cx="1350493" cy="144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DEDEB-4E85-2745-8178-60F41C41FFF3}"/>
              </a:ext>
            </a:extLst>
          </p:cNvPr>
          <p:cNvSpPr/>
          <p:nvPr/>
        </p:nvSpPr>
        <p:spPr bwMode="auto">
          <a:xfrm>
            <a:off x="6842708" y="6092305"/>
            <a:ext cx="1844092" cy="7834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 Optimizer where the output is stored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260A24-9D0D-3B4A-85DC-216D2FEC27C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67349" y="6190075"/>
            <a:ext cx="461752" cy="141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E56C97-1C5F-AA41-ABFF-00BE1003BE34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101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b="0" dirty="0"/>
              <a:t>Set up the data containers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optOut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opt_export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trajID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x,y,ans,varsUpdate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2324150" y="3344185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877026" y="3186971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926CF-78C2-7B4D-B8F6-C2DA44C7539E}"/>
              </a:ext>
            </a:extLst>
          </p:cNvPr>
          <p:cNvSpPr/>
          <p:nvPr/>
        </p:nvSpPr>
        <p:spPr bwMode="auto">
          <a:xfrm>
            <a:off x="5225121" y="180323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5CFD12-339F-E54C-A41B-6EBE48651422}"/>
              </a:ext>
            </a:extLst>
          </p:cNvPr>
          <p:cNvSpPr/>
          <p:nvPr/>
        </p:nvSpPr>
        <p:spPr bwMode="auto">
          <a:xfrm>
            <a:off x="1055958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6BCAEF-5813-484E-9773-1DE7AF84FD03}"/>
              </a:ext>
            </a:extLst>
          </p:cNvPr>
          <p:cNvSpPr/>
          <p:nvPr/>
        </p:nvSpPr>
        <p:spPr bwMode="auto">
          <a:xfrm>
            <a:off x="6614842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2926F4-4586-3E49-9298-451BBFFD5BF3}"/>
              </a:ext>
            </a:extLst>
          </p:cNvPr>
          <p:cNvSpPr/>
          <p:nvPr/>
        </p:nvSpPr>
        <p:spPr bwMode="auto">
          <a:xfrm>
            <a:off x="3835400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5216A-D8C8-AF4D-AD9E-F3CF0052B98F}"/>
              </a:ext>
            </a:extLst>
          </p:cNvPr>
          <p:cNvSpPr/>
          <p:nvPr/>
        </p:nvSpPr>
        <p:spPr bwMode="auto">
          <a:xfrm>
            <a:off x="2445679" y="180323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6BBA31-092E-2745-ABFF-583B83F72EAA}"/>
              </a:ext>
            </a:extLst>
          </p:cNvPr>
          <p:cNvCxnSpPr>
            <a:stCxn id="32" idx="3"/>
          </p:cNvCxnSpPr>
          <p:nvPr/>
        </p:nvCxnSpPr>
        <p:spPr bwMode="auto">
          <a:xfrm>
            <a:off x="2324150" y="4044006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8EEC8-560E-2A41-93DC-E76061D195A5}"/>
              </a:ext>
            </a:extLst>
          </p:cNvPr>
          <p:cNvSpPr/>
          <p:nvPr/>
        </p:nvSpPr>
        <p:spPr bwMode="auto">
          <a:xfrm>
            <a:off x="877026" y="3886792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Output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A215C-73EE-D542-9E45-CE7B11231018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>
            <a:off x="2324150" y="5019864"/>
            <a:ext cx="5637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64E2C32-CC98-444C-8A72-47AA26220CC1}"/>
              </a:ext>
            </a:extLst>
          </p:cNvPr>
          <p:cNvSpPr/>
          <p:nvPr/>
        </p:nvSpPr>
        <p:spPr bwMode="auto">
          <a:xfrm>
            <a:off x="877026" y="4743827"/>
            <a:ext cx="1447124" cy="5520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Optimization Export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7B253-D3C2-A343-A378-0BA2713E10B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412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66021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329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32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8227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124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Optimize a Model and Create a Database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”optimize"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beale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&lt;Optimizer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”Optimizers"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FiniteDifferenceGradientOptimizer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opter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&lt;/Optimizer&gt;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opt_export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optOut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”print"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opt_export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”Print”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opt_export_fd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”Plot”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err="1">
                <a:latin typeface="Courier"/>
                <a:cs typeface="Courier"/>
              </a:rPr>
              <a:t>optimization_history_input_space_fd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”Plot”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err="1">
                <a:latin typeface="Courier"/>
                <a:cs typeface="Courier"/>
              </a:rPr>
              <a:t>optimization_history_iterations_fd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2FBDF-4B55-3F4F-9FBF-11BA90817BFE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685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6026-E09D-854D-8345-D9F176FC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b="1" dirty="0"/>
              <a:t>RUN?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EDA7-2F53-7B44-BD95-4CE717EA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D74EFC-E465-3E49-AFE5-8286EABB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b="0" dirty="0"/>
              <a:t>Ready to Run?</a:t>
            </a:r>
          </a:p>
        </p:txBody>
      </p:sp>
    </p:spTree>
    <p:extLst>
      <p:ext uri="{BB962C8B-B14F-4D97-AF65-F5344CB8AC3E}">
        <p14:creationId xmlns:p14="http://schemas.microsoft.com/office/powerpoint/2010/main" val="109313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A5B8-9B3E-1547-BEF8-08CB6CEA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CA69E-77EC-2943-AB3B-0202F15BD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9196BA-0469-C145-89CE-82591370762D}"/>
              </a:ext>
            </a:extLst>
          </p:cNvPr>
          <p:cNvSpPr txBox="1">
            <a:spLocks/>
          </p:cNvSpPr>
          <p:nvPr/>
        </p:nvSpPr>
        <p:spPr bwMode="auto">
          <a:xfrm>
            <a:off x="455613" y="3394496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algn="ctr"/>
            <a:r>
              <a:rPr lang="en-US" b="0" kern="0" dirty="0"/>
              <a:t>Example 2 – Intrinsic stochasticity</a:t>
            </a:r>
          </a:p>
        </p:txBody>
      </p:sp>
    </p:spTree>
    <p:extLst>
      <p:ext uri="{BB962C8B-B14F-4D97-AF65-F5344CB8AC3E}">
        <p14:creationId xmlns:p14="http://schemas.microsoft.com/office/powerpoint/2010/main" val="418892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72291" y="2024524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Optimization Algorithm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7505" y="363220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Optimize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27505" y="5239894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Export the Results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1721186" y="445822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05" y="6253361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spsa_stochastic.xml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2422" y="954062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>
                <a:latin typeface="+mn-lt"/>
              </a:rPr>
              <a:t>stoch_parabola.py</a:t>
            </a:r>
            <a:r>
              <a:rPr lang="en-US" sz="1400" b="1" dirty="0">
                <a:latin typeface="+mn-lt"/>
              </a:rPr>
              <a:t> 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084E737A-28A3-9A4B-9E69-8CD49D100602}"/>
              </a:ext>
            </a:extLst>
          </p:cNvPr>
          <p:cNvSpPr/>
          <p:nvPr/>
        </p:nvSpPr>
        <p:spPr bwMode="auto">
          <a:xfrm>
            <a:off x="1721186" y="2830276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12441-D175-E648-AF63-09EC8EB5B569}"/>
              </a:ext>
            </a:extLst>
          </p:cNvPr>
          <p:cNvSpPr txBox="1"/>
          <p:nvPr/>
        </p:nvSpPr>
        <p:spPr>
          <a:xfrm>
            <a:off x="2828452" y="3677932"/>
            <a:ext cx="272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Maximum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92AA0B-DAC9-954E-A4AD-1A7605800386}"/>
              </a:ext>
            </a:extLst>
          </p:cNvPr>
          <p:cNvSpPr txBox="1"/>
          <p:nvPr/>
        </p:nvSpPr>
        <p:spPr>
          <a:xfrm>
            <a:off x="4958222" y="6102340"/>
            <a:ext cx="315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Optimal Maximum: f(0.0) = 1.0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7B51A-65B4-7840-BF99-DE30EDDB368E}"/>
              </a:ext>
            </a:extLst>
          </p:cNvPr>
          <p:cNvSpPr txBox="1"/>
          <p:nvPr/>
        </p:nvSpPr>
        <p:spPr>
          <a:xfrm>
            <a:off x="4773491" y="37623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08D70-FBEB-D84E-A028-90089200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22" y="3782399"/>
            <a:ext cx="3700316" cy="2284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960F0-7F62-5846-9B31-648489FD1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03" y="1540898"/>
            <a:ext cx="3686846" cy="235337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74384F-9472-D64E-87CB-A1873C8D5A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738311" y="1894114"/>
            <a:ext cx="2119689" cy="18882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80539-52E0-934A-A4E9-3A6FE5004F76}"/>
              </a:ext>
            </a:extLst>
          </p:cNvPr>
          <p:cNvCxnSpPr>
            <a:cxnSpLocks/>
          </p:cNvCxnSpPr>
          <p:nvPr/>
        </p:nvCxnSpPr>
        <p:spPr bwMode="auto">
          <a:xfrm>
            <a:off x="4738311" y="3782399"/>
            <a:ext cx="2119689" cy="3454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559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300" y="2868608"/>
            <a:ext cx="84455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stoch_parabola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”parabola"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456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148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354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251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Construct the Model to optimize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spsa_stochastic.xml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56581" y="3856653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Parabola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4256962" y="3348834"/>
            <a:ext cx="2399619" cy="507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580CD5-3FDF-AF46-8B8C-656D12A4F6F9}"/>
              </a:ext>
            </a:extLst>
          </p:cNvPr>
          <p:cNvSpPr txBox="1"/>
          <p:nvPr/>
        </p:nvSpPr>
        <p:spPr>
          <a:xfrm>
            <a:off x="295663" y="5157578"/>
            <a:ext cx="84455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evaluate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x,y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>
                <a:solidFill>
                  <a:schemeClr val="accent2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400" dirty="0">
                <a:solidFill>
                  <a:schemeClr val="accent2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latin typeface="Courier"/>
                <a:cs typeface="Courier"/>
              </a:rPr>
              <a:t>ran = random()/10. 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"/>
                <a:cs typeface="Courier"/>
              </a:rPr>
              <a:t>return </a:t>
            </a:r>
            <a:r>
              <a:rPr lang="en-US" sz="1400" dirty="0">
                <a:latin typeface="Courier"/>
                <a:cs typeface="Courier"/>
              </a:rPr>
              <a:t>ran -sum(l*l for l in values)+1.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run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self,inputs</a:t>
            </a:r>
            <a:r>
              <a:rPr lang="en-US" sz="1400" dirty="0">
                <a:latin typeface="Courier"/>
                <a:cs typeface="Courier"/>
              </a:rPr>
              <a:t>):  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self.ans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b="1" dirty="0">
                <a:latin typeface="Courier"/>
                <a:cs typeface="Courier"/>
              </a:rPr>
              <a:t>evaluate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inputs.values</a:t>
            </a:r>
            <a:r>
              <a:rPr lang="en-US" sz="1400" dirty="0">
                <a:latin typeface="Courier"/>
                <a:cs typeface="Courier"/>
              </a:rPr>
              <a:t>())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B2BC-C962-D14E-8F57-333694367642}"/>
              </a:ext>
            </a:extLst>
          </p:cNvPr>
          <p:cNvSpPr txBox="1"/>
          <p:nvPr/>
        </p:nvSpPr>
        <p:spPr>
          <a:xfrm>
            <a:off x="295662" y="4777618"/>
            <a:ext cx="88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stoch_parabola.py</a:t>
            </a:r>
            <a:r>
              <a:rPr lang="en-US" sz="1400" dirty="0">
                <a:latin typeface="+mn-lt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10602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45679" y="1467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606" y="1864621"/>
            <a:ext cx="8585200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&lt;Optimizers&gt; 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&lt;SPSA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opter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&lt;initialization&gt;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&lt;limit&gt;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2000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&lt;/limit&gt;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initialSeed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02201986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initialSeed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thresholdTrajRemoval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1.e-5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thresholdTrajRemoval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writeSteps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every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writeSteps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 &lt;type&gt;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max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&lt;/type&gt; 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&lt;/initialization&gt;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&lt;convergence&gt;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gradientThreshold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1e-1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gradientThreshold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gainGrowthFactor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gainGrowthFactor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gainShrinkFactor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1.25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gainShrinkFactor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&lt;/convergence&gt;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&lt;variable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”x"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1.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-1.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&lt;initial&gt;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-0.75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&lt;/initial&gt;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&lt;/variable&gt;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25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5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25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 err="1">
                <a:solidFill>
                  <a:srgbClr val="000000"/>
                </a:solidFill>
                <a:latin typeface="Courier"/>
                <a:cs typeface="Courier"/>
              </a:rPr>
              <a:t>optOut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objVar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 err="1">
                <a:solidFill>
                  <a:srgbClr val="000000"/>
                </a:solidFill>
                <a:latin typeface="Courier"/>
                <a:cs typeface="Courier"/>
              </a:rPr>
              <a:t>ans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objVar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&lt;parameter&gt;</a:t>
            </a:r>
            <a:endParaRPr lang="en-US" sz="125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numGradAvgIterations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50" dirty="0">
                <a:solidFill>
                  <a:srgbClr val="000000"/>
                </a:solidFill>
                <a:latin typeface="Courier"/>
                <a:cs typeface="Courier"/>
              </a:rPr>
              <a:t>29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250" dirty="0" err="1">
                <a:solidFill>
                  <a:srgbClr val="008000"/>
                </a:solidFill>
                <a:latin typeface="Courier"/>
                <a:cs typeface="Courier"/>
              </a:rPr>
              <a:t>numGradAvgIterations</a:t>
            </a:r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   &lt;/parameter&gt;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  &lt;/SPSA&gt;</a:t>
            </a:r>
          </a:p>
          <a:p>
            <a:r>
              <a:rPr lang="en-US" sz="1250" dirty="0">
                <a:solidFill>
                  <a:srgbClr val="008000"/>
                </a:solidFill>
                <a:latin typeface="Courier"/>
                <a:cs typeface="Courier"/>
              </a:rPr>
              <a:t>&lt;/Optimizers&gt;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55958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14842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35400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25121" y="1467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Select the optimization strategy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5050" y="869403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finite_difference.xml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87656" y="2248758"/>
            <a:ext cx="1844092" cy="3003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 bwMode="auto">
          <a:xfrm flipH="1" flipV="1">
            <a:off x="3835402" y="2295239"/>
            <a:ext cx="2552254" cy="10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76FCF6E-47A1-094D-B4EB-E91E9A98D53E}"/>
              </a:ext>
            </a:extLst>
          </p:cNvPr>
          <p:cNvSpPr/>
          <p:nvPr/>
        </p:nvSpPr>
        <p:spPr bwMode="auto">
          <a:xfrm>
            <a:off x="6678935" y="3513020"/>
            <a:ext cx="1844092" cy="5128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Convergence Settings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85D2F-8D22-CD4F-BE0D-44488CB0C925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2309" y="3777515"/>
            <a:ext cx="11625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4CC47737-3B98-7D4C-A7BE-752650E39C51}"/>
              </a:ext>
            </a:extLst>
          </p:cNvPr>
          <p:cNvSpPr/>
          <p:nvPr/>
        </p:nvSpPr>
        <p:spPr bwMode="auto">
          <a:xfrm>
            <a:off x="5102130" y="3487897"/>
            <a:ext cx="350179" cy="72875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F712C6-E7BC-B04A-A142-C6105097EB12}"/>
              </a:ext>
            </a:extLst>
          </p:cNvPr>
          <p:cNvSpPr/>
          <p:nvPr/>
        </p:nvSpPr>
        <p:spPr bwMode="auto">
          <a:xfrm>
            <a:off x="7274953" y="4513577"/>
            <a:ext cx="1844092" cy="5128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Parameter Space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D2C82D-9E7C-7041-BA70-C06578A455C2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 flipV="1">
            <a:off x="6775935" y="4764154"/>
            <a:ext cx="499018" cy="58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1336FD-03B4-5849-AAC5-227FD74D0672}"/>
              </a:ext>
            </a:extLst>
          </p:cNvPr>
          <p:cNvSpPr/>
          <p:nvPr/>
        </p:nvSpPr>
        <p:spPr bwMode="auto">
          <a:xfrm>
            <a:off x="6387656" y="4411472"/>
            <a:ext cx="350179" cy="69231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97A38-3FD9-3E43-B204-BF4F5481EFD7}"/>
              </a:ext>
            </a:extLst>
          </p:cNvPr>
          <p:cNvSpPr/>
          <p:nvPr/>
        </p:nvSpPr>
        <p:spPr bwMode="auto">
          <a:xfrm>
            <a:off x="4180084" y="5354367"/>
            <a:ext cx="1844092" cy="30038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Objective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EE200E-B74E-7047-9E17-BFDA5A609F57}"/>
              </a:ext>
            </a:extLst>
          </p:cNvPr>
          <p:cNvCxnSpPr>
            <a:cxnSpLocks/>
          </p:cNvCxnSpPr>
          <p:nvPr/>
        </p:nvCxnSpPr>
        <p:spPr bwMode="auto">
          <a:xfrm flipH="1">
            <a:off x="2829592" y="5494874"/>
            <a:ext cx="1350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DEDEB-4E85-2745-8178-60F41C41FFF3}"/>
              </a:ext>
            </a:extLst>
          </p:cNvPr>
          <p:cNvSpPr/>
          <p:nvPr/>
        </p:nvSpPr>
        <p:spPr bwMode="auto">
          <a:xfrm>
            <a:off x="6842708" y="5354367"/>
            <a:ext cx="1844092" cy="7834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 SPSA where the output is stored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260A24-9D0D-3B4A-85DC-216D2FEC27C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67349" y="5452137"/>
            <a:ext cx="461752" cy="141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5560C-CE5A-ED4E-A9F0-98A01677BC6C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spsa_stochastic.xml</a:t>
            </a:r>
            <a:endParaRPr lang="en-US" sz="1400" dirty="0"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4141E8-7B76-B144-B9BA-E31E70ABC1B1}"/>
              </a:ext>
            </a:extLst>
          </p:cNvPr>
          <p:cNvSpPr/>
          <p:nvPr/>
        </p:nvSpPr>
        <p:spPr bwMode="auto">
          <a:xfrm>
            <a:off x="4303075" y="6036903"/>
            <a:ext cx="1844092" cy="4334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Number of </a:t>
            </a:r>
            <a:r>
              <a:rPr lang="en-US" sz="1600" dirty="0">
                <a:latin typeface="+mj-lt"/>
              </a:rPr>
              <a:t>grad evaluations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DC40C6-E233-994C-9498-119CF140017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65715" y="5969727"/>
            <a:ext cx="1037360" cy="2960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0514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2072746"/>
            <a:ext cx="8231187" cy="4524375"/>
          </a:xfrm>
        </p:spPr>
        <p:txBody>
          <a:bodyPr/>
          <a:lstStyle/>
          <a:p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Brief introduction on Optimization algorithms in RAVEN:</a:t>
            </a:r>
          </a:p>
          <a:p>
            <a:pPr lvl="1"/>
            <a:r>
              <a:rPr lang="en-US" dirty="0"/>
              <a:t>SPSA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Optimization examples</a:t>
            </a:r>
          </a:p>
          <a:p>
            <a:pPr lvl="1"/>
            <a:r>
              <a:rPr lang="en-US" dirty="0"/>
              <a:t>Optimization of a deterministic model</a:t>
            </a:r>
          </a:p>
          <a:p>
            <a:pPr lvl="1"/>
            <a:r>
              <a:rPr lang="en-US" dirty="0"/>
              <a:t>Optimization of a stochastic model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b="0" dirty="0"/>
              <a:t>Set up the data containers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optOut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opt_export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trajID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x,ans,varsUpdate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2324150" y="3344185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877026" y="3186971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926CF-78C2-7B4D-B8F6-C2DA44C7539E}"/>
              </a:ext>
            </a:extLst>
          </p:cNvPr>
          <p:cNvSpPr/>
          <p:nvPr/>
        </p:nvSpPr>
        <p:spPr bwMode="auto">
          <a:xfrm>
            <a:off x="5225121" y="180323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5CFD12-339F-E54C-A41B-6EBE48651422}"/>
              </a:ext>
            </a:extLst>
          </p:cNvPr>
          <p:cNvSpPr/>
          <p:nvPr/>
        </p:nvSpPr>
        <p:spPr bwMode="auto">
          <a:xfrm>
            <a:off x="1055958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6BCAEF-5813-484E-9773-1DE7AF84FD03}"/>
              </a:ext>
            </a:extLst>
          </p:cNvPr>
          <p:cNvSpPr/>
          <p:nvPr/>
        </p:nvSpPr>
        <p:spPr bwMode="auto">
          <a:xfrm>
            <a:off x="6614842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2926F4-4586-3E49-9298-451BBFFD5BF3}"/>
              </a:ext>
            </a:extLst>
          </p:cNvPr>
          <p:cNvSpPr/>
          <p:nvPr/>
        </p:nvSpPr>
        <p:spPr bwMode="auto">
          <a:xfrm>
            <a:off x="3835400" y="180941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5216A-D8C8-AF4D-AD9E-F3CF0052B98F}"/>
              </a:ext>
            </a:extLst>
          </p:cNvPr>
          <p:cNvSpPr/>
          <p:nvPr/>
        </p:nvSpPr>
        <p:spPr bwMode="auto">
          <a:xfrm>
            <a:off x="2445679" y="1803235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6BBA31-092E-2745-ABFF-583B83F72EAA}"/>
              </a:ext>
            </a:extLst>
          </p:cNvPr>
          <p:cNvCxnSpPr>
            <a:stCxn id="32" idx="3"/>
          </p:cNvCxnSpPr>
          <p:nvPr/>
        </p:nvCxnSpPr>
        <p:spPr bwMode="auto">
          <a:xfrm>
            <a:off x="2324150" y="4044006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8EEC8-560E-2A41-93DC-E76061D195A5}"/>
              </a:ext>
            </a:extLst>
          </p:cNvPr>
          <p:cNvSpPr/>
          <p:nvPr/>
        </p:nvSpPr>
        <p:spPr bwMode="auto">
          <a:xfrm>
            <a:off x="877026" y="3886792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Output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A215C-73EE-D542-9E45-CE7B11231018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>
            <a:off x="2324150" y="5019864"/>
            <a:ext cx="5637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64E2C32-CC98-444C-8A72-47AA26220CC1}"/>
              </a:ext>
            </a:extLst>
          </p:cNvPr>
          <p:cNvSpPr/>
          <p:nvPr/>
        </p:nvSpPr>
        <p:spPr bwMode="auto">
          <a:xfrm>
            <a:off x="877026" y="4743827"/>
            <a:ext cx="1447124" cy="5520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Optimization Export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7B253-D3C2-A343-A378-0BA2713E10B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spsa_stochastic.xml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36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66021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329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32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8227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124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Optimize a Model and Create a Database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”optimize"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beale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&lt;Optimizer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”Optimizers"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”SPSA”.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opter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&lt;/Optimizer&gt;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”.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opt_export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”.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optOut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”print"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opt_export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”Print”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opt_export_spsa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”Plot”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err="1">
                <a:latin typeface="Courier"/>
                <a:cs typeface="Courier"/>
              </a:rPr>
              <a:t>optimization_history_input_space_spsa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”Plot”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 err="1">
                <a:latin typeface="Courier"/>
                <a:cs typeface="Courier"/>
              </a:rPr>
              <a:t>optimization_history_iterations_spsa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A552D-824A-F44F-B81D-82C6DF030411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spsa_stochastic.xml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7705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6026-E09D-854D-8345-D9F176FC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b="1" dirty="0"/>
              <a:t>RUN?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EDA7-2F53-7B44-BD95-4CE717EA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D74EFC-E465-3E49-AFE5-8286EABB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66254"/>
          </a:xfrm>
        </p:spPr>
        <p:txBody>
          <a:bodyPr/>
          <a:lstStyle/>
          <a:p>
            <a:r>
              <a:rPr lang="en-US" b="0" dirty="0"/>
              <a:t>Ready to Run?</a:t>
            </a:r>
          </a:p>
        </p:txBody>
      </p:sp>
    </p:spTree>
    <p:extLst>
      <p:ext uri="{BB962C8B-B14F-4D97-AF65-F5344CB8AC3E}">
        <p14:creationId xmlns:p14="http://schemas.microsoft.com/office/powerpoint/2010/main" val="257670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b="0" dirty="0"/>
              <a:t>Optimization algorithms 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26118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RAVEN currently provides 2 optimizations schemes:</a:t>
            </a:r>
          </a:p>
          <a:p>
            <a:pPr lvl="1"/>
            <a:r>
              <a:rPr lang="en-US" dirty="0"/>
              <a:t>Gradient Descent  (Finite Difference)</a:t>
            </a:r>
          </a:p>
          <a:p>
            <a:pPr lvl="1"/>
            <a:r>
              <a:rPr lang="en-US" dirty="0"/>
              <a:t>Simultaneous Perturbation Stochastic Approximation (SPSA)</a:t>
            </a:r>
          </a:p>
          <a:p>
            <a:r>
              <a:rPr lang="en-US" dirty="0"/>
              <a:t>Embedded de-noising capabilities</a:t>
            </a:r>
          </a:p>
          <a:p>
            <a:r>
              <a:rPr lang="en-US" dirty="0"/>
              <a:t>Multi-Objective Optimization can be performed with a blend of Optimization and Ensemble Modeling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27D636-B0F6-499D-82B0-9F821BCD9AF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32397-E5A4-A544-9C0C-771C1C52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00" y="4106823"/>
            <a:ext cx="3149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b="0" dirty="0"/>
              <a:t>Stochastic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609658" cy="452437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/>
              <a:t> </a:t>
            </a:r>
            <a:r>
              <a:rPr lang="en-US" sz="1600" b="1" dirty="0"/>
              <a:t>Try to fit straight line to a set of points (X</a:t>
            </a:r>
            <a:r>
              <a:rPr lang="en-US" sz="1600" b="1" baseline="-25000" dirty="0"/>
              <a:t>i</a:t>
            </a:r>
            <a:r>
              <a:rPr lang="en-US" sz="1600" b="1" dirty="0"/>
              <a:t>, Y</a:t>
            </a:r>
            <a:r>
              <a:rPr lang="en-US" sz="1600" b="1" baseline="-25000" dirty="0"/>
              <a:t>i</a:t>
            </a:r>
            <a:r>
              <a:rPr lang="en-US" sz="1600" b="1" dirty="0"/>
              <a:t>)</a:t>
            </a:r>
          </a:p>
          <a:p>
            <a:r>
              <a:rPr lang="en-US" dirty="0"/>
              <a:t>Define target function to minimize</a:t>
            </a:r>
          </a:p>
          <a:p>
            <a:pPr lvl="1"/>
            <a:r>
              <a:rPr lang="en-US" dirty="0"/>
              <a:t>For example least squares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Minimize with algorithm</a:t>
            </a:r>
          </a:p>
          <a:p>
            <a:pPr lvl="1"/>
            <a:r>
              <a:rPr lang="en-US" dirty="0"/>
              <a:t>Find “a” and “b” such that </a:t>
            </a:r>
            <a:r>
              <a:rPr lang="en-US" i="1" dirty="0"/>
              <a:t>T(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is minimal</a:t>
            </a:r>
          </a:p>
          <a:p>
            <a:pPr lvl="1"/>
            <a:r>
              <a:rPr lang="en-US" dirty="0"/>
              <a:t>For example “gradient descent” algorithm                  move in direction </a:t>
            </a:r>
            <a:endParaRPr lang="en-US" sz="1600" dirty="0"/>
          </a:p>
          <a:p>
            <a:r>
              <a:rPr lang="en-US" dirty="0"/>
              <a:t>What if lots of decision variables (T=T(</a:t>
            </a:r>
            <a:r>
              <a:rPr lang="en-US" dirty="0" err="1"/>
              <a:t>a,b,c</a:t>
            </a:r>
            <a:r>
              <a:rPr lang="en-US" dirty="0"/>
              <a:t>, …)) or system is stochastic (X</a:t>
            </a:r>
            <a:r>
              <a:rPr lang="en-US" baseline="-25000" dirty="0"/>
              <a:t>i </a:t>
            </a:r>
            <a:r>
              <a:rPr lang="en-US" dirty="0"/>
              <a:t> →Y</a:t>
            </a:r>
            <a:r>
              <a:rPr lang="en-US" baseline="-25000" dirty="0"/>
              <a:t>i</a:t>
            </a:r>
            <a:r>
              <a:rPr lang="en-US" dirty="0"/>
              <a:t> not unique)?</a:t>
            </a:r>
            <a:br>
              <a:rPr lang="en-US" dirty="0"/>
            </a:br>
            <a:r>
              <a:rPr lang="en-US" dirty="0"/>
              <a:t>	        may be difficult or impossible to evaluate</a:t>
            </a:r>
          </a:p>
          <a:p>
            <a:endParaRPr lang="en-US" sz="1400" dirty="0"/>
          </a:p>
          <a:p>
            <a:pPr>
              <a:buFont typeface="Symbol" charset="0"/>
              <a:buChar char=""/>
            </a:pPr>
            <a:r>
              <a:rPr lang="en-US" b="1" dirty="0"/>
              <a:t>Stochastic optimization algorithms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27D636-B0F6-499D-82B0-9F821BCD9AF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0E7E7F-59C2-7E43-A1BA-4ACFB04AD47F}"/>
              </a:ext>
            </a:extLst>
          </p:cNvPr>
          <p:cNvGrpSpPr/>
          <p:nvPr/>
        </p:nvGrpSpPr>
        <p:grpSpPr>
          <a:xfrm>
            <a:off x="5072634" y="1243809"/>
            <a:ext cx="3992637" cy="2739751"/>
            <a:chOff x="4902815" y="1294608"/>
            <a:chExt cx="3992637" cy="2739751"/>
          </a:xfrm>
        </p:grpSpPr>
        <p:grpSp>
          <p:nvGrpSpPr>
            <p:cNvPr id="20" name="Group 19"/>
            <p:cNvGrpSpPr/>
            <p:nvPr/>
          </p:nvGrpSpPr>
          <p:grpSpPr>
            <a:xfrm>
              <a:off x="4902815" y="1294608"/>
              <a:ext cx="3992637" cy="2739751"/>
              <a:chOff x="5040054" y="1402876"/>
              <a:chExt cx="3992637" cy="273975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40054" y="1402876"/>
                <a:ext cx="3992637" cy="2739751"/>
                <a:chOff x="4925559" y="2043623"/>
                <a:chExt cx="3552161" cy="2381411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5559" y="2043623"/>
                  <a:ext cx="3552161" cy="2381411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 bwMode="auto">
                <a:xfrm flipH="1">
                  <a:off x="6044637" y="2736996"/>
                  <a:ext cx="458017" cy="467114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 flipH="1">
                  <a:off x="7298259" y="2856445"/>
                  <a:ext cx="278250" cy="283777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 flipH="1">
                  <a:off x="7914095" y="2563484"/>
                  <a:ext cx="191603" cy="195409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5596679" y="3612835"/>
                  <a:ext cx="213840" cy="218087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 flipH="1">
                  <a:off x="7579279" y="2344671"/>
                  <a:ext cx="267297" cy="272606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021746" y="3120761"/>
                <a:ext cx="1001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 = </a:t>
                </a:r>
                <a:r>
                  <a:rPr lang="en-US" sz="1600" dirty="0" err="1"/>
                  <a:t>aX+b</a:t>
                </a:r>
                <a:endParaRPr lang="en-US" sz="16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 bwMode="auto">
              <a:xfrm flipH="1" flipV="1">
                <a:off x="6899134" y="2690008"/>
                <a:ext cx="218974" cy="51820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5586865" y="3288935"/>
              <a:ext cx="650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(X</a:t>
              </a:r>
              <a:r>
                <a:rPr lang="en-US" sz="1200" baseline="-25000" dirty="0"/>
                <a:t>1</a:t>
              </a:r>
              <a:r>
                <a:rPr lang="en-US" sz="1200" dirty="0"/>
                <a:t>,Y</a:t>
              </a:r>
              <a:r>
                <a:rPr lang="en-US" sz="1200" baseline="-25000" dirty="0"/>
                <a:t>1</a:t>
              </a:r>
              <a:r>
                <a:rPr lang="en-US" sz="1200" dirty="0"/>
                <a:t>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15558" y="1401750"/>
              <a:ext cx="650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(X</a:t>
              </a:r>
              <a:r>
                <a:rPr lang="en-US" sz="1200" baseline="-25000" dirty="0"/>
                <a:t>n</a:t>
              </a:r>
              <a:r>
                <a:rPr lang="en-US" sz="1200" dirty="0"/>
                <a:t>,Y</a:t>
              </a:r>
              <a:r>
                <a:rPr lang="en-US" sz="1200" baseline="-25000" dirty="0"/>
                <a:t>n</a:t>
              </a:r>
              <a:r>
                <a:rPr lang="en-US" sz="1200" dirty="0"/>
                <a:t>)</a:t>
              </a:r>
            </a:p>
          </p:txBody>
        </p:sp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645369"/>
              </p:ext>
            </p:extLst>
          </p:nvPr>
        </p:nvGraphicFramePr>
        <p:xfrm>
          <a:off x="1142110" y="2629716"/>
          <a:ext cx="3287226" cy="93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6" name="Equation" r:id="rId4" imgW="1587500" imgH="457200" progId="Equation.3">
                  <p:embed/>
                </p:oleObj>
              </mc:Choice>
              <mc:Fallback>
                <p:oleObj name="Equation" r:id="rId4" imgW="1587500" imgH="457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2110" y="2629716"/>
                        <a:ext cx="3287226" cy="936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949867"/>
              </p:ext>
            </p:extLst>
          </p:nvPr>
        </p:nvGraphicFramePr>
        <p:xfrm>
          <a:off x="5756684" y="4223349"/>
          <a:ext cx="1271393" cy="39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" name="Equation" r:id="rId6" imgW="647700" imgH="203200" progId="Equation.3">
                  <p:embed/>
                </p:oleObj>
              </mc:Choice>
              <mc:Fallback>
                <p:oleObj name="Equation" r:id="rId6" imgW="647700" imgH="2032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56684" y="4223349"/>
                        <a:ext cx="1271393" cy="394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8077"/>
              </p:ext>
            </p:extLst>
          </p:nvPr>
        </p:nvGraphicFramePr>
        <p:xfrm>
          <a:off x="670058" y="5143904"/>
          <a:ext cx="1254234" cy="38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" name="Equation" r:id="rId8" imgW="647700" imgH="203200" progId="Equation.3">
                  <p:embed/>
                </p:oleObj>
              </mc:Choice>
              <mc:Fallback>
                <p:oleObj name="Equation" r:id="rId8" imgW="647700" imgH="2032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058" y="5143904"/>
                        <a:ext cx="1254234" cy="389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9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5470" y="2359728"/>
            <a:ext cx="8097085" cy="473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No gradient formula or gradient measurements needed </a:t>
            </a:r>
          </a:p>
          <a:p>
            <a:r>
              <a:rPr lang="en-US" dirty="0"/>
              <a:t>Approximate the gradient based on two function evaluations</a:t>
            </a:r>
          </a:p>
          <a:p>
            <a:pPr lvl="1"/>
            <a:r>
              <a:rPr lang="en-US" sz="1600" dirty="0"/>
              <a:t>Simultaneously approximate gradient for all variables</a:t>
            </a:r>
          </a:p>
          <a:p>
            <a:pPr lvl="1"/>
            <a:r>
              <a:rPr lang="en-US" sz="1600" dirty="0"/>
              <a:t>Regardless of the number of decision variables</a:t>
            </a:r>
            <a:endParaRPr lang="en-US" dirty="0"/>
          </a:p>
          <a:p>
            <a:r>
              <a:rPr lang="en-US" dirty="0"/>
              <a:t>Converge to optimal in stochastic sense</a:t>
            </a:r>
          </a:p>
          <a:p>
            <a:pPr lvl="1"/>
            <a:r>
              <a:rPr lang="en-US" sz="1600" dirty="0"/>
              <a:t>Inaccurate estimation of gradient may temporarily lead to worse solution</a:t>
            </a:r>
            <a:endParaRPr lang="en-US" sz="15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There has been a growing interest in stochastic optimization algorithms that do not depend on direct gradient information or measurements</a:t>
            </a:r>
          </a:p>
          <a:p>
            <a:pPr lvl="1"/>
            <a:r>
              <a:rPr lang="en-US" sz="1900" dirty="0"/>
              <a:t>Applicable in areas such as statistical parameter estimation, (nonlinear) feedback control, simulation-based optimization, signal and image processing, and experimental design</a:t>
            </a:r>
          </a:p>
          <a:p>
            <a:endParaRPr lang="en-US" sz="1800" dirty="0"/>
          </a:p>
          <a:p>
            <a:pPr marL="228600" indent="0">
              <a:buFontTx/>
              <a:buNone/>
            </a:pPr>
            <a:endParaRPr lang="en-US" sz="15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70B78-4AFF-4294-9B15-5A9D23B27E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487588" y="1075305"/>
            <a:ext cx="8382092" cy="75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imultaneous </a:t>
            </a:r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erturbation </a:t>
            </a:r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tochastic </a:t>
            </a:r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pproximation (</a:t>
            </a:r>
            <a:r>
              <a:rPr lang="en-US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SPSA</a:t>
            </a:r>
            <a:r>
              <a:rPr lang="en-US" b="0" kern="0" dirty="0">
                <a:latin typeface="Arial" panose="020B0604020202020204" pitchFamily="34" charset="0"/>
                <a:cs typeface="Arial" panose="020B0604020202020204" pitchFamily="34" charset="0"/>
              </a:rPr>
              <a:t>) Algorithm for Efficient Stochastic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9185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66254"/>
          </a:xfrm>
        </p:spPr>
        <p:txBody>
          <a:bodyPr/>
          <a:lstStyle/>
          <a:p>
            <a:r>
              <a:rPr lang="en-US" b="0" dirty="0"/>
              <a:t>Advanced SPSA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95449"/>
            <a:ext cx="8258175" cy="4768103"/>
          </a:xfrm>
        </p:spPr>
        <p:txBody>
          <a:bodyPr/>
          <a:lstStyle/>
          <a:p>
            <a:r>
              <a:rPr lang="en-US" b="1" dirty="0"/>
              <a:t>Stochastic De-noising</a:t>
            </a:r>
          </a:p>
          <a:p>
            <a:pPr lvl="1">
              <a:spcAft>
                <a:spcPts val="0"/>
              </a:spcAft>
            </a:pPr>
            <a:r>
              <a:rPr lang="en-US" dirty="0"/>
              <a:t>Find expected values of points and gradients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Multiple evaluations of each sample taken, which will be used to calculate expected values and reduces the stochastic noise</a:t>
            </a:r>
          </a:p>
          <a:p>
            <a:r>
              <a:rPr lang="en-US" dirty="0"/>
              <a:t> </a:t>
            </a:r>
            <a:r>
              <a:rPr lang="en-US" b="1" dirty="0"/>
              <a:t>Multi-trajectory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avoid local minima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Multiple initial starting points to be identified by the user. If one trajectory begins following another trajectory, the first is eliminated and only the second continues</a:t>
            </a:r>
          </a:p>
          <a:p>
            <a:r>
              <a:rPr lang="en-US" b="1" dirty="0"/>
              <a:t>Adaptive Stepping</a:t>
            </a:r>
          </a:p>
          <a:p>
            <a:pPr lvl="1"/>
            <a:r>
              <a:rPr lang="en-US" dirty="0"/>
              <a:t>Slow convergence across a domain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Adaptive step sizing determination algorithm in RAVEN’s SPSA algorithm. Gradient for direction information only. Step size based on previous performance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27D636-B0F6-499D-82B0-9F821BCD9AF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3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6A87A7-63ED-084A-BA69-FED168E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35" y="2545923"/>
            <a:ext cx="5773709" cy="42470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545168" y="3554618"/>
            <a:ext cx="1167013" cy="2427082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Optimization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modeling steps that involve optimization are available in RAVEN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Set up the optimization problem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Perform optimization of the 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816568" y="2888356"/>
            <a:ext cx="2860332" cy="10499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15961" y="3938301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1844" y="6229816"/>
            <a:ext cx="948790" cy="4837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RAVEN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A5B8-9B3E-1547-BEF8-08CB6CEA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CA69E-77EC-2943-AB3B-0202F15BD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9196BA-0469-C145-89CE-82591370762D}"/>
              </a:ext>
            </a:extLst>
          </p:cNvPr>
          <p:cNvSpPr txBox="1">
            <a:spLocks/>
          </p:cNvSpPr>
          <p:nvPr/>
        </p:nvSpPr>
        <p:spPr bwMode="auto">
          <a:xfrm>
            <a:off x="455613" y="3394496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algn="ctr"/>
            <a:r>
              <a:rPr lang="en-US" b="0" kern="0" dirty="0"/>
              <a:t>Example 1 – No stochasticity</a:t>
            </a:r>
          </a:p>
        </p:txBody>
      </p:sp>
    </p:spTree>
    <p:extLst>
      <p:ext uri="{BB962C8B-B14F-4D97-AF65-F5344CB8AC3E}">
        <p14:creationId xmlns:p14="http://schemas.microsoft.com/office/powerpoint/2010/main" val="32047619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20898</TotalTime>
  <Words>1900</Words>
  <Application>Microsoft Macintosh PowerPoint</Application>
  <PresentationFormat>On-screen Show (4:3)</PresentationFormat>
  <Paragraphs>326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</vt:lpstr>
      <vt:lpstr>Symbol</vt:lpstr>
      <vt:lpstr>Times New Roman</vt:lpstr>
      <vt:lpstr>Default Design</vt:lpstr>
      <vt:lpstr>Equation</vt:lpstr>
      <vt:lpstr>Optimization with RAVEN</vt:lpstr>
      <vt:lpstr>Outline</vt:lpstr>
      <vt:lpstr>Optimization algorithms in RAVEN</vt:lpstr>
      <vt:lpstr>Stochastic optimization</vt:lpstr>
      <vt:lpstr>PowerPoint Presentation</vt:lpstr>
      <vt:lpstr>Advanced SPSA</vt:lpstr>
      <vt:lpstr>Optimization Modeling Within RAVEN</vt:lpstr>
      <vt:lpstr>RAVEN Examples</vt:lpstr>
      <vt:lpstr>PowerPoint Presentation</vt:lpstr>
      <vt:lpstr>Workflow</vt:lpstr>
      <vt:lpstr>Construct the Model to optimize</vt:lpstr>
      <vt:lpstr>Select the optimization strategy</vt:lpstr>
      <vt:lpstr>Set up the data containers</vt:lpstr>
      <vt:lpstr>Optimize a Model and Create a Database</vt:lpstr>
      <vt:lpstr>Ready to Run?</vt:lpstr>
      <vt:lpstr>PowerPoint Presentation</vt:lpstr>
      <vt:lpstr>Workflow</vt:lpstr>
      <vt:lpstr>Construct the Model to optimize</vt:lpstr>
      <vt:lpstr>Select the optimization strategy</vt:lpstr>
      <vt:lpstr>Set up the data containers</vt:lpstr>
      <vt:lpstr>Optimize a Model and Create a Database</vt:lpstr>
      <vt:lpstr>Ready to Run?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485</cp:revision>
  <cp:lastPrinted>2001-05-07T20:21:30Z</cp:lastPrinted>
  <dcterms:created xsi:type="dcterms:W3CDTF">1999-10-26T20:37:18Z</dcterms:created>
  <dcterms:modified xsi:type="dcterms:W3CDTF">2018-03-07T19:09:49Z</dcterms:modified>
</cp:coreProperties>
</file>