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2" r:id="rId2"/>
    <p:sldId id="273" r:id="rId3"/>
    <p:sldId id="278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3" r:id="rId12"/>
    <p:sldId id="314" r:id="rId13"/>
    <p:sldId id="312" r:id="rId14"/>
    <p:sldId id="315" r:id="rId15"/>
    <p:sldId id="322" r:id="rId16"/>
    <p:sldId id="323" r:id="rId17"/>
    <p:sldId id="324" r:id="rId18"/>
    <p:sldId id="316" r:id="rId19"/>
    <p:sldId id="317" r:id="rId20"/>
    <p:sldId id="318" r:id="rId21"/>
    <p:sldId id="325" r:id="rId22"/>
    <p:sldId id="326" r:id="rId23"/>
    <p:sldId id="319" r:id="rId24"/>
    <p:sldId id="327" r:id="rId25"/>
    <p:sldId id="328" r:id="rId26"/>
    <p:sldId id="329" r:id="rId27"/>
    <p:sldId id="330" r:id="rId28"/>
    <p:sldId id="331" r:id="rId29"/>
    <p:sldId id="332" r:id="rId30"/>
    <p:sldId id="333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2"/>
    <p:restoredTop sz="92907" autoAdjust="0"/>
  </p:normalViewPr>
  <p:slideViewPr>
    <p:cSldViewPr snapToGrid="0" snapToObjects="1">
      <p:cViewPr>
        <p:scale>
          <a:sx n="116" d="100"/>
          <a:sy n="116" d="100"/>
        </p:scale>
        <p:origin x="688" y="-1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310736"/>
            <a:ext cx="5797550" cy="837152"/>
          </a:xfrm>
        </p:spPr>
        <p:txBody>
          <a:bodyPr/>
          <a:lstStyle/>
          <a:p>
            <a:r>
              <a:rPr lang="en-US" b="0" dirty="0"/>
              <a:t>RAVEN Forward Sampling and statistical analysis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Combine the “actors”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7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&lt;Steps&gt;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GenerateData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&lt;Sampler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"Samplers" 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 err="1">
                <a:latin typeface="Curier"/>
                <a:cs typeface="Curier"/>
              </a:rPr>
              <a:t>myMC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DummyIN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&lt;Model 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"Models"    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”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ExternalModel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PythonModule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&lt;/Model&gt;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 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</a:t>
            </a:r>
            <a:r>
              <a:rPr lang="en-US" sz="1300" i="1" dirty="0" err="1">
                <a:solidFill>
                  <a:srgbClr val="660066"/>
                </a:solidFill>
                <a:latin typeface="Curier"/>
                <a:cs typeface="Curier"/>
              </a:rPr>
              <a:t>pauseAtEnd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"True"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"Print"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fileOut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myPlot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&lt;/Steps&gt;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56355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9A1CBD-22A1-EC49-A51E-280064E6BCF8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165631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i="1" dirty="0">
                <a:solidFill>
                  <a:srgbClr val="0000FF"/>
                </a:solidFill>
              </a:rPr>
              <a:t>Running??</a:t>
            </a:r>
          </a:p>
        </p:txBody>
      </p:sp>
    </p:spTree>
    <p:extLst>
      <p:ext uri="{BB962C8B-B14F-4D97-AF65-F5344CB8AC3E}">
        <p14:creationId xmlns:p14="http://schemas.microsoft.com/office/powerpoint/2010/main" val="262701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a Distribution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457418"/>
            <a:ext cx="8689594" cy="22929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&lt;Distributions&gt;</a:t>
            </a:r>
          </a:p>
          <a:p>
            <a:r>
              <a:rPr lang="en-US" sz="1300" dirty="0">
                <a:latin typeface="Curier"/>
                <a:cs typeface="Curier"/>
              </a:rPr>
              <a:t>….</a:t>
            </a:r>
          </a:p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&lt;Exponential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Exp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&lt;lambda&gt;</a:t>
            </a:r>
            <a:r>
              <a:rPr lang="en-US" sz="1300" dirty="0">
                <a:latin typeface="Curier"/>
                <a:cs typeface="Curier"/>
              </a:rPr>
              <a:t>8.7E-4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&lt;/lambda&gt;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&lt;/Exponential&gt;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&lt;Triangular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DistTri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&lt;apex&gt;</a:t>
            </a:r>
            <a:r>
              <a:rPr lang="en-US" sz="1300" dirty="0">
                <a:latin typeface="Curier"/>
                <a:cs typeface="Curier"/>
              </a:rPr>
              <a:t>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&lt;/apex&gt;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&lt;min&gt;</a:t>
            </a:r>
            <a:r>
              <a:rPr lang="en-US" sz="1300" dirty="0">
                <a:latin typeface="Curier"/>
                <a:cs typeface="Curier"/>
              </a:rPr>
              <a:t>-0.1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&lt;/min&gt;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&lt;max&gt;</a:t>
            </a:r>
            <a:r>
              <a:rPr lang="en-US" sz="1300" dirty="0">
                <a:latin typeface="Curier"/>
                <a:cs typeface="Curier"/>
              </a:rPr>
              <a:t>3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&lt;/max&gt;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&lt;/Triangular&gt;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29691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C852F8-61C3-434F-A654-A6873F814175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ForwardSampling2.xml</a:t>
            </a:r>
          </a:p>
        </p:txBody>
      </p:sp>
    </p:spTree>
    <p:extLst>
      <p:ext uri="{BB962C8B-B14F-4D97-AF65-F5344CB8AC3E}">
        <p14:creationId xmlns:p14="http://schemas.microsoft.com/office/powerpoint/2010/main" val="63905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the Used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3275" y="2880743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&lt;Samplers&gt;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myMC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&lt;limit&gt;</a:t>
            </a:r>
            <a:r>
              <a:rPr lang="en-US" sz="1300" dirty="0">
                <a:latin typeface="Curier"/>
                <a:cs typeface="Curier"/>
              </a:rPr>
              <a:t>1000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&lt;/limit&gt;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"X1"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&lt;distribution&gt;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Exp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"X2"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&lt;distribution&gt;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DistTri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&lt;/Samplers&gt;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93996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AA6C672-CF70-8D43-8B3B-CD8F302F8FC6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ForwardSampling2.xml</a:t>
            </a:r>
          </a:p>
        </p:txBody>
      </p:sp>
    </p:spTree>
    <p:extLst>
      <p:ext uri="{BB962C8B-B14F-4D97-AF65-F5344CB8AC3E}">
        <p14:creationId xmlns:p14="http://schemas.microsoft.com/office/powerpoint/2010/main" val="361675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i="1" dirty="0">
                <a:solidFill>
                  <a:srgbClr val="0000FF"/>
                </a:solidFill>
              </a:rPr>
              <a:t>Running??</a:t>
            </a:r>
          </a:p>
        </p:txBody>
      </p:sp>
    </p:spTree>
    <p:extLst>
      <p:ext uri="{BB962C8B-B14F-4D97-AF65-F5344CB8AC3E}">
        <p14:creationId xmlns:p14="http://schemas.microsoft.com/office/powerpoint/2010/main" val="384858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a New Sampler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&lt;Samplers&gt;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….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&lt;Stratified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myLHS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initialSeed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142323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initialSeed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"X1"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&lt;distribution&gt;</a:t>
            </a:r>
            <a:r>
              <a:rPr lang="en-US" sz="1300" dirty="0">
                <a:latin typeface="Curier"/>
                <a:cs typeface="Curier"/>
              </a:rPr>
              <a:t>Normal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&lt;grid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construction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"equal"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steps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"1000"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"CDF"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0. 1.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&lt;/grid&gt;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&lt;variable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"X2"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&lt;distribution&gt;</a:t>
            </a:r>
            <a:r>
              <a:rPr lang="en-US" sz="1300" dirty="0">
                <a:latin typeface="Curier"/>
                <a:cs typeface="Curier"/>
              </a:rPr>
              <a:t>Uniform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latin typeface="Curier"/>
                <a:cs typeface="Curier"/>
              </a:rPr>
              <a:t> 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&lt;grid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construction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"equal"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steps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"1000"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"value"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0. 2000.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&lt;/grid&gt;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&lt;/Stratified&gt;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&lt;/Samplers&gt;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99895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A70586-C49B-3749-B2C9-AE3286112425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ForwardSampling3.xml</a:t>
            </a:r>
          </a:p>
        </p:txBody>
      </p:sp>
    </p:spTree>
    <p:extLst>
      <p:ext uri="{BB962C8B-B14F-4D97-AF65-F5344CB8AC3E}">
        <p14:creationId xmlns:p14="http://schemas.microsoft.com/office/powerpoint/2010/main" val="22362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the Used Sampler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&lt;Steps&gt;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GenerateData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&lt;Sampler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"Samplers"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FF0000"/>
                </a:solidFill>
                <a:latin typeface="Curier"/>
                <a:cs typeface="Curier"/>
              </a:rPr>
              <a:t>Stratified 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myLHS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&lt;/Sampler&gt;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DummyIN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&lt;Model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"Models"    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ExternalModel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PythonModule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&lt;/Model&gt;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</a:t>
            </a:r>
            <a:r>
              <a:rPr lang="en-US" sz="1300" i="1" dirty="0" err="1">
                <a:solidFill>
                  <a:srgbClr val="660066"/>
                </a:solidFill>
                <a:latin typeface="Curier"/>
                <a:cs typeface="Curier"/>
              </a:rPr>
              <a:t>pauseAtEnd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"True"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 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&gt;Out&lt;/Input&gt;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"Print"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fileOut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myPlot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&lt;/Steps&gt;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85414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768D69-DFB0-E34C-8734-58876F0CB966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ForwardSampling3.xml</a:t>
            </a:r>
          </a:p>
        </p:txBody>
      </p:sp>
    </p:spTree>
    <p:extLst>
      <p:ext uri="{BB962C8B-B14F-4D97-AF65-F5344CB8AC3E}">
        <p14:creationId xmlns:p14="http://schemas.microsoft.com/office/powerpoint/2010/main" val="38882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i="1" dirty="0">
                <a:solidFill>
                  <a:srgbClr val="0000FF"/>
                </a:solidFill>
              </a:rPr>
              <a:t>Running??</a:t>
            </a:r>
          </a:p>
        </p:txBody>
      </p:sp>
    </p:spTree>
    <p:extLst>
      <p:ext uri="{BB962C8B-B14F-4D97-AF65-F5344CB8AC3E}">
        <p14:creationId xmlns:p14="http://schemas.microsoft.com/office/powerpoint/2010/main" val="204551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a New Sampler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326554"/>
            <a:ext cx="8689594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&lt;Samplers&gt;</a:t>
            </a:r>
          </a:p>
          <a:p>
            <a:r>
              <a:rPr lang="en-US" sz="1300" dirty="0">
                <a:latin typeface="Curier"/>
                <a:cs typeface="Curier"/>
              </a:rPr>
              <a:t>…</a:t>
            </a:r>
          </a:p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EnsembleForward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myEnse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theMC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&lt;limit&gt;</a:t>
            </a:r>
            <a:r>
              <a:rPr lang="en-US" sz="1300" dirty="0">
                <a:latin typeface="Curier"/>
                <a:cs typeface="Curier"/>
              </a:rPr>
              <a:t>100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&lt;/limit&gt;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”X2"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&lt;distribution&gt;</a:t>
            </a:r>
            <a:r>
              <a:rPr lang="en-US" sz="1300" dirty="0">
                <a:latin typeface="Curier"/>
                <a:cs typeface="Curier"/>
              </a:rPr>
              <a:t>Uniform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&lt;Grid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theGrid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”X1"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&lt;distribution&gt;</a:t>
            </a:r>
            <a:r>
              <a:rPr lang="en-US" sz="1300" dirty="0">
                <a:latin typeface="Curier"/>
                <a:cs typeface="Curier"/>
              </a:rPr>
              <a:t>Normal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&lt;grid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construction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"equal"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"CDF"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steps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"10"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0 1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&lt;/grid&gt;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&lt;/Grid&gt;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EnsembleForward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42054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5A4848-F7D8-5341-A20C-05EADA895270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ForwardSampling4.xml</a:t>
            </a:r>
          </a:p>
        </p:txBody>
      </p:sp>
    </p:spTree>
    <p:extLst>
      <p:ext uri="{BB962C8B-B14F-4D97-AF65-F5344CB8AC3E}">
        <p14:creationId xmlns:p14="http://schemas.microsoft.com/office/powerpoint/2010/main" val="28437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the Used Sampler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&lt;Steps&gt;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GenerateData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&lt;Sampler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"Samplers"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EnsembleForward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myEnse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&lt;/Sampler&gt;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 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DummyIN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&lt;Model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"Models"    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ExternalModel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PythonModule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&lt;/Model&gt;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</a:t>
            </a:r>
            <a:r>
              <a:rPr lang="en-US" sz="1300" i="1" dirty="0" err="1">
                <a:solidFill>
                  <a:srgbClr val="660066"/>
                </a:solidFill>
                <a:latin typeface="Curier"/>
                <a:cs typeface="Curier"/>
              </a:rPr>
              <a:t>pauseAtEnd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"True"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 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"Print"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fileOut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myPlot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&lt;/Steps&gt;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98708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10BFF8-87AE-5A43-8253-508BC6D91E57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ForwardSampling4.xml</a:t>
            </a:r>
          </a:p>
        </p:txBody>
      </p:sp>
    </p:spTree>
    <p:extLst>
      <p:ext uri="{BB962C8B-B14F-4D97-AF65-F5344CB8AC3E}">
        <p14:creationId xmlns:p14="http://schemas.microsoft.com/office/powerpoint/2010/main" val="93336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the “Entities” of a generic statistical analysis</a:t>
            </a:r>
          </a:p>
          <a:p>
            <a:r>
              <a:rPr lang="en-US" dirty="0"/>
              <a:t>Learn how these “Entities” are implemented in RAVEN</a:t>
            </a:r>
          </a:p>
          <a:p>
            <a:r>
              <a:rPr lang="en-US" dirty="0"/>
              <a:t>Learn how RAVEN Steps and Entities are assembled in the input file for statistical analysis</a:t>
            </a:r>
          </a:p>
          <a:p>
            <a:r>
              <a:rPr lang="en-US" dirty="0"/>
              <a:t>Learn how to visualize output</a:t>
            </a:r>
          </a:p>
          <a:p>
            <a:r>
              <a:rPr lang="en-US" dirty="0"/>
              <a:t>Learn how to perform a generic statistical analysis</a:t>
            </a:r>
          </a:p>
          <a:p>
            <a:r>
              <a:rPr lang="en-US" dirty="0"/>
              <a:t>Learn how to perform a correlation analysis</a:t>
            </a:r>
          </a:p>
          <a:p>
            <a:endParaRPr lang="en-US" dirty="0"/>
          </a:p>
          <a:p>
            <a:r>
              <a:rPr lang="en-US" dirty="0"/>
              <a:t>Basically, you should be able to start playing with RAVEN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i="1" dirty="0">
                <a:solidFill>
                  <a:srgbClr val="0000FF"/>
                </a:solidFill>
              </a:rPr>
              <a:t>Running??</a:t>
            </a:r>
          </a:p>
        </p:txBody>
      </p:sp>
    </p:spTree>
    <p:extLst>
      <p:ext uri="{BB962C8B-B14F-4D97-AF65-F5344CB8AC3E}">
        <p14:creationId xmlns:p14="http://schemas.microsoft.com/office/powerpoint/2010/main" val="3393429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Basic Statistic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  <a:p>
            <a:r>
              <a:rPr lang="en-US" dirty="0"/>
              <a:t>Minimum</a:t>
            </a:r>
          </a:p>
          <a:p>
            <a:r>
              <a:rPr lang="en-US" dirty="0"/>
              <a:t>Maximum</a:t>
            </a:r>
          </a:p>
          <a:p>
            <a:r>
              <a:rPr lang="en-US" dirty="0"/>
              <a:t>Median</a:t>
            </a:r>
          </a:p>
          <a:p>
            <a:r>
              <a:rPr lang="en-US" dirty="0"/>
              <a:t>Variance</a:t>
            </a:r>
          </a:p>
          <a:p>
            <a:r>
              <a:rPr lang="en-US" dirty="0"/>
              <a:t>Sigma</a:t>
            </a:r>
          </a:p>
          <a:p>
            <a:r>
              <a:rPr lang="en-US" dirty="0"/>
              <a:t>Variation Coefficient</a:t>
            </a:r>
          </a:p>
          <a:p>
            <a:r>
              <a:rPr lang="en-US" dirty="0" err="1"/>
              <a:t>Skewness</a:t>
            </a:r>
            <a:endParaRPr lang="en-US" dirty="0"/>
          </a:p>
          <a:p>
            <a:r>
              <a:rPr lang="en-US" dirty="0"/>
              <a:t>Kurtosis</a:t>
            </a:r>
          </a:p>
          <a:p>
            <a:r>
              <a:rPr lang="en-US" dirty="0"/>
              <a:t>Samples</a:t>
            </a:r>
          </a:p>
          <a:p>
            <a:r>
              <a:rPr lang="en-US" dirty="0"/>
              <a:t>percentile_5</a:t>
            </a:r>
          </a:p>
          <a:p>
            <a:r>
              <a:rPr lang="en-US" dirty="0"/>
              <a:t>percentile_95 </a:t>
            </a:r>
          </a:p>
        </p:txBody>
      </p:sp>
    </p:spTree>
    <p:extLst>
      <p:ext uri="{BB962C8B-B14F-4D97-AF65-F5344CB8AC3E}">
        <p14:creationId xmlns:p14="http://schemas.microsoft.com/office/powerpoint/2010/main" val="2344972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Sensitivity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Sensitivity: derivate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Covariance: measure the degree of correlation in the variable dispersion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Pearson, aka correlation (sigma normalized covariance): linearity measure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Normalized sensitivity: derivative normalized by the mean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Variance Dependent Sensitivity: 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7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Basic Statistic Analysis and Sensitivity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test1.xml</a:t>
            </a:r>
          </a:p>
          <a:p>
            <a:pPr lvl="1"/>
            <a:r>
              <a:rPr lang="en-US" dirty="0"/>
              <a:t>Change event sequence:             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RunInfo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dirty="0"/>
              <a:t>Adding a post processor action    </a:t>
            </a:r>
            <a:r>
              <a:rPr lang="en-US" dirty="0">
                <a:solidFill>
                  <a:srgbClr val="0000FF"/>
                </a:solidFill>
              </a:rPr>
              <a:t>&lt;Models&gt;</a:t>
            </a:r>
          </a:p>
          <a:p>
            <a:pPr lvl="1"/>
            <a:r>
              <a:rPr lang="en-US" dirty="0"/>
              <a:t>Adding the export file                    </a:t>
            </a:r>
            <a:r>
              <a:rPr lang="en-US" dirty="0">
                <a:solidFill>
                  <a:srgbClr val="0000FF"/>
                </a:solidFill>
              </a:rPr>
              <a:t>&lt;Files&gt;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Remove the plotting step              </a:t>
            </a:r>
            <a:r>
              <a:rPr lang="en-US" dirty="0">
                <a:solidFill>
                  <a:srgbClr val="0000FF"/>
                </a:solidFill>
              </a:rPr>
              <a:t>&lt;Steps&gt;</a:t>
            </a:r>
          </a:p>
          <a:p>
            <a:pPr lvl="1"/>
            <a:r>
              <a:rPr lang="en-US" dirty="0"/>
              <a:t>Add the post processor step</a:t>
            </a:r>
            <a:r>
              <a:rPr lang="en-US" dirty="0">
                <a:solidFill>
                  <a:srgbClr val="0000FF"/>
                </a:solidFill>
              </a:rPr>
              <a:t>         &lt;Steps&gt;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46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event sequence (test5.xml)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&lt;Simulation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RunInfo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WorkingDir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.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WorkingDir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&lt;Sequence&gt;</a:t>
            </a:r>
            <a:r>
              <a:rPr lang="en-US" sz="1300" dirty="0" err="1">
                <a:latin typeface="Curier"/>
                <a:cs typeface="Curier"/>
              </a:rPr>
              <a:t>GenerateData,</a:t>
            </a:r>
            <a:r>
              <a:rPr lang="en-US" sz="1300" strike="sngStrike" dirty="0" err="1">
                <a:solidFill>
                  <a:srgbClr val="FF0000"/>
                </a:solidFill>
                <a:latin typeface="Curier"/>
                <a:cs typeface="Curier"/>
              </a:rPr>
              <a:t>Plot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&lt;/Sequence&gt;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batchSize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4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batchSize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RunInfo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&lt;/Simulation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67709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A9A636-B165-2D43-BB33-763EDC56F6FD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ForwardSampling5.xml</a:t>
            </a:r>
          </a:p>
        </p:txBody>
      </p:sp>
    </p:spTree>
    <p:extLst>
      <p:ext uri="{BB962C8B-B14F-4D97-AF65-F5344CB8AC3E}">
        <p14:creationId xmlns:p14="http://schemas.microsoft.com/office/powerpoint/2010/main" val="156172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a post processor action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&lt;Models&gt;</a:t>
            </a:r>
          </a:p>
          <a:p>
            <a:r>
              <a:rPr lang="en-US" sz="1300" dirty="0">
                <a:latin typeface="Curier"/>
                <a:cs typeface="Curier"/>
              </a:rPr>
              <a:t>  ….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PostProcessor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"Stat" </a:t>
            </a:r>
            <a:r>
              <a:rPr lang="en-US" sz="1300" dirty="0" err="1">
                <a:solidFill>
                  <a:srgbClr val="660066"/>
                </a:solidFill>
                <a:latin typeface="Curier"/>
                <a:cs typeface="Curier"/>
              </a:rPr>
              <a:t>subType</a:t>
            </a:r>
            <a:r>
              <a:rPr lang="en-US" sz="1300" dirty="0"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BasicStatistics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</a:t>
            </a:r>
            <a:r>
              <a:rPr lang="en-US" sz="1300" dirty="0">
                <a:latin typeface="Curier"/>
                <a:cs typeface="Curier"/>
              </a:rPr>
              <a:t>…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expectedValue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prefix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”mean"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 X1,X2,Y1,Y2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expectedValue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&lt;variance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prefix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”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var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 X1,X2,Y1,Y2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 variance&gt;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&lt;kurtosis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prefix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”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kurt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 X1,X2,Y1,Y2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 kurtosis&gt;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pearson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&lt;targets&gt;</a:t>
            </a:r>
            <a:r>
              <a:rPr lang="en-US" sz="1300" dirty="0">
                <a:latin typeface="Curier"/>
                <a:cs typeface="Curier"/>
              </a:rPr>
              <a:t>X1,X2,Y1,Y2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&lt;/targets&gt;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&lt;features&gt;</a:t>
            </a:r>
            <a:r>
              <a:rPr lang="en-US" sz="1300" dirty="0">
                <a:latin typeface="Curier"/>
                <a:cs typeface="Curier"/>
              </a:rPr>
              <a:t>X1,X2,Y1,Y2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&lt;/features&gt;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pearson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</a:t>
            </a:r>
            <a:r>
              <a:rPr lang="en-US" sz="1300" dirty="0">
                <a:latin typeface="Curier"/>
                <a:cs typeface="Curier"/>
              </a:rPr>
              <a:t> …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PostProcessor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da-DK" sz="1300" dirty="0">
                <a:solidFill>
                  <a:srgbClr val="32946A"/>
                </a:solidFill>
                <a:latin typeface="Curier"/>
                <a:cs typeface="Curier"/>
              </a:rPr>
              <a:t>  &lt;/Models&gt;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16127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68DFA4-F299-184F-A8EF-3334A4FA2BA9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ForwardSampling5.xml</a:t>
            </a:r>
          </a:p>
        </p:txBody>
      </p:sp>
    </p:spTree>
    <p:extLst>
      <p:ext uri="{BB962C8B-B14F-4D97-AF65-F5344CB8AC3E}">
        <p14:creationId xmlns:p14="http://schemas.microsoft.com/office/powerpoint/2010/main" val="289152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Export 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&lt;Files&gt;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&lt;Input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"Stat"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latin typeface="Curier"/>
                <a:cs typeface="Curier"/>
              </a:rPr>
              <a:t>=</a:t>
            </a:r>
            <a:r>
              <a:rPr lang="en-US" sz="1400" dirty="0">
                <a:solidFill>
                  <a:srgbClr val="0033CC"/>
                </a:solidFill>
                <a:latin typeface="Curier"/>
                <a:cs typeface="Curier"/>
              </a:rPr>
              <a:t>""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 err="1">
                <a:latin typeface="Curier"/>
                <a:cs typeface="Curier"/>
              </a:rPr>
              <a:t>StaFile.csv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&lt;/Files&gt;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80486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035192-7F34-FE42-B9F6-7A144E12CFCF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ForwardSampling5.xml</a:t>
            </a:r>
          </a:p>
        </p:txBody>
      </p:sp>
    </p:spTree>
    <p:extLst>
      <p:ext uri="{BB962C8B-B14F-4D97-AF65-F5344CB8AC3E}">
        <p14:creationId xmlns:p14="http://schemas.microsoft.com/office/powerpoint/2010/main" val="21900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the Used Sampler  (test4.xml)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326550"/>
            <a:ext cx="8689594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&lt;Steps&gt;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GenerateData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&lt;Sampler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"Samplers"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EnsembleForward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myEnse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DummyIN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&lt;Model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"Models"    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"Dummy"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PythonModule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&lt;/Model&gt;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&lt;</a:t>
            </a:r>
            <a:r>
              <a:rPr lang="en-US" sz="1300" strike="sngStrike" dirty="0" err="1">
                <a:latin typeface="Curier"/>
                <a:cs typeface="Curier"/>
              </a:rPr>
              <a:t>IOStep</a:t>
            </a:r>
            <a:r>
              <a:rPr lang="en-US" sz="1300" strike="sngStrike" dirty="0">
                <a:latin typeface="Curier"/>
                <a:cs typeface="Curier"/>
              </a:rPr>
              <a:t> name=</a:t>
            </a:r>
            <a:r>
              <a:rPr lang="en-US" sz="1300" i="1" strike="sngStrike" dirty="0">
                <a:latin typeface="Curier"/>
                <a:cs typeface="Curier"/>
              </a:rPr>
              <a:t>"Plot" </a:t>
            </a:r>
            <a:r>
              <a:rPr lang="en-US" sz="1300" i="1" strike="sngStrike" dirty="0" err="1">
                <a:latin typeface="Curier"/>
                <a:cs typeface="Curier"/>
              </a:rPr>
              <a:t>pauseAtEnd</a:t>
            </a:r>
            <a:r>
              <a:rPr lang="en-US" sz="1300" i="1" strike="sngStrike" dirty="0">
                <a:latin typeface="Curier"/>
                <a:cs typeface="Curier"/>
              </a:rPr>
              <a:t>="True"&gt;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  &lt;Input  class=</a:t>
            </a:r>
            <a:r>
              <a:rPr lang="en-US" sz="1300" i="1" strike="sngStrike" dirty="0">
                <a:latin typeface="Curier"/>
                <a:cs typeface="Curier"/>
              </a:rPr>
              <a:t>"</a:t>
            </a:r>
            <a:r>
              <a:rPr lang="en-US" sz="1300" i="1" strike="sngStrike" dirty="0" err="1">
                <a:latin typeface="Curier"/>
                <a:cs typeface="Curier"/>
              </a:rPr>
              <a:t>DataObjects</a:t>
            </a:r>
            <a:r>
              <a:rPr lang="en-US" sz="1300" i="1" strike="sngStrike" dirty="0">
                <a:latin typeface="Curier"/>
                <a:cs typeface="Curier"/>
              </a:rPr>
              <a:t>" type="</a:t>
            </a:r>
            <a:r>
              <a:rPr lang="en-US" sz="1300" i="1" strike="sngStrike" dirty="0" err="1">
                <a:latin typeface="Curier"/>
                <a:cs typeface="Curier"/>
              </a:rPr>
              <a:t>PointSet</a:t>
            </a:r>
            <a:r>
              <a:rPr lang="en-US" sz="1300" i="1" strike="sngStrike" dirty="0">
                <a:latin typeface="Curier"/>
                <a:cs typeface="Curier"/>
              </a:rPr>
              <a:t>"&gt;Out&lt;/Input&gt;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  &lt;Output class=</a:t>
            </a:r>
            <a:r>
              <a:rPr lang="en-US" sz="1300" i="1" strike="sngStrike" dirty="0">
                <a:latin typeface="Curier"/>
                <a:cs typeface="Curier"/>
              </a:rPr>
              <a:t>"</a:t>
            </a:r>
            <a:r>
              <a:rPr lang="en-US" sz="1300" i="1" strike="sngStrike" dirty="0" err="1">
                <a:latin typeface="Curier"/>
                <a:cs typeface="Curier"/>
              </a:rPr>
              <a:t>OutStreams</a:t>
            </a:r>
            <a:r>
              <a:rPr lang="en-US" sz="1300" i="1" strike="sngStrike" dirty="0">
                <a:latin typeface="Curier"/>
                <a:cs typeface="Curier"/>
              </a:rPr>
              <a:t>"  type="Print"   &gt;</a:t>
            </a:r>
            <a:r>
              <a:rPr lang="en-US" sz="1300" i="1" strike="sngStrike" dirty="0" err="1">
                <a:latin typeface="Curier"/>
                <a:cs typeface="Curier"/>
              </a:rPr>
              <a:t>fileOut</a:t>
            </a:r>
            <a:r>
              <a:rPr lang="en-US" sz="1300" i="1" strike="sngStrike" dirty="0">
                <a:latin typeface="Curier"/>
                <a:cs typeface="Curier"/>
              </a:rPr>
              <a:t>&lt;/Output&gt;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  &lt;Output class=</a:t>
            </a:r>
            <a:r>
              <a:rPr lang="en-US" sz="1300" i="1" strike="sngStrike" dirty="0">
                <a:latin typeface="Curier"/>
                <a:cs typeface="Curier"/>
              </a:rPr>
              <a:t>"</a:t>
            </a:r>
            <a:r>
              <a:rPr lang="en-US" sz="1300" i="1" strike="sngStrike" dirty="0" err="1">
                <a:latin typeface="Curier"/>
                <a:cs typeface="Curier"/>
              </a:rPr>
              <a:t>OutStreams</a:t>
            </a:r>
            <a:r>
              <a:rPr lang="en-US" sz="1300" i="1" strike="sngStrike" dirty="0">
                <a:latin typeface="Curier"/>
                <a:cs typeface="Curier"/>
              </a:rPr>
              <a:t>"  type="Plot"    &gt;</a:t>
            </a:r>
            <a:r>
              <a:rPr lang="en-US" sz="1300" i="1" strike="sngStrike" dirty="0" err="1">
                <a:latin typeface="Curier"/>
                <a:cs typeface="Curier"/>
              </a:rPr>
              <a:t>myPlot</a:t>
            </a:r>
            <a:r>
              <a:rPr lang="en-US" sz="1300" i="1" strike="sngStrike" dirty="0">
                <a:latin typeface="Curier"/>
                <a:cs typeface="Curier"/>
              </a:rPr>
              <a:t>&lt;/Output&gt;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&lt;/</a:t>
            </a:r>
            <a:r>
              <a:rPr lang="en-US" sz="1300" strike="sngStrike" dirty="0" err="1">
                <a:latin typeface="Curier"/>
                <a:cs typeface="Curier"/>
              </a:rPr>
              <a:t>IOStep</a:t>
            </a:r>
            <a:r>
              <a:rPr lang="en-US" sz="1300" strike="sngStrike" dirty="0"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&lt;!-- -- 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PostProcess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name="PP"&gt;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  &lt;Input class="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DataObjects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" type="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PointSet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"&gt;Out&lt;/Input&gt;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  &lt;Model class="Models" type="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PostProcessor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"&gt;Stat&lt;/Model&gt;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  &lt;Output class="Files" type=""&gt;Stat&lt;/Output&gt;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PostProcess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&lt;/Steps&gt;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44176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893AF4-A5F0-B546-A9B3-2DA40067E2E9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ForwardSampling5.xml</a:t>
            </a:r>
          </a:p>
        </p:txBody>
      </p:sp>
    </p:spTree>
    <p:extLst>
      <p:ext uri="{BB962C8B-B14F-4D97-AF65-F5344CB8AC3E}">
        <p14:creationId xmlns:p14="http://schemas.microsoft.com/office/powerpoint/2010/main" val="158540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i="1" dirty="0">
                <a:solidFill>
                  <a:srgbClr val="0000FF"/>
                </a:solidFill>
              </a:rPr>
              <a:t>Running??</a:t>
            </a:r>
          </a:p>
        </p:txBody>
      </p:sp>
    </p:spTree>
    <p:extLst>
      <p:ext uri="{BB962C8B-B14F-4D97-AF65-F5344CB8AC3E}">
        <p14:creationId xmlns:p14="http://schemas.microsoft.com/office/powerpoint/2010/main" val="1010055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i="1" dirty="0">
                <a:solidFill>
                  <a:srgbClr val="0000FF"/>
                </a:solidFill>
              </a:rPr>
              <a:t>Playing with the Model</a:t>
            </a:r>
          </a:p>
        </p:txBody>
      </p:sp>
    </p:spTree>
    <p:extLst>
      <p:ext uri="{BB962C8B-B14F-4D97-AF65-F5344CB8AC3E}">
        <p14:creationId xmlns:p14="http://schemas.microsoft.com/office/powerpoint/2010/main" val="58649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How to Think About the Task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RAVEN prospective</a:t>
            </a:r>
          </a:p>
          <a:p>
            <a:pPr lvl="1"/>
            <a:r>
              <a:rPr lang="en-US" dirty="0"/>
              <a:t>Prepare the environment:            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RunInfo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Describe the statistical property:  </a:t>
            </a:r>
            <a:r>
              <a:rPr lang="en-US" dirty="0">
                <a:solidFill>
                  <a:srgbClr val="0000FF"/>
                </a:solidFill>
              </a:rPr>
              <a:t>&lt;Distributions&gt;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Decide the exploration strategy:   </a:t>
            </a:r>
            <a:r>
              <a:rPr lang="en-US" dirty="0">
                <a:solidFill>
                  <a:srgbClr val="0000FF"/>
                </a:solidFill>
              </a:rPr>
              <a:t>&lt;Samplers&gt;</a:t>
            </a:r>
          </a:p>
          <a:p>
            <a:pPr lvl="1"/>
            <a:r>
              <a:rPr lang="en-US" dirty="0"/>
              <a:t>Set up the data containers:         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DataObjects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dirty="0"/>
              <a:t>Define the actions:                       </a:t>
            </a:r>
            <a:r>
              <a:rPr lang="en-US" dirty="0">
                <a:solidFill>
                  <a:srgbClr val="0000FF"/>
                </a:solidFill>
              </a:rPr>
              <a:t>&lt;Models&gt;</a:t>
            </a:r>
          </a:p>
          <a:p>
            <a:pPr lvl="1"/>
            <a:r>
              <a:rPr lang="en-US" dirty="0"/>
              <a:t>Support files:                                </a:t>
            </a:r>
            <a:r>
              <a:rPr lang="en-US" dirty="0">
                <a:solidFill>
                  <a:srgbClr val="0000FF"/>
                </a:solidFill>
              </a:rPr>
              <a:t>&lt;Files&gt;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Define the exporting method</a:t>
            </a:r>
            <a:r>
              <a:rPr lang="en-US" dirty="0">
                <a:solidFill>
                  <a:srgbClr val="0000FF"/>
                </a:solidFill>
              </a:rPr>
              <a:t>       &lt;</a:t>
            </a:r>
            <a:r>
              <a:rPr lang="en-US" dirty="0" err="1">
                <a:solidFill>
                  <a:srgbClr val="0000FF"/>
                </a:solidFill>
              </a:rPr>
              <a:t>OutStreams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Combine the “actors”                   </a:t>
            </a:r>
            <a:r>
              <a:rPr lang="en-US" dirty="0">
                <a:solidFill>
                  <a:srgbClr val="0000FF"/>
                </a:solidFill>
              </a:rPr>
              <a:t>&lt;Steps&gt; </a:t>
            </a:r>
          </a:p>
        </p:txBody>
      </p:sp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the 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9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00" dirty="0">
              <a:solidFill>
                <a:srgbClr val="008000"/>
              </a:solidFill>
              <a:latin typeface="Curier"/>
              <a:cs typeface="Curier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56555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2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Prepare the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275" y="2813011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&lt;Simulation</a:t>
            </a:r>
            <a:r>
              <a:rPr lang="en-US" sz="1300" i="1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chemeClr val="accent5">
                  <a:lumMod val="50000"/>
                </a:schemeClr>
              </a:solidFill>
              <a:latin typeface="Curier"/>
              <a:cs typeface="Curier"/>
            </a:endParaRPr>
          </a:p>
          <a:p>
            <a:r>
              <a:rPr lang="en-US" sz="1300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   &lt;</a:t>
            </a:r>
            <a:r>
              <a:rPr lang="en-US" sz="1300" dirty="0" err="1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RunInfo</a:t>
            </a:r>
            <a:r>
              <a:rPr lang="en-US" sz="1300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WorkingDir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.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WorkingDir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&lt;Sequence&gt;</a:t>
            </a:r>
            <a:r>
              <a:rPr lang="en-US" sz="1300" dirty="0" err="1">
                <a:latin typeface="Curier"/>
                <a:cs typeface="Curier"/>
              </a:rPr>
              <a:t>GenerateData,Plot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&lt;/Sequence&gt;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batchSize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4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batchSize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RunInfo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&lt;/Simulation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  <a:p>
            <a:endParaRPr lang="en-US" sz="1300" dirty="0">
              <a:solidFill>
                <a:srgbClr val="008000"/>
              </a:solidFill>
              <a:latin typeface="Curier"/>
              <a:cs typeface="Curie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23398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5A4C00-7D9F-C648-9342-8029FE700FC8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178203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Describe the statistical property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457418"/>
            <a:ext cx="8689594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&lt;Distributions&gt;</a:t>
            </a:r>
          </a:p>
          <a:p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&lt;Normal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"Normal"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&lt;mean&gt;</a:t>
            </a:r>
            <a:r>
              <a:rPr lang="en-US" sz="1300" dirty="0">
                <a:latin typeface="Curier"/>
                <a:cs typeface="Curier"/>
              </a:rPr>
              <a:t>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&lt;/mean&gt;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&lt;sigma&gt;</a:t>
            </a:r>
            <a:r>
              <a:rPr lang="en-US" sz="1300" dirty="0">
                <a:latin typeface="Curier"/>
                <a:cs typeface="Curier"/>
              </a:rPr>
              <a:t>0.2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&lt;/sigma&gt;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lowerBound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-1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lowerBound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upperBound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upperBound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&lt;/Normal&gt;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&lt;Uniform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latin typeface="Curier"/>
                <a:cs typeface="Curier"/>
              </a:rPr>
              <a:t>"Uniform"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lowerBound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lowerBound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upperBound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1000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upperBound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&lt;/Uniform&gt;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&lt;/Distributions&gt;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9312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B71CD0-9659-664C-81A7-FAA28A38A6BA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422222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Decide the exploration strategy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&lt;Samplers&gt;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myMC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&lt;limit&gt;</a:t>
            </a:r>
            <a:r>
              <a:rPr lang="en-US" sz="1300" dirty="0">
                <a:latin typeface="Curier"/>
                <a:cs typeface="Curier"/>
              </a:rPr>
              <a:t>2000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&lt;/limit&gt;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&lt;variable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"X1"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&lt;distribution&gt;</a:t>
            </a:r>
            <a:r>
              <a:rPr lang="en-US" sz="1300" dirty="0">
                <a:latin typeface="Curier"/>
                <a:cs typeface="Curier"/>
              </a:rPr>
              <a:t>Normal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"X2"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&lt;distribution&gt;</a:t>
            </a:r>
            <a:r>
              <a:rPr lang="en-US" sz="1300" dirty="0">
                <a:latin typeface="Curier"/>
                <a:cs typeface="Curier"/>
              </a:rPr>
              <a:t>Uniform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202378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21E1EA-B29C-574F-A677-50402E25197A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9248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Set up the data containers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1892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DataObjects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PointSet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DummyIN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&lt;Input&gt;</a:t>
            </a:r>
            <a:r>
              <a:rPr lang="en-US" sz="1300" dirty="0">
                <a:latin typeface="Curier"/>
                <a:cs typeface="Curier"/>
              </a:rPr>
              <a:t>X1,X2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 &lt;/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PointSet</a:t>
            </a:r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PointSet</a:t>
            </a:r>
            <a:r>
              <a:rPr lang="fi-FI" sz="1300" dirty="0">
                <a:latin typeface="Curier"/>
                <a:cs typeface="Curier"/>
              </a:rPr>
              <a:t> </a:t>
            </a:r>
            <a:r>
              <a:rPr lang="fi-FI" sz="1300" dirty="0" err="1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fi-FI" sz="1300" i="1" dirty="0" err="1">
                <a:latin typeface="Curier"/>
                <a:cs typeface="Curier"/>
              </a:rPr>
              <a:t>"Out</a:t>
            </a:r>
            <a:r>
              <a:rPr lang="fi-FI" sz="1300" i="1" dirty="0">
                <a:latin typeface="Curier"/>
                <a:cs typeface="Curier"/>
              </a:rPr>
              <a:t>"</a:t>
            </a:r>
            <a:r>
              <a:rPr lang="fi-FI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    &lt;Input&gt;</a:t>
            </a:r>
            <a:r>
              <a:rPr lang="fi-FI" sz="1300" dirty="0">
                <a:latin typeface="Curier"/>
                <a:cs typeface="Curier"/>
              </a:rPr>
              <a:t>X1,X2</a:t>
            </a:r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&lt;Output&gt;</a:t>
            </a:r>
            <a:r>
              <a:rPr lang="en-US" sz="1300" dirty="0">
                <a:latin typeface="Curier"/>
                <a:cs typeface="Curier"/>
              </a:rPr>
              <a:t>Y1,Y2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PointSet</a:t>
            </a:r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&lt;/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DataObjects</a:t>
            </a:r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5965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919C71-A2AC-5941-97AD-178A3E01C4CF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140811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Define the actions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10926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&lt;Models&gt;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ExternalModel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 err="1">
                <a:solidFill>
                  <a:srgbClr val="660066"/>
                </a:solidFill>
                <a:latin typeface="Curier"/>
                <a:cs typeface="Curier"/>
              </a:rPr>
              <a:t>ModuleToLoad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”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ForwardSamplerExampleModel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PythonModule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 err="1">
                <a:latin typeface="Curier"/>
                <a:cs typeface="Curier"/>
              </a:rPr>
              <a:t>subType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&lt;variables&gt;</a:t>
            </a:r>
            <a:r>
              <a:rPr lang="en-US" sz="1300" dirty="0">
                <a:latin typeface="Curier"/>
                <a:cs typeface="Curier"/>
              </a:rPr>
              <a:t>X1,X2,Y1,Y2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&lt;/variables&gt;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ExternalModel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da-DK" sz="1300" dirty="0">
                <a:solidFill>
                  <a:srgbClr val="32946A"/>
                </a:solidFill>
                <a:latin typeface="Curier"/>
                <a:cs typeface="Curier"/>
              </a:rPr>
              <a:t>  &lt;/Models&gt;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275" y="4153633"/>
            <a:ext cx="8689594" cy="16927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 err="1">
                <a:latin typeface="Curier"/>
                <a:cs typeface="Curier"/>
              </a:rPr>
              <a:t>def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b="1" dirty="0">
                <a:latin typeface="Curier"/>
                <a:cs typeface="Curier"/>
              </a:rPr>
              <a:t>initialize(</a:t>
            </a:r>
            <a:r>
              <a:rPr lang="en-US" sz="1300" b="1" i="1" dirty="0">
                <a:latin typeface="Curier"/>
                <a:cs typeface="Curier"/>
              </a:rPr>
              <a:t>self , </a:t>
            </a:r>
            <a:r>
              <a:rPr lang="en-US" sz="1300" b="1" i="1" dirty="0" err="1">
                <a:latin typeface="Curier"/>
                <a:cs typeface="Curier"/>
              </a:rPr>
              <a:t>runInfoDict</a:t>
            </a:r>
            <a:r>
              <a:rPr lang="en-US" sz="1300" b="1" i="1" dirty="0">
                <a:latin typeface="Curier"/>
                <a:cs typeface="Curier"/>
              </a:rPr>
              <a:t> , </a:t>
            </a:r>
            <a:r>
              <a:rPr lang="en-US" sz="1300" b="1" i="1" dirty="0" err="1">
                <a:latin typeface="Curier"/>
                <a:cs typeface="Curier"/>
              </a:rPr>
              <a:t>inputFiles</a:t>
            </a:r>
            <a:r>
              <a:rPr lang="en-US" sz="1300" b="1" i="1" dirty="0">
                <a:latin typeface="Curier"/>
                <a:cs typeface="Curier"/>
              </a:rPr>
              <a:t>):</a:t>
            </a:r>
          </a:p>
          <a:p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i="1" dirty="0">
                <a:latin typeface="Curier"/>
                <a:cs typeface="Curier"/>
              </a:rPr>
              <a:t>self.const1 = 3.5</a:t>
            </a:r>
          </a:p>
          <a:p>
            <a:r>
              <a:rPr lang="en-US" sz="1300" dirty="0">
                <a:latin typeface="Curier"/>
                <a:cs typeface="Curier"/>
              </a:rPr>
              <a:t>  return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 err="1">
                <a:latin typeface="Curier"/>
                <a:cs typeface="Curier"/>
              </a:rPr>
              <a:t>def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b="1" dirty="0">
                <a:latin typeface="Curier"/>
                <a:cs typeface="Curier"/>
              </a:rPr>
              <a:t>run(</a:t>
            </a:r>
            <a:r>
              <a:rPr lang="en-US" sz="1300" b="1" i="1" dirty="0">
                <a:latin typeface="Curier"/>
                <a:cs typeface="Curier"/>
              </a:rPr>
              <a:t>self , Input):</a:t>
            </a:r>
          </a:p>
          <a:p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i="1" dirty="0">
                <a:latin typeface="Curier"/>
                <a:cs typeface="Curier"/>
              </a:rPr>
              <a:t>self.Y1 = self.X1*self .X2 + self.const1</a:t>
            </a:r>
          </a:p>
          <a:p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i="1" dirty="0">
                <a:latin typeface="Curier"/>
                <a:cs typeface="Curier"/>
              </a:rPr>
              <a:t>self.Y2 = 0.7*self.X1 + self.X2*self.const1</a:t>
            </a:r>
            <a:endParaRPr lang="en-US" sz="1300" dirty="0">
              <a:solidFill>
                <a:srgbClr val="008000"/>
              </a:solidFill>
              <a:latin typeface="Curier"/>
              <a:cs typeface="Curier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8182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92D68A-A219-6E43-B1DE-25F365087600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11255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Define the exporting method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7203" y="2307603"/>
            <a:ext cx="8689594" cy="42934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OutStreams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&lt;Print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fileOut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hu-HU" sz="1300" dirty="0">
                <a:solidFill>
                  <a:srgbClr val="32946A"/>
                </a:solidFill>
                <a:latin typeface="Curier"/>
                <a:cs typeface="Curier"/>
              </a:rPr>
              <a:t>      &lt;type&gt;</a:t>
            </a:r>
            <a:r>
              <a:rPr lang="hu-HU" sz="1300" dirty="0">
                <a:latin typeface="Curier"/>
                <a:cs typeface="Curier"/>
              </a:rPr>
              <a:t>csv</a:t>
            </a:r>
            <a:r>
              <a:rPr lang="hu-HU" sz="1300" dirty="0">
                <a:solidFill>
                  <a:srgbClr val="32946A"/>
                </a:solidFill>
                <a:latin typeface="Curier"/>
                <a:cs typeface="Curier"/>
              </a:rPr>
              <a:t>&lt;/type&gt;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&lt;source&gt;</a:t>
            </a:r>
            <a:r>
              <a:rPr lang="en-US" sz="1300" dirty="0">
                <a:latin typeface="Curier"/>
                <a:cs typeface="Curier"/>
              </a:rPr>
              <a:t>Out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&lt;/source&gt;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&lt;/Print&gt;</a:t>
            </a:r>
          </a:p>
          <a:p>
            <a:r>
              <a:rPr lang="en-US" sz="1300" dirty="0">
                <a:latin typeface="Curier"/>
                <a:cs typeface="Curier"/>
              </a:rPr>
              <a:t>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&lt;Plot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myPlot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plotSettings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&lt;plot&gt;</a:t>
            </a:r>
          </a:p>
          <a:p>
            <a:r>
              <a:rPr lang="it-IT" sz="1300" dirty="0">
                <a:solidFill>
                  <a:srgbClr val="32946A"/>
                </a:solidFill>
                <a:latin typeface="Curier"/>
                <a:cs typeface="Curier"/>
              </a:rPr>
              <a:t>          &lt;</a:t>
            </a:r>
            <a:r>
              <a:rPr lang="it-IT" sz="1300" dirty="0" err="1">
                <a:solidFill>
                  <a:srgbClr val="32946A"/>
                </a:solidFill>
                <a:latin typeface="Curier"/>
                <a:cs typeface="Curier"/>
              </a:rPr>
              <a:t>type</a:t>
            </a:r>
            <a:r>
              <a:rPr lang="it-IT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it-IT" sz="1300" dirty="0" err="1">
                <a:latin typeface="Curier"/>
                <a:cs typeface="Curier"/>
              </a:rPr>
              <a:t>scatter</a:t>
            </a:r>
            <a:r>
              <a:rPr lang="it-IT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it-IT" sz="1300" dirty="0" err="1">
                <a:solidFill>
                  <a:srgbClr val="32946A"/>
                </a:solidFill>
                <a:latin typeface="Curier"/>
                <a:cs typeface="Curier"/>
              </a:rPr>
              <a:t>type</a:t>
            </a:r>
            <a:r>
              <a:rPr lang="it-IT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          &lt;</a:t>
            </a:r>
            <a:r>
              <a:rPr lang="pt-BR" sz="1300" dirty="0" err="1">
                <a:solidFill>
                  <a:srgbClr val="32946A"/>
                </a:solidFill>
                <a:latin typeface="Curier"/>
                <a:cs typeface="Curier"/>
              </a:rPr>
              <a:t>x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pt-BR" sz="1300" dirty="0">
                <a:latin typeface="Curier"/>
                <a:cs typeface="Curier"/>
              </a:rPr>
              <a:t>Out|Input|X1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pt-BR" sz="1300" dirty="0" err="1">
                <a:solidFill>
                  <a:srgbClr val="32946A"/>
                </a:solidFill>
                <a:latin typeface="Curier"/>
                <a:cs typeface="Curier"/>
              </a:rPr>
              <a:t>x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          &lt;</a:t>
            </a:r>
            <a:r>
              <a:rPr lang="pt-BR" sz="1300" dirty="0" err="1">
                <a:solidFill>
                  <a:srgbClr val="32946A"/>
                </a:solidFill>
                <a:latin typeface="Curier"/>
                <a:cs typeface="Curier"/>
              </a:rPr>
              <a:t>y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pt-BR" sz="1300" dirty="0">
                <a:latin typeface="Curier"/>
                <a:cs typeface="Curier"/>
              </a:rPr>
              <a:t>Out|Input|X2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pt-BR" sz="1300" dirty="0" err="1">
                <a:solidFill>
                  <a:srgbClr val="32946A"/>
                </a:solidFill>
                <a:latin typeface="Curier"/>
                <a:cs typeface="Curier"/>
              </a:rPr>
              <a:t>y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&lt;z&gt;</a:t>
            </a:r>
            <a:r>
              <a:rPr lang="en-US" sz="1300" dirty="0">
                <a:latin typeface="Curier"/>
                <a:cs typeface="Curier"/>
              </a:rPr>
              <a:t>Out|Output|Y1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&lt;/z&gt;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colorMap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Out|Output|Y2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colorMap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&lt;/plot&gt;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xlabel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X1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xlabel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cs-CZ" sz="1300" dirty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cs-CZ" sz="1300" dirty="0" err="1">
                <a:solidFill>
                  <a:srgbClr val="32946A"/>
                </a:solidFill>
                <a:latin typeface="Curier"/>
                <a:cs typeface="Curier"/>
              </a:rPr>
              <a:t>ylabel</a:t>
            </a:r>
            <a:r>
              <a:rPr lang="cs-CZ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cs-CZ" sz="1300" dirty="0">
                <a:latin typeface="Curier"/>
                <a:cs typeface="Curier"/>
              </a:rPr>
              <a:t>X2</a:t>
            </a:r>
            <a:r>
              <a:rPr lang="cs-CZ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cs-CZ" sz="1300" dirty="0" err="1">
                <a:solidFill>
                  <a:srgbClr val="32946A"/>
                </a:solidFill>
                <a:latin typeface="Curier"/>
                <a:cs typeface="Curier"/>
              </a:rPr>
              <a:t>ylabel</a:t>
            </a:r>
            <a:r>
              <a:rPr lang="cs-CZ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tr-TR" sz="1300" dirty="0" err="1">
                <a:solidFill>
                  <a:srgbClr val="32946A"/>
                </a:solidFill>
                <a:latin typeface="Curier"/>
                <a:cs typeface="Curier"/>
              </a:rPr>
              <a:t>zlabel</a:t>
            </a:r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tr-TR" sz="1300" dirty="0">
                <a:latin typeface="Curier"/>
                <a:cs typeface="Curier"/>
              </a:rPr>
              <a:t>Y1</a:t>
            </a:r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tr-TR" sz="1300" dirty="0" err="1">
                <a:solidFill>
                  <a:srgbClr val="32946A"/>
                </a:solidFill>
                <a:latin typeface="Curier"/>
                <a:cs typeface="Curier"/>
              </a:rPr>
              <a:t>zlabel</a:t>
            </a:r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tr-TR" sz="1300" dirty="0" err="1">
                <a:solidFill>
                  <a:srgbClr val="32946A"/>
                </a:solidFill>
                <a:latin typeface="Curier"/>
                <a:cs typeface="Curier"/>
              </a:rPr>
              <a:t>plotSettings</a:t>
            </a:r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&lt;actions&gt;&lt;how&gt;</a:t>
            </a:r>
            <a:r>
              <a:rPr lang="en-US" sz="1300" dirty="0" err="1">
                <a:latin typeface="Curier"/>
                <a:cs typeface="Curier"/>
              </a:rPr>
              <a:t>png</a:t>
            </a:r>
            <a:r>
              <a:rPr lang="en-US" sz="1300" dirty="0">
                <a:latin typeface="Curier"/>
                <a:cs typeface="Curier"/>
              </a:rPr>
              <a:t>, screen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&lt;/how&gt;&lt;/actions&gt;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&lt;/Plot&gt;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OutStreams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079489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3B8148-D441-474F-B7DD-A8D2277656ED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11871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11376</TotalTime>
  <Words>2281</Words>
  <Application>Microsoft Macintosh PowerPoint</Application>
  <PresentationFormat>On-screen Show (4:3)</PresentationFormat>
  <Paragraphs>481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Curier</vt:lpstr>
      <vt:lpstr>Times New Roman</vt:lpstr>
      <vt:lpstr>Default Design</vt:lpstr>
      <vt:lpstr>RAVEN Forward Sampling and statistical analysis</vt:lpstr>
      <vt:lpstr>Objectives</vt:lpstr>
      <vt:lpstr>How to Think About the Task</vt:lpstr>
      <vt:lpstr>Prepare the environment</vt:lpstr>
      <vt:lpstr>Describe the statistical property</vt:lpstr>
      <vt:lpstr>Decide the exploration strategy</vt:lpstr>
      <vt:lpstr>Set up the data containers</vt:lpstr>
      <vt:lpstr>Define the actions</vt:lpstr>
      <vt:lpstr>Define the exporting method</vt:lpstr>
      <vt:lpstr>Combine the “actors”</vt:lpstr>
      <vt:lpstr>PowerPoint Presentation</vt:lpstr>
      <vt:lpstr>Adding a Distribution</vt:lpstr>
      <vt:lpstr>Changing the Used Distributions</vt:lpstr>
      <vt:lpstr>PowerPoint Presentation</vt:lpstr>
      <vt:lpstr>Adding a New Sampler</vt:lpstr>
      <vt:lpstr>Changing the Used Sampler</vt:lpstr>
      <vt:lpstr>PowerPoint Presentation</vt:lpstr>
      <vt:lpstr>Adding a New Sampler</vt:lpstr>
      <vt:lpstr>Changing the Used Sampler</vt:lpstr>
      <vt:lpstr>PowerPoint Presentation</vt:lpstr>
      <vt:lpstr>Basic Statistic Recall</vt:lpstr>
      <vt:lpstr>Sensitivity Recall</vt:lpstr>
      <vt:lpstr>Basic Statistic Analysis and Sensitivity Inputs</vt:lpstr>
      <vt:lpstr>Changing event sequence (test5.xml)</vt:lpstr>
      <vt:lpstr>Adding a post processor action</vt:lpstr>
      <vt:lpstr>Adding Export File</vt:lpstr>
      <vt:lpstr>Changing the Used Sampler  (test4.xml)</vt:lpstr>
      <vt:lpstr>PowerPoint Presentation</vt:lpstr>
      <vt:lpstr>PowerPoint Presentation</vt:lpstr>
      <vt:lpstr>Changing the Analysis</vt:lpstr>
    </vt:vector>
  </TitlesOfParts>
  <Company>Idaho National Laboratory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Microsoft Office User</cp:lastModifiedBy>
  <cp:revision>312</cp:revision>
  <cp:lastPrinted>2001-05-07T20:21:30Z</cp:lastPrinted>
  <dcterms:created xsi:type="dcterms:W3CDTF">1999-10-26T20:37:18Z</dcterms:created>
  <dcterms:modified xsi:type="dcterms:W3CDTF">2018-03-06T16:40:05Z</dcterms:modified>
</cp:coreProperties>
</file>