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4" r:id="rId2"/>
    <p:sldId id="275" r:id="rId3"/>
    <p:sldId id="269" r:id="rId4"/>
    <p:sldId id="27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6437" autoAdjust="0"/>
  </p:normalViewPr>
  <p:slideViewPr>
    <p:cSldViewPr snapToGrid="0">
      <p:cViewPr varScale="1">
        <p:scale>
          <a:sx n="113" d="100"/>
          <a:sy n="113" d="100"/>
        </p:scale>
        <p:origin x="2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7E53E-DCC9-4EEA-BE84-24AA42B8DF53}" type="datetimeFigureOut">
              <a:rPr lang="en-US" smtClean="0"/>
              <a:t>4/8/2022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3839E-ECD2-4C2B-B6B3-039F1A782CEA}" type="slidenum">
              <a:rPr lang="en-US" smtClean="0"/>
              <a:t>‹#›</a:t>
            </a:fld>
            <a:endParaRPr lang="en-US"/>
          </a:p>
        </p:txBody>
      </p:sp>
    </p:spTree>
    <p:extLst>
      <p:ext uri="{BB962C8B-B14F-4D97-AF65-F5344CB8AC3E}">
        <p14:creationId xmlns:p14="http://schemas.microsoft.com/office/powerpoint/2010/main" val="356648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1</a:t>
            </a:fld>
            <a:endParaRPr lang="en-US"/>
          </a:p>
        </p:txBody>
      </p:sp>
    </p:spTree>
    <p:extLst>
      <p:ext uri="{BB962C8B-B14F-4D97-AF65-F5344CB8AC3E}">
        <p14:creationId xmlns:p14="http://schemas.microsoft.com/office/powerpoint/2010/main" val="1247989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2</a:t>
            </a:fld>
            <a:endParaRPr lang="en-US"/>
          </a:p>
        </p:txBody>
      </p:sp>
    </p:spTree>
    <p:extLst>
      <p:ext uri="{BB962C8B-B14F-4D97-AF65-F5344CB8AC3E}">
        <p14:creationId xmlns:p14="http://schemas.microsoft.com/office/powerpoint/2010/main" val="487385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3</a:t>
            </a:fld>
            <a:endParaRPr lang="en-US"/>
          </a:p>
        </p:txBody>
      </p:sp>
    </p:spTree>
    <p:extLst>
      <p:ext uri="{BB962C8B-B14F-4D97-AF65-F5344CB8AC3E}">
        <p14:creationId xmlns:p14="http://schemas.microsoft.com/office/powerpoint/2010/main" val="117088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4</a:t>
            </a:fld>
            <a:endParaRPr lang="en-US"/>
          </a:p>
        </p:txBody>
      </p:sp>
    </p:spTree>
    <p:extLst>
      <p:ext uri="{BB962C8B-B14F-4D97-AF65-F5344CB8AC3E}">
        <p14:creationId xmlns:p14="http://schemas.microsoft.com/office/powerpoint/2010/main" val="325103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81C6-491D-42AF-BEA9-F9B330D17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B58EFA-79C2-477C-A94F-AED1C8CFF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0D172F-D083-4C99-9AC8-FC3854B5E116}"/>
              </a:ext>
            </a:extLst>
          </p:cNvPr>
          <p:cNvSpPr>
            <a:spLocks noGrp="1"/>
          </p:cNvSpPr>
          <p:nvPr>
            <p:ph type="dt" sz="half" idx="10"/>
          </p:nvPr>
        </p:nvSpPr>
        <p:spPr/>
        <p:txBody>
          <a:bodyPr/>
          <a:lstStyle/>
          <a:p>
            <a:fld id="{E6C3E0DA-34BF-445A-A003-CCE061496EED}" type="datetimeFigureOut">
              <a:rPr lang="en-US" smtClean="0"/>
              <a:t>4/8/2022</a:t>
            </a:fld>
            <a:endParaRPr lang="en-US"/>
          </a:p>
        </p:txBody>
      </p:sp>
      <p:sp>
        <p:nvSpPr>
          <p:cNvPr id="5" name="Footer Placeholder 4">
            <a:extLst>
              <a:ext uri="{FF2B5EF4-FFF2-40B4-BE49-F238E27FC236}">
                <a16:creationId xmlns:a16="http://schemas.microsoft.com/office/drawing/2014/main" id="{C77691C9-A229-4453-AA4A-7B9C43541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118CE-8DFE-44D3-9A1E-0C350A6F288A}"/>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4409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F929-6039-4938-A12D-EBE018107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E0D092-84AE-4B7A-8491-1D30E478B1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BE112-F406-4473-9899-0A227AA2EA2D}"/>
              </a:ext>
            </a:extLst>
          </p:cNvPr>
          <p:cNvSpPr>
            <a:spLocks noGrp="1"/>
          </p:cNvSpPr>
          <p:nvPr>
            <p:ph type="dt" sz="half" idx="10"/>
          </p:nvPr>
        </p:nvSpPr>
        <p:spPr/>
        <p:txBody>
          <a:bodyPr/>
          <a:lstStyle/>
          <a:p>
            <a:fld id="{E6C3E0DA-34BF-445A-A003-CCE061496EED}" type="datetimeFigureOut">
              <a:rPr lang="en-US" smtClean="0"/>
              <a:t>4/8/2022</a:t>
            </a:fld>
            <a:endParaRPr lang="en-US"/>
          </a:p>
        </p:txBody>
      </p:sp>
      <p:sp>
        <p:nvSpPr>
          <p:cNvPr id="5" name="Footer Placeholder 4">
            <a:extLst>
              <a:ext uri="{FF2B5EF4-FFF2-40B4-BE49-F238E27FC236}">
                <a16:creationId xmlns:a16="http://schemas.microsoft.com/office/drawing/2014/main" id="{7D03B874-F03B-4A4A-80BD-1A1809D46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26BEA-5B59-48B2-A2EA-46EA233735C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01391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E8C4F-61EA-4D64-BA71-271141F07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E183B2-4597-43C5-ADFE-63AA5C440B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44E4F-E87F-4AAC-BDE4-1AB1A95FE337}"/>
              </a:ext>
            </a:extLst>
          </p:cNvPr>
          <p:cNvSpPr>
            <a:spLocks noGrp="1"/>
          </p:cNvSpPr>
          <p:nvPr>
            <p:ph type="dt" sz="half" idx="10"/>
          </p:nvPr>
        </p:nvSpPr>
        <p:spPr/>
        <p:txBody>
          <a:bodyPr/>
          <a:lstStyle/>
          <a:p>
            <a:fld id="{E6C3E0DA-34BF-445A-A003-CCE061496EED}" type="datetimeFigureOut">
              <a:rPr lang="en-US" smtClean="0"/>
              <a:t>4/8/2022</a:t>
            </a:fld>
            <a:endParaRPr lang="en-US"/>
          </a:p>
        </p:txBody>
      </p:sp>
      <p:sp>
        <p:nvSpPr>
          <p:cNvPr id="5" name="Footer Placeholder 4">
            <a:extLst>
              <a:ext uri="{FF2B5EF4-FFF2-40B4-BE49-F238E27FC236}">
                <a16:creationId xmlns:a16="http://schemas.microsoft.com/office/drawing/2014/main" id="{01AAB5F2-73B1-4933-873B-2F28E65BD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E2F26-AC93-4EA5-B66E-EDD2550ACE03}"/>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4374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47D1-D15F-4890-BC67-A7C49652E9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B7E6F-3A21-4BAA-B8DA-E4094935DC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551F7-9B27-4D00-865C-AF95C5C7C97B}"/>
              </a:ext>
            </a:extLst>
          </p:cNvPr>
          <p:cNvSpPr>
            <a:spLocks noGrp="1"/>
          </p:cNvSpPr>
          <p:nvPr>
            <p:ph type="dt" sz="half" idx="10"/>
          </p:nvPr>
        </p:nvSpPr>
        <p:spPr/>
        <p:txBody>
          <a:bodyPr/>
          <a:lstStyle/>
          <a:p>
            <a:fld id="{E6C3E0DA-34BF-445A-A003-CCE061496EED}" type="datetimeFigureOut">
              <a:rPr lang="en-US" smtClean="0"/>
              <a:t>4/8/2022</a:t>
            </a:fld>
            <a:endParaRPr lang="en-US"/>
          </a:p>
        </p:txBody>
      </p:sp>
      <p:sp>
        <p:nvSpPr>
          <p:cNvPr id="5" name="Footer Placeholder 4">
            <a:extLst>
              <a:ext uri="{FF2B5EF4-FFF2-40B4-BE49-F238E27FC236}">
                <a16:creationId xmlns:a16="http://schemas.microsoft.com/office/drawing/2014/main" id="{908A80D4-D0C0-41FA-8C7F-360754157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92742-5D26-48A7-90F7-49C6574ECD9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5131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232-D533-4BDD-BACF-F902E7FEE9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5B804F-6A5A-42E6-8FAC-0D9854D5D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B41D7C-2408-476C-99AC-96C0FA168F1E}"/>
              </a:ext>
            </a:extLst>
          </p:cNvPr>
          <p:cNvSpPr>
            <a:spLocks noGrp="1"/>
          </p:cNvSpPr>
          <p:nvPr>
            <p:ph type="dt" sz="half" idx="10"/>
          </p:nvPr>
        </p:nvSpPr>
        <p:spPr/>
        <p:txBody>
          <a:bodyPr/>
          <a:lstStyle/>
          <a:p>
            <a:fld id="{E6C3E0DA-34BF-445A-A003-CCE061496EED}" type="datetimeFigureOut">
              <a:rPr lang="en-US" smtClean="0"/>
              <a:t>4/8/2022</a:t>
            </a:fld>
            <a:endParaRPr lang="en-US"/>
          </a:p>
        </p:txBody>
      </p:sp>
      <p:sp>
        <p:nvSpPr>
          <p:cNvPr id="5" name="Footer Placeholder 4">
            <a:extLst>
              <a:ext uri="{FF2B5EF4-FFF2-40B4-BE49-F238E27FC236}">
                <a16:creationId xmlns:a16="http://schemas.microsoft.com/office/drawing/2014/main" id="{086483A7-E754-49FB-8528-C04D51AD1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4E191-E3D1-4727-9CC6-E42300D734B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30385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43C8-7FAD-410F-9085-09BFEA59F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9CD8D-C9D6-44F7-A044-41D94A575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3C0D9-F76D-49D7-BE7D-4A11BA4A28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A35A7-437B-47B7-B2D1-F3F763BDCD2F}"/>
              </a:ext>
            </a:extLst>
          </p:cNvPr>
          <p:cNvSpPr>
            <a:spLocks noGrp="1"/>
          </p:cNvSpPr>
          <p:nvPr>
            <p:ph type="dt" sz="half" idx="10"/>
          </p:nvPr>
        </p:nvSpPr>
        <p:spPr/>
        <p:txBody>
          <a:bodyPr/>
          <a:lstStyle/>
          <a:p>
            <a:fld id="{E6C3E0DA-34BF-445A-A003-CCE061496EED}" type="datetimeFigureOut">
              <a:rPr lang="en-US" smtClean="0"/>
              <a:t>4/8/2022</a:t>
            </a:fld>
            <a:endParaRPr lang="en-US"/>
          </a:p>
        </p:txBody>
      </p:sp>
      <p:sp>
        <p:nvSpPr>
          <p:cNvPr id="6" name="Footer Placeholder 5">
            <a:extLst>
              <a:ext uri="{FF2B5EF4-FFF2-40B4-BE49-F238E27FC236}">
                <a16:creationId xmlns:a16="http://schemas.microsoft.com/office/drawing/2014/main" id="{F5A709E6-679C-40DF-A6EB-5E3BF3E2E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AB72A-6BFB-4D9C-94DF-BCE141FF957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206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99FC-8A18-4472-8E23-4E72259A4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E2FCC-A784-49C0-A5AC-48BAD7E8E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D19A6-DA4C-4173-A476-219BA2C05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0E6B41-AD5C-448F-81B0-E3B616A29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0077B-3019-46B1-BF96-C84D1FE8F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E08C49-27A8-4718-ABE2-4D6B54947B17}"/>
              </a:ext>
            </a:extLst>
          </p:cNvPr>
          <p:cNvSpPr>
            <a:spLocks noGrp="1"/>
          </p:cNvSpPr>
          <p:nvPr>
            <p:ph type="dt" sz="half" idx="10"/>
          </p:nvPr>
        </p:nvSpPr>
        <p:spPr/>
        <p:txBody>
          <a:bodyPr/>
          <a:lstStyle/>
          <a:p>
            <a:fld id="{E6C3E0DA-34BF-445A-A003-CCE061496EED}" type="datetimeFigureOut">
              <a:rPr lang="en-US" smtClean="0"/>
              <a:t>4/8/2022</a:t>
            </a:fld>
            <a:endParaRPr lang="en-US"/>
          </a:p>
        </p:txBody>
      </p:sp>
      <p:sp>
        <p:nvSpPr>
          <p:cNvPr id="8" name="Footer Placeholder 7">
            <a:extLst>
              <a:ext uri="{FF2B5EF4-FFF2-40B4-BE49-F238E27FC236}">
                <a16:creationId xmlns:a16="http://schemas.microsoft.com/office/drawing/2014/main" id="{810017C4-7537-444F-8827-56FF32E29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84F20-7AFD-4E14-8B01-1504E845009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11828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A72B-0B8C-4C53-8820-09B448693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9C2048-7FCF-4BB6-86F1-0A41B965FB31}"/>
              </a:ext>
            </a:extLst>
          </p:cNvPr>
          <p:cNvSpPr>
            <a:spLocks noGrp="1"/>
          </p:cNvSpPr>
          <p:nvPr>
            <p:ph type="dt" sz="half" idx="10"/>
          </p:nvPr>
        </p:nvSpPr>
        <p:spPr/>
        <p:txBody>
          <a:bodyPr/>
          <a:lstStyle/>
          <a:p>
            <a:fld id="{E6C3E0DA-34BF-445A-A003-CCE061496EED}" type="datetimeFigureOut">
              <a:rPr lang="en-US" smtClean="0"/>
              <a:t>4/8/2022</a:t>
            </a:fld>
            <a:endParaRPr lang="en-US"/>
          </a:p>
        </p:txBody>
      </p:sp>
      <p:sp>
        <p:nvSpPr>
          <p:cNvPr id="4" name="Footer Placeholder 3">
            <a:extLst>
              <a:ext uri="{FF2B5EF4-FFF2-40B4-BE49-F238E27FC236}">
                <a16:creationId xmlns:a16="http://schemas.microsoft.com/office/drawing/2014/main" id="{1F0511BF-FF27-43E0-81C2-F7238D257C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342EA-6F2E-49EE-BEEF-FB5C9528615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8222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F379A-8E5A-4B14-9803-1EA65C27B044}"/>
              </a:ext>
            </a:extLst>
          </p:cNvPr>
          <p:cNvSpPr>
            <a:spLocks noGrp="1"/>
          </p:cNvSpPr>
          <p:nvPr>
            <p:ph type="dt" sz="half" idx="10"/>
          </p:nvPr>
        </p:nvSpPr>
        <p:spPr/>
        <p:txBody>
          <a:bodyPr/>
          <a:lstStyle/>
          <a:p>
            <a:fld id="{E6C3E0DA-34BF-445A-A003-CCE061496EED}" type="datetimeFigureOut">
              <a:rPr lang="en-US" smtClean="0"/>
              <a:t>4/8/2022</a:t>
            </a:fld>
            <a:endParaRPr lang="en-US"/>
          </a:p>
        </p:txBody>
      </p:sp>
      <p:sp>
        <p:nvSpPr>
          <p:cNvPr id="3" name="Footer Placeholder 2">
            <a:extLst>
              <a:ext uri="{FF2B5EF4-FFF2-40B4-BE49-F238E27FC236}">
                <a16:creationId xmlns:a16="http://schemas.microsoft.com/office/drawing/2014/main" id="{872FA51B-5501-4091-B227-A49BE46E8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C4B43-9A7A-4036-AA79-F8F1042931B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25887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7429-8B5F-4097-BB24-0D5CA709D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572B2D-D145-4C9E-B0FD-7868E3761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E48FA-C3B3-4F00-A0C3-0988C3DE3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8A4A1-5BDC-4F76-991D-B36EB82A0B57}"/>
              </a:ext>
            </a:extLst>
          </p:cNvPr>
          <p:cNvSpPr>
            <a:spLocks noGrp="1"/>
          </p:cNvSpPr>
          <p:nvPr>
            <p:ph type="dt" sz="half" idx="10"/>
          </p:nvPr>
        </p:nvSpPr>
        <p:spPr/>
        <p:txBody>
          <a:bodyPr/>
          <a:lstStyle/>
          <a:p>
            <a:fld id="{E6C3E0DA-34BF-445A-A003-CCE061496EED}" type="datetimeFigureOut">
              <a:rPr lang="en-US" smtClean="0"/>
              <a:t>4/8/2022</a:t>
            </a:fld>
            <a:endParaRPr lang="en-US"/>
          </a:p>
        </p:txBody>
      </p:sp>
      <p:sp>
        <p:nvSpPr>
          <p:cNvPr id="6" name="Footer Placeholder 5">
            <a:extLst>
              <a:ext uri="{FF2B5EF4-FFF2-40B4-BE49-F238E27FC236}">
                <a16:creationId xmlns:a16="http://schemas.microsoft.com/office/drawing/2014/main" id="{9409970D-2D77-4F63-85E9-C2D64F164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A77C8-B065-4BDF-A27D-70F460948DD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95166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45CF-CF1C-4D2D-B07C-FFDD6BB9D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249916-D3F4-472A-9BDE-8C4670B40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12290-83A4-4553-B49C-7A44E9543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605EA-197F-4B5E-9B13-286C99867BA9}"/>
              </a:ext>
            </a:extLst>
          </p:cNvPr>
          <p:cNvSpPr>
            <a:spLocks noGrp="1"/>
          </p:cNvSpPr>
          <p:nvPr>
            <p:ph type="dt" sz="half" idx="10"/>
          </p:nvPr>
        </p:nvSpPr>
        <p:spPr/>
        <p:txBody>
          <a:bodyPr/>
          <a:lstStyle/>
          <a:p>
            <a:fld id="{E6C3E0DA-34BF-445A-A003-CCE061496EED}" type="datetimeFigureOut">
              <a:rPr lang="en-US" smtClean="0"/>
              <a:t>4/8/2022</a:t>
            </a:fld>
            <a:endParaRPr lang="en-US"/>
          </a:p>
        </p:txBody>
      </p:sp>
      <p:sp>
        <p:nvSpPr>
          <p:cNvPr id="6" name="Footer Placeholder 5">
            <a:extLst>
              <a:ext uri="{FF2B5EF4-FFF2-40B4-BE49-F238E27FC236}">
                <a16:creationId xmlns:a16="http://schemas.microsoft.com/office/drawing/2014/main" id="{F90110AC-B4F6-4099-BE57-797F762C7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7C265-97DA-4CD7-9B6B-B8944A45F526}"/>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415638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0647B-00B4-4939-9FAD-A926F286A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26945-4BA1-4F11-9C6C-027CEE5DD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BC7EF-6275-4A65-915A-C81366C24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3E0DA-34BF-445A-A003-CCE061496EED}" type="datetimeFigureOut">
              <a:rPr lang="en-US" smtClean="0"/>
              <a:t>4/8/2022</a:t>
            </a:fld>
            <a:endParaRPr lang="en-US"/>
          </a:p>
        </p:txBody>
      </p:sp>
      <p:sp>
        <p:nvSpPr>
          <p:cNvPr id="5" name="Footer Placeholder 4">
            <a:extLst>
              <a:ext uri="{FF2B5EF4-FFF2-40B4-BE49-F238E27FC236}">
                <a16:creationId xmlns:a16="http://schemas.microsoft.com/office/drawing/2014/main" id="{ADA1027D-4B97-41CF-816E-A677DA921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9D41F4-F6FE-4C0A-A9BA-69C0658D4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71C1B-A13D-49AF-A30A-2E29DF20F284}" type="slidenum">
              <a:rPr lang="en-US" smtClean="0"/>
              <a:t>‹#›</a:t>
            </a:fld>
            <a:endParaRPr lang="en-US"/>
          </a:p>
        </p:txBody>
      </p:sp>
    </p:spTree>
    <p:extLst>
      <p:ext uri="{BB962C8B-B14F-4D97-AF65-F5344CB8AC3E}">
        <p14:creationId xmlns:p14="http://schemas.microsoft.com/office/powerpoint/2010/main" val="118946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l.acm.org/doi/10.1145/3205289.320530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dl.acm.org/doi/10.1145/3205289.320530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dl.acm.org/doi/10.1145/3205289.3205301" TargetMode="Externa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dl.acm.org/doi/10.1145/3205289.32053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4AB18C8-C994-4545-8BD6-EBC5AFF549A8}"/>
              </a:ext>
            </a:extLst>
          </p:cNvPr>
          <p:cNvSpPr/>
          <p:nvPr/>
        </p:nvSpPr>
        <p:spPr>
          <a:xfrm>
            <a:off x="5553671" y="831355"/>
            <a:ext cx="160661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II. Challenges</a:t>
            </a:r>
          </a:p>
        </p:txBody>
      </p:sp>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120667" y="64674"/>
            <a:ext cx="11216200" cy="872465"/>
          </a:xfrm>
        </p:spPr>
        <p:txBody>
          <a:bodyPr>
            <a:noAutofit/>
          </a:bodyPr>
          <a:lstStyle/>
          <a:p>
            <a:r>
              <a:rPr lang="en-US" altLang="zh-CN" sz="2400" b="1" dirty="0">
                <a:solidFill>
                  <a:srgbClr val="C00000"/>
                </a:solidFill>
              </a:rPr>
              <a:t>Notes: Isometry: A Path-Based Distributed Data Transfer System </a:t>
            </a:r>
            <a:r>
              <a:rPr lang="en-US" altLang="zh-CN" sz="2400" b="1" baseline="30000" dirty="0">
                <a:solidFill>
                  <a:srgbClr val="C00000"/>
                </a:solidFill>
              </a:rPr>
              <a:t>[1]</a:t>
            </a:r>
            <a:endParaRPr lang="en-US" sz="2400" b="1" baseline="30000" dirty="0"/>
          </a:p>
        </p:txBody>
      </p:sp>
      <p:sp>
        <p:nvSpPr>
          <p:cNvPr id="12" name="Rectangle 11">
            <a:extLst>
              <a:ext uri="{FF2B5EF4-FFF2-40B4-BE49-F238E27FC236}">
                <a16:creationId xmlns:a16="http://schemas.microsoft.com/office/drawing/2014/main" id="{16461703-891F-4F9B-BCF5-79294CF36F5D}"/>
              </a:ext>
            </a:extLst>
          </p:cNvPr>
          <p:cNvSpPr/>
          <p:nvPr/>
        </p:nvSpPr>
        <p:spPr>
          <a:xfrm>
            <a:off x="647209" y="946312"/>
            <a:ext cx="160661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 Applications</a:t>
            </a:r>
          </a:p>
        </p:txBody>
      </p:sp>
      <p:sp>
        <p:nvSpPr>
          <p:cNvPr id="26" name="TextBox 25">
            <a:extLst>
              <a:ext uri="{FF2B5EF4-FFF2-40B4-BE49-F238E27FC236}">
                <a16:creationId xmlns:a16="http://schemas.microsoft.com/office/drawing/2014/main" id="{A0E83597-ECD5-4F49-817C-5EBC386D053A}"/>
              </a:ext>
            </a:extLst>
          </p:cNvPr>
          <p:cNvSpPr txBox="1"/>
          <p:nvPr/>
        </p:nvSpPr>
        <p:spPr>
          <a:xfrm>
            <a:off x="571819" y="1425059"/>
            <a:ext cx="4999248" cy="646331"/>
          </a:xfrm>
          <a:prstGeom prst="rect">
            <a:avLst/>
          </a:prstGeom>
          <a:noFill/>
        </p:spPr>
        <p:txBody>
          <a:bodyPr wrap="square">
            <a:spAutoFit/>
          </a:bodyPr>
          <a:lstStyle/>
          <a:p>
            <a:r>
              <a:rPr lang="en-US" dirty="0"/>
              <a:t>Data transfers in parallel systems. Specifically, path-based distributed data transfer system.</a:t>
            </a:r>
          </a:p>
        </p:txBody>
      </p:sp>
      <p:sp>
        <p:nvSpPr>
          <p:cNvPr id="28" name="TextBox 27">
            <a:extLst>
              <a:ext uri="{FF2B5EF4-FFF2-40B4-BE49-F238E27FC236}">
                <a16:creationId xmlns:a16="http://schemas.microsoft.com/office/drawing/2014/main" id="{EB60D3E5-BE55-4242-B0E3-3ACB5648676D}"/>
              </a:ext>
            </a:extLst>
          </p:cNvPr>
          <p:cNvSpPr txBox="1"/>
          <p:nvPr/>
        </p:nvSpPr>
        <p:spPr>
          <a:xfrm>
            <a:off x="5604933" y="1256213"/>
            <a:ext cx="6510871" cy="2585323"/>
          </a:xfrm>
          <a:prstGeom prst="rect">
            <a:avLst/>
          </a:prstGeom>
          <a:noFill/>
        </p:spPr>
        <p:txBody>
          <a:bodyPr wrap="square">
            <a:spAutoFit/>
          </a:bodyPr>
          <a:lstStyle/>
          <a:p>
            <a:pPr marL="285750" indent="-285750">
              <a:buFont typeface="Arial" panose="020B0604020202020204" pitchFamily="34" charset="0"/>
              <a:buChar char="•"/>
            </a:pPr>
            <a:r>
              <a:rPr lang="en-US" dirty="0"/>
              <a:t>Make a number of multi-hop decisions together, including allocating intermediate buffers and deciding their size to hold temporary data, and the choice of how and where to perform data layout conversions.</a:t>
            </a:r>
          </a:p>
          <a:p>
            <a:pPr marL="285750" indent="-285750">
              <a:buFont typeface="Arial" panose="020B0604020202020204" pitchFamily="34" charset="0"/>
              <a:buChar char="•"/>
            </a:pPr>
            <a:r>
              <a:rPr lang="en-US" dirty="0"/>
              <a:t>Implement path-specific synchronization and management. </a:t>
            </a:r>
          </a:p>
          <a:p>
            <a:pPr marL="285750" indent="-285750">
              <a:buFont typeface="Arial" panose="020B0604020202020204" pitchFamily="34" charset="0"/>
              <a:buChar char="•"/>
            </a:pPr>
            <a:r>
              <a:rPr lang="en-US" dirty="0"/>
              <a:t>Reuse intermediate buffers to satisfy all dependencies</a:t>
            </a:r>
          </a:p>
          <a:p>
            <a:pPr marL="285750" indent="-285750">
              <a:buFont typeface="Arial" panose="020B0604020202020204" pitchFamily="34" charset="0"/>
              <a:buChar char="•"/>
            </a:pPr>
            <a:r>
              <a:rPr lang="en-US" dirty="0"/>
              <a:t>Support scheduling policies such as prioritizing a transfer by additional coordination both within a transfer and across transfers. </a:t>
            </a:r>
          </a:p>
        </p:txBody>
      </p:sp>
      <p:grpSp>
        <p:nvGrpSpPr>
          <p:cNvPr id="5" name="Group 4">
            <a:extLst>
              <a:ext uri="{FF2B5EF4-FFF2-40B4-BE49-F238E27FC236}">
                <a16:creationId xmlns:a16="http://schemas.microsoft.com/office/drawing/2014/main" id="{BDEB5AC0-5FDB-4819-B251-06BC56C31BA3}"/>
              </a:ext>
            </a:extLst>
          </p:cNvPr>
          <p:cNvGrpSpPr/>
          <p:nvPr/>
        </p:nvGrpSpPr>
        <p:grpSpPr>
          <a:xfrm>
            <a:off x="574279" y="4579375"/>
            <a:ext cx="5081453" cy="2131101"/>
            <a:chOff x="667412" y="2792906"/>
            <a:chExt cx="5081453" cy="2131101"/>
          </a:xfrm>
        </p:grpSpPr>
        <p:sp>
          <p:nvSpPr>
            <p:cNvPr id="29" name="Rectangle 28">
              <a:extLst>
                <a:ext uri="{FF2B5EF4-FFF2-40B4-BE49-F238E27FC236}">
                  <a16:creationId xmlns:a16="http://schemas.microsoft.com/office/drawing/2014/main" id="{842D5C1E-F9A9-4828-85E5-7C2ED19AF099}"/>
                </a:ext>
              </a:extLst>
            </p:cNvPr>
            <p:cNvSpPr/>
            <p:nvPr/>
          </p:nvSpPr>
          <p:spPr>
            <a:xfrm>
              <a:off x="691556" y="2792906"/>
              <a:ext cx="1704511"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Methods</a:t>
              </a:r>
              <a:endParaRPr lang="en-US" b="1" dirty="0">
                <a:solidFill>
                  <a:schemeClr val="bg1"/>
                </a:solidFill>
              </a:endParaRPr>
            </a:p>
          </p:txBody>
        </p:sp>
        <p:sp>
          <p:nvSpPr>
            <p:cNvPr id="20" name="TextBox 19">
              <a:extLst>
                <a:ext uri="{FF2B5EF4-FFF2-40B4-BE49-F238E27FC236}">
                  <a16:creationId xmlns:a16="http://schemas.microsoft.com/office/drawing/2014/main" id="{9A33AD34-B3DA-49F8-9257-5F44F7A82051}"/>
                </a:ext>
              </a:extLst>
            </p:cNvPr>
            <p:cNvSpPr txBox="1"/>
            <p:nvPr/>
          </p:nvSpPr>
          <p:spPr>
            <a:xfrm>
              <a:off x="667412" y="3169681"/>
              <a:ext cx="5081453" cy="1754326"/>
            </a:xfrm>
            <a:prstGeom prst="rect">
              <a:avLst/>
            </a:prstGeom>
            <a:noFill/>
          </p:spPr>
          <p:txBody>
            <a:bodyPr wrap="square">
              <a:spAutoFit/>
            </a:bodyPr>
            <a:lstStyle/>
            <a:p>
              <a:r>
                <a:rPr lang="en-US" dirty="0"/>
                <a:t>By using graph, dynamically select efficient paths for data transfers based on the connectivity between memories, the bandwidth for each connection, and the layout of the instance (a collection of data in a specific memory) being transferred. Please refer to next page.</a:t>
              </a:r>
            </a:p>
          </p:txBody>
        </p:sp>
      </p:grpSp>
      <p:sp>
        <p:nvSpPr>
          <p:cNvPr id="64" name="TextBox 63">
            <a:extLst>
              <a:ext uri="{FF2B5EF4-FFF2-40B4-BE49-F238E27FC236}">
                <a16:creationId xmlns:a16="http://schemas.microsoft.com/office/drawing/2014/main" id="{EE9A8273-3234-4AB7-B922-17A599674D3D}"/>
              </a:ext>
            </a:extLst>
          </p:cNvPr>
          <p:cNvSpPr txBox="1"/>
          <p:nvPr/>
        </p:nvSpPr>
        <p:spPr>
          <a:xfrm>
            <a:off x="8525932" y="6390902"/>
            <a:ext cx="3361267" cy="246221"/>
          </a:xfrm>
          <a:prstGeom prst="rect">
            <a:avLst/>
          </a:prstGeom>
          <a:noFill/>
        </p:spPr>
        <p:txBody>
          <a:bodyPr wrap="square">
            <a:spAutoFit/>
          </a:bodyPr>
          <a:lstStyle/>
          <a:p>
            <a:r>
              <a:rPr lang="en-US" sz="1000" dirty="0"/>
              <a:t>[1] </a:t>
            </a:r>
            <a:r>
              <a:rPr lang="en-US" sz="1000" dirty="0">
                <a:hlinkClick r:id="rId3"/>
              </a:rPr>
              <a:t>https://dl.acm.org/doi/10.1145/3205289.3205301</a:t>
            </a:r>
            <a:endParaRPr lang="en-US" sz="1000" dirty="0"/>
          </a:p>
        </p:txBody>
      </p:sp>
      <p:grpSp>
        <p:nvGrpSpPr>
          <p:cNvPr id="6" name="Group 5">
            <a:extLst>
              <a:ext uri="{FF2B5EF4-FFF2-40B4-BE49-F238E27FC236}">
                <a16:creationId xmlns:a16="http://schemas.microsoft.com/office/drawing/2014/main" id="{D29A2EE0-696B-42C4-A34F-9D26887C7087}"/>
              </a:ext>
            </a:extLst>
          </p:cNvPr>
          <p:cNvGrpSpPr/>
          <p:nvPr/>
        </p:nvGrpSpPr>
        <p:grpSpPr>
          <a:xfrm>
            <a:off x="5545673" y="3902274"/>
            <a:ext cx="6299194" cy="2506025"/>
            <a:chOff x="609601" y="3445074"/>
            <a:chExt cx="6299194" cy="2506025"/>
          </a:xfrm>
        </p:grpSpPr>
        <p:sp>
          <p:nvSpPr>
            <p:cNvPr id="13" name="Rectangle 12">
              <a:extLst>
                <a:ext uri="{FF2B5EF4-FFF2-40B4-BE49-F238E27FC236}">
                  <a16:creationId xmlns:a16="http://schemas.microsoft.com/office/drawing/2014/main" id="{4FE731C7-D514-475B-BA79-7D8BD90E6EB3}"/>
                </a:ext>
              </a:extLst>
            </p:cNvPr>
            <p:cNvSpPr/>
            <p:nvPr/>
          </p:nvSpPr>
          <p:spPr>
            <a:xfrm>
              <a:off x="660629" y="3445074"/>
              <a:ext cx="1599971" cy="3959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IV. Conclusions</a:t>
              </a:r>
              <a:endParaRPr lang="en-US" b="1" dirty="0">
                <a:solidFill>
                  <a:schemeClr val="bg1"/>
                </a:solidFill>
              </a:endParaRPr>
            </a:p>
          </p:txBody>
        </p:sp>
        <p:sp>
          <p:nvSpPr>
            <p:cNvPr id="15" name="TextBox 14">
              <a:extLst>
                <a:ext uri="{FF2B5EF4-FFF2-40B4-BE49-F238E27FC236}">
                  <a16:creationId xmlns:a16="http://schemas.microsoft.com/office/drawing/2014/main" id="{F1921260-EFAB-4327-B015-7EEC2EF762B9}"/>
                </a:ext>
              </a:extLst>
            </p:cNvPr>
            <p:cNvSpPr txBox="1"/>
            <p:nvPr/>
          </p:nvSpPr>
          <p:spPr>
            <a:xfrm>
              <a:off x="609601" y="3919774"/>
              <a:ext cx="6299194" cy="2031325"/>
            </a:xfrm>
            <a:prstGeom prst="rect">
              <a:avLst/>
            </a:prstGeom>
            <a:noFill/>
          </p:spPr>
          <p:txBody>
            <a:bodyPr wrap="square">
              <a:spAutoFit/>
            </a:bodyPr>
            <a:lstStyle/>
            <a:p>
              <a:pPr marL="285750" indent="-285750">
                <a:buFont typeface="Arial" panose="020B0604020202020204" pitchFamily="34" charset="0"/>
                <a:buChar char="•"/>
              </a:pPr>
              <a:r>
                <a:rPr lang="en-US" dirty="0"/>
                <a:t>Speed up data transfers by up to 2.2×.</a:t>
              </a:r>
            </a:p>
            <a:p>
              <a:pPr marL="285750" indent="-285750">
                <a:buFont typeface="Arial" panose="020B0604020202020204" pitchFamily="34" charset="0"/>
                <a:buChar char="•"/>
              </a:pPr>
              <a:r>
                <a:rPr lang="en-US" dirty="0"/>
                <a:t>Reduce the completion time of high priority transfers by up to 95% compared to the baseline Realm data transfer system. </a:t>
              </a:r>
              <a:r>
                <a:rPr lang="en-US" altLang="zh-CN" dirty="0"/>
                <a:t>E</a:t>
              </a:r>
              <a:r>
                <a:rPr lang="en-US" dirty="0"/>
                <a:t>valuate Isometry on three benchmarks and show that Isometry </a:t>
              </a:r>
            </a:p>
            <a:p>
              <a:pPr marL="285750" indent="-285750">
                <a:buFont typeface="Arial" panose="020B0604020202020204" pitchFamily="34" charset="0"/>
                <a:buChar char="•"/>
              </a:pPr>
              <a:r>
                <a:rPr lang="en-US" dirty="0"/>
                <a:t>Reduces transfer time by up to 80% and overall completion time by up to 60%.</a:t>
              </a:r>
            </a:p>
          </p:txBody>
        </p:sp>
      </p:grpSp>
      <p:pic>
        <p:nvPicPr>
          <p:cNvPr id="4" name="Picture 3">
            <a:extLst>
              <a:ext uri="{FF2B5EF4-FFF2-40B4-BE49-F238E27FC236}">
                <a16:creationId xmlns:a16="http://schemas.microsoft.com/office/drawing/2014/main" id="{5282C443-3B67-4E93-ADDA-BFE91FD1DBB2}"/>
              </a:ext>
            </a:extLst>
          </p:cNvPr>
          <p:cNvPicPr>
            <a:picLocks noChangeAspect="1"/>
          </p:cNvPicPr>
          <p:nvPr/>
        </p:nvPicPr>
        <p:blipFill>
          <a:blip r:embed="rId4"/>
          <a:stretch>
            <a:fillRect/>
          </a:stretch>
        </p:blipFill>
        <p:spPr>
          <a:xfrm>
            <a:off x="980271" y="1989130"/>
            <a:ext cx="3507061" cy="2462263"/>
          </a:xfrm>
          <a:prstGeom prst="rect">
            <a:avLst/>
          </a:prstGeom>
        </p:spPr>
      </p:pic>
      <p:sp>
        <p:nvSpPr>
          <p:cNvPr id="21" name="TextBox 20">
            <a:extLst>
              <a:ext uri="{FF2B5EF4-FFF2-40B4-BE49-F238E27FC236}">
                <a16:creationId xmlns:a16="http://schemas.microsoft.com/office/drawing/2014/main" id="{24BB9F01-E2AB-4BEE-9A13-0E0C9D2452C7}"/>
              </a:ext>
            </a:extLst>
          </p:cNvPr>
          <p:cNvSpPr txBox="1"/>
          <p:nvPr/>
        </p:nvSpPr>
        <p:spPr>
          <a:xfrm>
            <a:off x="516469" y="4325035"/>
            <a:ext cx="4698998" cy="261610"/>
          </a:xfrm>
          <a:prstGeom prst="rect">
            <a:avLst/>
          </a:prstGeom>
          <a:noFill/>
        </p:spPr>
        <p:txBody>
          <a:bodyPr wrap="square">
            <a:spAutoFit/>
          </a:bodyPr>
          <a:lstStyle/>
          <a:p>
            <a:r>
              <a:rPr lang="en-US" sz="1100" dirty="0"/>
              <a:t>Figure 1: Data transfer between GPU framebuffers on different nodes [1].</a:t>
            </a:r>
          </a:p>
        </p:txBody>
      </p:sp>
      <p:sp>
        <p:nvSpPr>
          <p:cNvPr id="16" name="Rectangle 15">
            <a:extLst>
              <a:ext uri="{FF2B5EF4-FFF2-40B4-BE49-F238E27FC236}">
                <a16:creationId xmlns:a16="http://schemas.microsoft.com/office/drawing/2014/main" id="{CA5D2780-E756-4A11-9098-051805213395}"/>
              </a:ext>
            </a:extLst>
          </p:cNvPr>
          <p:cNvSpPr/>
          <p:nvPr/>
        </p:nvSpPr>
        <p:spPr>
          <a:xfrm>
            <a:off x="575733" y="889000"/>
            <a:ext cx="4927600" cy="36491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387E2C-5002-4ED1-9559-39E0F983E3CE}"/>
              </a:ext>
            </a:extLst>
          </p:cNvPr>
          <p:cNvSpPr/>
          <p:nvPr/>
        </p:nvSpPr>
        <p:spPr>
          <a:xfrm>
            <a:off x="575733" y="4563533"/>
            <a:ext cx="4927600" cy="21505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218D12E-D054-4272-A6BF-418BD8AFA538}"/>
              </a:ext>
            </a:extLst>
          </p:cNvPr>
          <p:cNvSpPr/>
          <p:nvPr/>
        </p:nvSpPr>
        <p:spPr>
          <a:xfrm>
            <a:off x="5545667" y="821266"/>
            <a:ext cx="6206066" cy="29548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A55D0B-D3AD-49A2-9F18-00C2338E4158}"/>
              </a:ext>
            </a:extLst>
          </p:cNvPr>
          <p:cNvSpPr/>
          <p:nvPr/>
        </p:nvSpPr>
        <p:spPr>
          <a:xfrm>
            <a:off x="5554132" y="3843867"/>
            <a:ext cx="6206067" cy="26246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49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4AB18C8-C994-4545-8BD6-EBC5AFF549A8}"/>
              </a:ext>
            </a:extLst>
          </p:cNvPr>
          <p:cNvSpPr/>
          <p:nvPr/>
        </p:nvSpPr>
        <p:spPr>
          <a:xfrm>
            <a:off x="5909271" y="1034556"/>
            <a:ext cx="160661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II. </a:t>
            </a:r>
            <a:r>
              <a:rPr lang="zh-CN" altLang="en-US" b="1" dirty="0">
                <a:solidFill>
                  <a:schemeClr val="bg1"/>
                </a:solidFill>
              </a:rPr>
              <a:t>难点</a:t>
            </a:r>
            <a:endParaRPr lang="en-US" b="1" dirty="0">
              <a:solidFill>
                <a:schemeClr val="bg1"/>
              </a:solidFill>
            </a:endParaRPr>
          </a:p>
        </p:txBody>
      </p:sp>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120667" y="64674"/>
            <a:ext cx="11216200" cy="872465"/>
          </a:xfrm>
        </p:spPr>
        <p:txBody>
          <a:bodyPr>
            <a:noAutofit/>
          </a:bodyPr>
          <a:lstStyle/>
          <a:p>
            <a:r>
              <a:rPr lang="en-US" altLang="zh-CN" sz="2400" b="1" dirty="0">
                <a:solidFill>
                  <a:srgbClr val="C00000"/>
                </a:solidFill>
              </a:rPr>
              <a:t>Notes: Isometry: A Path-Based Distributed Data Transfer System </a:t>
            </a:r>
            <a:r>
              <a:rPr lang="en-US" altLang="zh-CN" sz="2400" b="1" baseline="30000" dirty="0">
                <a:solidFill>
                  <a:srgbClr val="C00000"/>
                </a:solidFill>
              </a:rPr>
              <a:t>[1]</a:t>
            </a:r>
            <a:endParaRPr lang="en-US" sz="2400" b="1" baseline="30000" dirty="0"/>
          </a:p>
        </p:txBody>
      </p:sp>
      <p:sp>
        <p:nvSpPr>
          <p:cNvPr id="12" name="Rectangle 11">
            <a:extLst>
              <a:ext uri="{FF2B5EF4-FFF2-40B4-BE49-F238E27FC236}">
                <a16:creationId xmlns:a16="http://schemas.microsoft.com/office/drawing/2014/main" id="{16461703-891F-4F9B-BCF5-79294CF36F5D}"/>
              </a:ext>
            </a:extLst>
          </p:cNvPr>
          <p:cNvSpPr/>
          <p:nvPr/>
        </p:nvSpPr>
        <p:spPr>
          <a:xfrm>
            <a:off x="647209" y="946312"/>
            <a:ext cx="160661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 </a:t>
            </a:r>
            <a:r>
              <a:rPr lang="zh-CN" altLang="en-US" b="1" dirty="0">
                <a:solidFill>
                  <a:schemeClr val="bg1"/>
                </a:solidFill>
              </a:rPr>
              <a:t>应用</a:t>
            </a:r>
            <a:endParaRPr lang="en-US" b="1" dirty="0">
              <a:solidFill>
                <a:schemeClr val="bg1"/>
              </a:solidFill>
            </a:endParaRPr>
          </a:p>
        </p:txBody>
      </p:sp>
      <p:sp>
        <p:nvSpPr>
          <p:cNvPr id="26" name="TextBox 25">
            <a:extLst>
              <a:ext uri="{FF2B5EF4-FFF2-40B4-BE49-F238E27FC236}">
                <a16:creationId xmlns:a16="http://schemas.microsoft.com/office/drawing/2014/main" id="{A0E83597-ECD5-4F49-817C-5EBC386D053A}"/>
              </a:ext>
            </a:extLst>
          </p:cNvPr>
          <p:cNvSpPr txBox="1"/>
          <p:nvPr/>
        </p:nvSpPr>
        <p:spPr>
          <a:xfrm>
            <a:off x="563352" y="1391193"/>
            <a:ext cx="4770648" cy="646331"/>
          </a:xfrm>
          <a:prstGeom prst="rect">
            <a:avLst/>
          </a:prstGeom>
          <a:noFill/>
        </p:spPr>
        <p:txBody>
          <a:bodyPr wrap="square">
            <a:spAutoFit/>
          </a:bodyPr>
          <a:lstStyle/>
          <a:p>
            <a:r>
              <a:rPr lang="zh-CN" altLang="en-US" dirty="0"/>
              <a:t>并行系统中的数据传输。尤其是，基于路径的</a:t>
            </a:r>
            <a:r>
              <a:rPr lang="zh-CN" altLang="en-US" b="1" dirty="0">
                <a:solidFill>
                  <a:srgbClr val="C00000"/>
                </a:solidFill>
              </a:rPr>
              <a:t>分布式数据传输系统</a:t>
            </a:r>
            <a:r>
              <a:rPr lang="zh-CN" altLang="en-US" dirty="0"/>
              <a:t>。</a:t>
            </a:r>
            <a:r>
              <a:rPr lang="en-US" dirty="0"/>
              <a:t>.</a:t>
            </a:r>
          </a:p>
        </p:txBody>
      </p:sp>
      <p:sp>
        <p:nvSpPr>
          <p:cNvPr id="28" name="TextBox 27">
            <a:extLst>
              <a:ext uri="{FF2B5EF4-FFF2-40B4-BE49-F238E27FC236}">
                <a16:creationId xmlns:a16="http://schemas.microsoft.com/office/drawing/2014/main" id="{EB60D3E5-BE55-4242-B0E3-3ACB5648676D}"/>
              </a:ext>
            </a:extLst>
          </p:cNvPr>
          <p:cNvSpPr txBox="1"/>
          <p:nvPr/>
        </p:nvSpPr>
        <p:spPr>
          <a:xfrm>
            <a:off x="5960534" y="1459414"/>
            <a:ext cx="5774266" cy="2031325"/>
          </a:xfrm>
          <a:prstGeom prst="rect">
            <a:avLst/>
          </a:prstGeom>
          <a:noFill/>
        </p:spPr>
        <p:txBody>
          <a:bodyPr wrap="square">
            <a:spAutoFit/>
          </a:bodyPr>
          <a:lstStyle/>
          <a:p>
            <a:pPr marL="285750" indent="-285750">
              <a:buFont typeface="Arial" panose="020B0604020202020204" pitchFamily="34" charset="0"/>
              <a:buChar char="•"/>
            </a:pPr>
            <a:r>
              <a:rPr lang="zh-CN" altLang="en-US" dirty="0"/>
              <a:t>作出</a:t>
            </a:r>
            <a:r>
              <a:rPr lang="zh-CN" altLang="en-US" b="1" dirty="0">
                <a:solidFill>
                  <a:srgbClr val="C00000"/>
                </a:solidFill>
              </a:rPr>
              <a:t>多跳决策</a:t>
            </a:r>
            <a:r>
              <a:rPr lang="zh-CN" altLang="en-US" dirty="0"/>
              <a:t>，包括分配中间缓冲区并决定它们的大小以保存临时数据，以及选择如何以及在何处执行数据布局转换。</a:t>
            </a:r>
          </a:p>
          <a:p>
            <a:pPr marL="285750" indent="-285750">
              <a:buFont typeface="Arial" panose="020B0604020202020204" pitchFamily="34" charset="0"/>
              <a:buChar char="•"/>
            </a:pPr>
            <a:r>
              <a:rPr lang="zh-CN" altLang="en-US" b="1" dirty="0">
                <a:solidFill>
                  <a:srgbClr val="C00000"/>
                </a:solidFill>
              </a:rPr>
              <a:t>实施特定路径的同步和管理</a:t>
            </a:r>
            <a:r>
              <a:rPr lang="zh-CN" altLang="en-US" dirty="0"/>
              <a:t>。</a:t>
            </a:r>
          </a:p>
          <a:p>
            <a:pPr marL="285750" indent="-285750">
              <a:buFont typeface="Arial" panose="020B0604020202020204" pitchFamily="34" charset="0"/>
              <a:buChar char="•"/>
            </a:pPr>
            <a:r>
              <a:rPr lang="zh-CN" altLang="en-US" b="1" dirty="0">
                <a:solidFill>
                  <a:srgbClr val="C00000"/>
                </a:solidFill>
              </a:rPr>
              <a:t>重复使用中间缓存区</a:t>
            </a:r>
            <a:r>
              <a:rPr lang="zh-CN" altLang="en-US" dirty="0"/>
              <a:t>以满足所有依赖项。</a:t>
            </a:r>
          </a:p>
          <a:p>
            <a:pPr marL="285750" indent="-285750">
              <a:buFont typeface="Arial" panose="020B0604020202020204" pitchFamily="34" charset="0"/>
              <a:buChar char="•"/>
            </a:pPr>
            <a:r>
              <a:rPr lang="zh-CN" altLang="en-US" b="1" dirty="0">
                <a:solidFill>
                  <a:srgbClr val="C00000"/>
                </a:solidFill>
              </a:rPr>
              <a:t>支持调度策略</a:t>
            </a:r>
            <a:r>
              <a:rPr lang="zh-CN" altLang="en-US" dirty="0"/>
              <a:t>，例如通过在传输内和传输间的额外协调来</a:t>
            </a:r>
            <a:r>
              <a:rPr lang="zh-CN" altLang="en-US" b="1" dirty="0">
                <a:solidFill>
                  <a:srgbClr val="C00000"/>
                </a:solidFill>
              </a:rPr>
              <a:t>确定传输的优先级</a:t>
            </a:r>
            <a:r>
              <a:rPr lang="zh-CN" altLang="en-US" dirty="0"/>
              <a:t>。</a:t>
            </a:r>
            <a:endParaRPr lang="en-US" dirty="0"/>
          </a:p>
        </p:txBody>
      </p:sp>
      <p:grpSp>
        <p:nvGrpSpPr>
          <p:cNvPr id="5" name="Group 4">
            <a:extLst>
              <a:ext uri="{FF2B5EF4-FFF2-40B4-BE49-F238E27FC236}">
                <a16:creationId xmlns:a16="http://schemas.microsoft.com/office/drawing/2014/main" id="{BDEB5AC0-5FDB-4819-B251-06BC56C31BA3}"/>
              </a:ext>
            </a:extLst>
          </p:cNvPr>
          <p:cNvGrpSpPr/>
          <p:nvPr/>
        </p:nvGrpSpPr>
        <p:grpSpPr>
          <a:xfrm>
            <a:off x="616613" y="4748708"/>
            <a:ext cx="5039120" cy="1534770"/>
            <a:chOff x="667413" y="2835240"/>
            <a:chExt cx="5039120" cy="1534770"/>
          </a:xfrm>
        </p:grpSpPr>
        <p:sp>
          <p:nvSpPr>
            <p:cNvPr id="29" name="Rectangle 28">
              <a:extLst>
                <a:ext uri="{FF2B5EF4-FFF2-40B4-BE49-F238E27FC236}">
                  <a16:creationId xmlns:a16="http://schemas.microsoft.com/office/drawing/2014/main" id="{842D5C1E-F9A9-4828-85E5-7C2ED19AF099}"/>
                </a:ext>
              </a:extLst>
            </p:cNvPr>
            <p:cNvSpPr/>
            <p:nvPr/>
          </p:nvSpPr>
          <p:spPr>
            <a:xfrm>
              <a:off x="674622" y="2835240"/>
              <a:ext cx="1704511"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a:t>
              </a:r>
              <a:r>
                <a:rPr lang="zh-CN" altLang="en-US" b="1" dirty="0">
                  <a:solidFill>
                    <a:schemeClr val="bg1"/>
                  </a:solidFill>
                </a:rPr>
                <a:t>方法</a:t>
              </a:r>
              <a:endParaRPr lang="en-US" b="1" dirty="0">
                <a:solidFill>
                  <a:schemeClr val="bg1"/>
                </a:solidFill>
              </a:endParaRPr>
            </a:p>
          </p:txBody>
        </p:sp>
        <p:sp>
          <p:nvSpPr>
            <p:cNvPr id="20" name="TextBox 19">
              <a:extLst>
                <a:ext uri="{FF2B5EF4-FFF2-40B4-BE49-F238E27FC236}">
                  <a16:creationId xmlns:a16="http://schemas.microsoft.com/office/drawing/2014/main" id="{9A33AD34-B3DA-49F8-9257-5F44F7A82051}"/>
                </a:ext>
              </a:extLst>
            </p:cNvPr>
            <p:cNvSpPr txBox="1"/>
            <p:nvPr/>
          </p:nvSpPr>
          <p:spPr>
            <a:xfrm>
              <a:off x="667413" y="3169681"/>
              <a:ext cx="5039120" cy="1200329"/>
            </a:xfrm>
            <a:prstGeom prst="rect">
              <a:avLst/>
            </a:prstGeom>
            <a:noFill/>
          </p:spPr>
          <p:txBody>
            <a:bodyPr wrap="square">
              <a:spAutoFit/>
            </a:bodyPr>
            <a:lstStyle/>
            <a:p>
              <a:r>
                <a:rPr lang="zh-CN" altLang="en-US" dirty="0"/>
                <a:t>通过</a:t>
              </a:r>
              <a:r>
                <a:rPr lang="zh-CN" altLang="en-US" b="1" dirty="0">
                  <a:solidFill>
                    <a:srgbClr val="C00000"/>
                  </a:solidFill>
                </a:rPr>
                <a:t>使用</a:t>
              </a:r>
              <a:r>
                <a:rPr lang="en-US" altLang="zh-CN" b="1" dirty="0">
                  <a:solidFill>
                    <a:srgbClr val="C00000"/>
                  </a:solidFill>
                </a:rPr>
                <a:t>graph</a:t>
              </a:r>
              <a:r>
                <a:rPr lang="zh-CN" altLang="en-US" dirty="0"/>
                <a:t>，</a:t>
              </a:r>
              <a:r>
                <a:rPr lang="zh-CN" altLang="en-US" b="1" dirty="0">
                  <a:solidFill>
                    <a:srgbClr val="C00000"/>
                  </a:solidFill>
                </a:rPr>
                <a:t>根据</a:t>
              </a:r>
              <a:r>
                <a:rPr lang="zh-CN" altLang="en-US" dirty="0"/>
                <a:t>内存之间的</a:t>
              </a:r>
              <a:r>
                <a:rPr lang="zh-CN" altLang="en-US" b="1" dirty="0">
                  <a:solidFill>
                    <a:srgbClr val="C00000"/>
                  </a:solidFill>
                </a:rPr>
                <a:t>连接性</a:t>
              </a:r>
              <a:r>
                <a:rPr lang="zh-CN" altLang="en-US" dirty="0"/>
                <a:t>、每个连接的</a:t>
              </a:r>
              <a:r>
                <a:rPr lang="zh-CN" altLang="en-US" b="1" dirty="0">
                  <a:solidFill>
                    <a:srgbClr val="C00000"/>
                  </a:solidFill>
                </a:rPr>
                <a:t>带宽</a:t>
              </a:r>
              <a:r>
                <a:rPr lang="zh-CN" altLang="en-US" dirty="0"/>
                <a:t>以及正在传输的</a:t>
              </a:r>
              <a:r>
                <a:rPr lang="en-US" altLang="zh-CN" b="1" dirty="0">
                  <a:solidFill>
                    <a:srgbClr val="C00000"/>
                  </a:solidFill>
                </a:rPr>
                <a:t>instance</a:t>
              </a:r>
              <a:r>
                <a:rPr lang="en-US" altLang="zh-CN" dirty="0"/>
                <a:t>(</a:t>
              </a:r>
              <a:r>
                <a:rPr lang="zh-CN" altLang="en-US" dirty="0"/>
                <a:t>内存中的数据集合</a:t>
              </a:r>
              <a:r>
                <a:rPr lang="en-US" altLang="zh-CN" dirty="0"/>
                <a:t>)</a:t>
              </a:r>
              <a:r>
                <a:rPr lang="zh-CN" altLang="en-US" dirty="0"/>
                <a:t>的布局，</a:t>
              </a:r>
              <a:r>
                <a:rPr lang="zh-CN" altLang="en-US" b="1" dirty="0">
                  <a:solidFill>
                    <a:srgbClr val="C00000"/>
                  </a:solidFill>
                </a:rPr>
                <a:t>动态选择数据传输的高效路径</a:t>
              </a:r>
              <a:r>
                <a:rPr lang="zh-CN" altLang="en-US" dirty="0"/>
                <a:t>。请参阅下一页。</a:t>
              </a:r>
              <a:endParaRPr lang="en-US" dirty="0"/>
            </a:p>
          </p:txBody>
        </p:sp>
      </p:grpSp>
      <p:sp>
        <p:nvSpPr>
          <p:cNvPr id="64" name="TextBox 63">
            <a:extLst>
              <a:ext uri="{FF2B5EF4-FFF2-40B4-BE49-F238E27FC236}">
                <a16:creationId xmlns:a16="http://schemas.microsoft.com/office/drawing/2014/main" id="{EE9A8273-3234-4AB7-B922-17A599674D3D}"/>
              </a:ext>
            </a:extLst>
          </p:cNvPr>
          <p:cNvSpPr txBox="1"/>
          <p:nvPr/>
        </p:nvSpPr>
        <p:spPr>
          <a:xfrm>
            <a:off x="8525932" y="6390902"/>
            <a:ext cx="3361267" cy="246221"/>
          </a:xfrm>
          <a:prstGeom prst="rect">
            <a:avLst/>
          </a:prstGeom>
          <a:noFill/>
        </p:spPr>
        <p:txBody>
          <a:bodyPr wrap="square">
            <a:spAutoFit/>
          </a:bodyPr>
          <a:lstStyle/>
          <a:p>
            <a:r>
              <a:rPr lang="en-US" sz="1000" dirty="0"/>
              <a:t>[1] </a:t>
            </a:r>
            <a:r>
              <a:rPr lang="en-US" sz="1000" dirty="0">
                <a:hlinkClick r:id="rId3"/>
              </a:rPr>
              <a:t>https://dl.acm.org/doi/10.1145/3205289.3205301</a:t>
            </a:r>
            <a:endParaRPr lang="en-US" sz="1000" dirty="0"/>
          </a:p>
        </p:txBody>
      </p:sp>
      <p:grpSp>
        <p:nvGrpSpPr>
          <p:cNvPr id="6" name="Group 5">
            <a:extLst>
              <a:ext uri="{FF2B5EF4-FFF2-40B4-BE49-F238E27FC236}">
                <a16:creationId xmlns:a16="http://schemas.microsoft.com/office/drawing/2014/main" id="{D29A2EE0-696B-42C4-A34F-9D26887C7087}"/>
              </a:ext>
            </a:extLst>
          </p:cNvPr>
          <p:cNvGrpSpPr/>
          <p:nvPr/>
        </p:nvGrpSpPr>
        <p:grpSpPr>
          <a:xfrm>
            <a:off x="5875873" y="4020807"/>
            <a:ext cx="5765794" cy="1952028"/>
            <a:chOff x="609601" y="3445074"/>
            <a:chExt cx="5765794" cy="1952028"/>
          </a:xfrm>
        </p:grpSpPr>
        <p:sp>
          <p:nvSpPr>
            <p:cNvPr id="13" name="Rectangle 12">
              <a:extLst>
                <a:ext uri="{FF2B5EF4-FFF2-40B4-BE49-F238E27FC236}">
                  <a16:creationId xmlns:a16="http://schemas.microsoft.com/office/drawing/2014/main" id="{4FE731C7-D514-475B-BA79-7D8BD90E6EB3}"/>
                </a:ext>
              </a:extLst>
            </p:cNvPr>
            <p:cNvSpPr/>
            <p:nvPr/>
          </p:nvSpPr>
          <p:spPr>
            <a:xfrm>
              <a:off x="660629" y="3445074"/>
              <a:ext cx="1599971" cy="3959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IV. </a:t>
              </a:r>
              <a:r>
                <a:rPr lang="zh-CN" altLang="en-US" b="1" dirty="0">
                  <a:solidFill>
                    <a:schemeClr val="bg1"/>
                  </a:solidFill>
                </a:rPr>
                <a:t>结论</a:t>
              </a:r>
              <a:endParaRPr lang="en-US" b="1" dirty="0">
                <a:solidFill>
                  <a:schemeClr val="bg1"/>
                </a:solidFill>
              </a:endParaRPr>
            </a:p>
          </p:txBody>
        </p:sp>
        <p:sp>
          <p:nvSpPr>
            <p:cNvPr id="15" name="TextBox 14">
              <a:extLst>
                <a:ext uri="{FF2B5EF4-FFF2-40B4-BE49-F238E27FC236}">
                  <a16:creationId xmlns:a16="http://schemas.microsoft.com/office/drawing/2014/main" id="{F1921260-EFAB-4327-B015-7EEC2EF762B9}"/>
                </a:ext>
              </a:extLst>
            </p:cNvPr>
            <p:cNvSpPr txBox="1"/>
            <p:nvPr/>
          </p:nvSpPr>
          <p:spPr>
            <a:xfrm>
              <a:off x="609601" y="3919774"/>
              <a:ext cx="5765794" cy="1477328"/>
            </a:xfrm>
            <a:prstGeom prst="rect">
              <a:avLst/>
            </a:prstGeom>
            <a:noFill/>
          </p:spPr>
          <p:txBody>
            <a:bodyPr wrap="square">
              <a:spAutoFit/>
            </a:bodyPr>
            <a:lstStyle/>
            <a:p>
              <a:pPr marL="285750" indent="-285750">
                <a:buFont typeface="Arial" panose="020B0604020202020204" pitchFamily="34" charset="0"/>
                <a:buChar char="•"/>
              </a:pPr>
              <a:r>
                <a:rPr lang="zh-CN" altLang="en-US" dirty="0"/>
                <a:t>将数据</a:t>
              </a:r>
              <a:r>
                <a:rPr lang="zh-CN" altLang="en-US" b="1" dirty="0">
                  <a:solidFill>
                    <a:srgbClr val="C00000"/>
                  </a:solidFill>
                </a:rPr>
                <a:t>传输速度提高 </a:t>
              </a:r>
              <a:r>
                <a:rPr lang="en-US" altLang="zh-CN" b="1" dirty="0">
                  <a:solidFill>
                    <a:srgbClr val="C00000"/>
                  </a:solidFill>
                </a:rPr>
                <a:t>2.2 </a:t>
              </a:r>
              <a:r>
                <a:rPr lang="zh-CN" altLang="en-US" b="1" dirty="0">
                  <a:solidFill>
                    <a:srgbClr val="C00000"/>
                  </a:solidFill>
                </a:rPr>
                <a:t>倍</a:t>
              </a:r>
              <a:r>
                <a:rPr lang="zh-CN" altLang="en-US" dirty="0"/>
                <a:t>。</a:t>
              </a:r>
            </a:p>
            <a:p>
              <a:pPr marL="285750" indent="-285750">
                <a:buFont typeface="Arial" panose="020B0604020202020204" pitchFamily="34" charset="0"/>
                <a:buChar char="•"/>
              </a:pPr>
              <a:r>
                <a:rPr lang="zh-CN" altLang="en-US" dirty="0"/>
                <a:t>与作为基准比较的 </a:t>
              </a:r>
              <a:r>
                <a:rPr lang="en-US" altLang="zh-CN" dirty="0"/>
                <a:t>Realm </a:t>
              </a:r>
              <a:r>
                <a:rPr lang="zh-CN" altLang="en-US" dirty="0"/>
                <a:t>数据传输系统相比，将</a:t>
              </a:r>
              <a:r>
                <a:rPr lang="zh-CN" altLang="en-US" b="1" dirty="0">
                  <a:solidFill>
                    <a:srgbClr val="C00000"/>
                  </a:solidFill>
                </a:rPr>
                <a:t>高优先级传输的完成时间减少多达 </a:t>
              </a:r>
              <a:r>
                <a:rPr lang="en-US" altLang="zh-CN" b="1" dirty="0">
                  <a:solidFill>
                    <a:srgbClr val="C00000"/>
                  </a:solidFill>
                </a:rPr>
                <a:t>95%</a:t>
              </a:r>
              <a:r>
                <a:rPr lang="zh-CN" altLang="en-US" dirty="0"/>
                <a:t>。</a:t>
              </a:r>
              <a:endParaRPr lang="en-US" altLang="zh-CN" dirty="0"/>
            </a:p>
            <a:p>
              <a:pPr marL="285750" indent="-285750">
                <a:buFont typeface="Arial" panose="020B0604020202020204" pitchFamily="34" charset="0"/>
                <a:buChar char="•"/>
              </a:pPr>
              <a:r>
                <a:rPr lang="zh-CN" altLang="en-US" dirty="0"/>
                <a:t>比较三个基准，显示 </a:t>
              </a:r>
              <a:r>
                <a:rPr lang="en-US" altLang="zh-CN" dirty="0"/>
                <a:t>Isometry</a:t>
              </a:r>
              <a:r>
                <a:rPr lang="zh-CN" altLang="en-US" b="1" dirty="0">
                  <a:solidFill>
                    <a:srgbClr val="C00000"/>
                  </a:solidFill>
                </a:rPr>
                <a:t>减少高达 </a:t>
              </a:r>
              <a:r>
                <a:rPr lang="en-US" altLang="zh-CN" b="1" dirty="0">
                  <a:solidFill>
                    <a:srgbClr val="C00000"/>
                  </a:solidFill>
                </a:rPr>
                <a:t>80% </a:t>
              </a:r>
              <a:r>
                <a:rPr lang="zh-CN" altLang="en-US" b="1" dirty="0">
                  <a:solidFill>
                    <a:srgbClr val="C00000"/>
                  </a:solidFill>
                </a:rPr>
                <a:t>的传输时间和高达 </a:t>
              </a:r>
              <a:r>
                <a:rPr lang="en-US" altLang="zh-CN" b="1" dirty="0">
                  <a:solidFill>
                    <a:srgbClr val="C00000"/>
                  </a:solidFill>
                </a:rPr>
                <a:t>60% </a:t>
              </a:r>
              <a:r>
                <a:rPr lang="zh-CN" altLang="en-US" b="1" dirty="0">
                  <a:solidFill>
                    <a:srgbClr val="C00000"/>
                  </a:solidFill>
                </a:rPr>
                <a:t>的整体完成时间</a:t>
              </a:r>
              <a:r>
                <a:rPr lang="zh-CN" altLang="en-US" dirty="0"/>
                <a:t>。</a:t>
              </a:r>
              <a:endParaRPr lang="en-US" dirty="0"/>
            </a:p>
          </p:txBody>
        </p:sp>
      </p:grpSp>
      <p:pic>
        <p:nvPicPr>
          <p:cNvPr id="4" name="Picture 3">
            <a:extLst>
              <a:ext uri="{FF2B5EF4-FFF2-40B4-BE49-F238E27FC236}">
                <a16:creationId xmlns:a16="http://schemas.microsoft.com/office/drawing/2014/main" id="{5282C443-3B67-4E93-ADDA-BFE91FD1DBB2}"/>
              </a:ext>
            </a:extLst>
          </p:cNvPr>
          <p:cNvPicPr>
            <a:picLocks noChangeAspect="1"/>
          </p:cNvPicPr>
          <p:nvPr/>
        </p:nvPicPr>
        <p:blipFill>
          <a:blip r:embed="rId4"/>
          <a:stretch>
            <a:fillRect/>
          </a:stretch>
        </p:blipFill>
        <p:spPr>
          <a:xfrm>
            <a:off x="980271" y="1989130"/>
            <a:ext cx="3507061" cy="2462263"/>
          </a:xfrm>
          <a:prstGeom prst="rect">
            <a:avLst/>
          </a:prstGeom>
        </p:spPr>
      </p:pic>
      <p:sp>
        <p:nvSpPr>
          <p:cNvPr id="21" name="TextBox 20">
            <a:extLst>
              <a:ext uri="{FF2B5EF4-FFF2-40B4-BE49-F238E27FC236}">
                <a16:creationId xmlns:a16="http://schemas.microsoft.com/office/drawing/2014/main" id="{24BB9F01-E2AB-4BEE-9A13-0E0C9D2452C7}"/>
              </a:ext>
            </a:extLst>
          </p:cNvPr>
          <p:cNvSpPr txBox="1"/>
          <p:nvPr/>
        </p:nvSpPr>
        <p:spPr>
          <a:xfrm>
            <a:off x="804335" y="4384302"/>
            <a:ext cx="4851398" cy="276999"/>
          </a:xfrm>
          <a:prstGeom prst="rect">
            <a:avLst/>
          </a:prstGeom>
          <a:noFill/>
        </p:spPr>
        <p:txBody>
          <a:bodyPr wrap="square">
            <a:spAutoFit/>
          </a:bodyPr>
          <a:lstStyle/>
          <a:p>
            <a:r>
              <a:rPr lang="en-US" sz="1200" b="1" dirty="0"/>
              <a:t>Figure 1: Data transfer between GPU framebuffers on different nodes [1].</a:t>
            </a:r>
          </a:p>
        </p:txBody>
      </p:sp>
      <p:sp>
        <p:nvSpPr>
          <p:cNvPr id="3" name="Rectangle 2">
            <a:extLst>
              <a:ext uri="{FF2B5EF4-FFF2-40B4-BE49-F238E27FC236}">
                <a16:creationId xmlns:a16="http://schemas.microsoft.com/office/drawing/2014/main" id="{A4DE2218-3D05-4248-9F7F-937259398401}"/>
              </a:ext>
            </a:extLst>
          </p:cNvPr>
          <p:cNvSpPr/>
          <p:nvPr/>
        </p:nvSpPr>
        <p:spPr>
          <a:xfrm>
            <a:off x="575733" y="889000"/>
            <a:ext cx="5020734" cy="3784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E97571A-8D52-417E-8E8A-7024DE15EE7D}"/>
              </a:ext>
            </a:extLst>
          </p:cNvPr>
          <p:cNvSpPr/>
          <p:nvPr/>
        </p:nvSpPr>
        <p:spPr>
          <a:xfrm>
            <a:off x="575733" y="4724400"/>
            <a:ext cx="5020734" cy="15832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D538C89-A06F-4420-AA07-3604A4EA0105}"/>
              </a:ext>
            </a:extLst>
          </p:cNvPr>
          <p:cNvSpPr/>
          <p:nvPr/>
        </p:nvSpPr>
        <p:spPr>
          <a:xfrm>
            <a:off x="5850467" y="905933"/>
            <a:ext cx="5774266" cy="25992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777E508-6094-439C-84A7-5D3A431D3248}"/>
              </a:ext>
            </a:extLst>
          </p:cNvPr>
          <p:cNvSpPr/>
          <p:nvPr/>
        </p:nvSpPr>
        <p:spPr>
          <a:xfrm>
            <a:off x="5850467" y="3708400"/>
            <a:ext cx="5774266" cy="25569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17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987AE63-8FBB-4461-8B93-E1CCF3AE37B0}"/>
              </a:ext>
            </a:extLst>
          </p:cNvPr>
          <p:cNvSpPr/>
          <p:nvPr/>
        </p:nvSpPr>
        <p:spPr>
          <a:xfrm>
            <a:off x="486944" y="916005"/>
            <a:ext cx="3602456"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III. Methods-Model and Definitions</a:t>
            </a:r>
            <a:endParaRPr lang="en-US" b="1" dirty="0">
              <a:solidFill>
                <a:schemeClr val="bg1"/>
              </a:solidFill>
            </a:endParaRPr>
          </a:p>
        </p:txBody>
      </p:sp>
      <p:sp>
        <p:nvSpPr>
          <p:cNvPr id="30" name="Title 1">
            <a:extLst>
              <a:ext uri="{FF2B5EF4-FFF2-40B4-BE49-F238E27FC236}">
                <a16:creationId xmlns:a16="http://schemas.microsoft.com/office/drawing/2014/main" id="{F9E72CAC-4314-4C9B-89CB-C7719F862D4B}"/>
              </a:ext>
            </a:extLst>
          </p:cNvPr>
          <p:cNvSpPr txBox="1">
            <a:spLocks/>
          </p:cNvSpPr>
          <p:nvPr/>
        </p:nvSpPr>
        <p:spPr>
          <a:xfrm>
            <a:off x="120667" y="64674"/>
            <a:ext cx="10194107" cy="872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rgbClr val="C00000"/>
                </a:solidFill>
              </a:rPr>
              <a:t>Notes: Isometry: A Path-Based Distributed Data Transfer System </a:t>
            </a:r>
            <a:r>
              <a:rPr lang="en-US" altLang="zh-CN" sz="2400" b="1" baseline="30000" dirty="0">
                <a:solidFill>
                  <a:srgbClr val="C00000"/>
                </a:solidFill>
              </a:rPr>
              <a:t>[1,2]</a:t>
            </a:r>
            <a:endParaRPr lang="en-US" sz="2400" b="1" baseline="30000" dirty="0"/>
          </a:p>
        </p:txBody>
      </p:sp>
      <p:pic>
        <p:nvPicPr>
          <p:cNvPr id="3" name="Picture 2">
            <a:extLst>
              <a:ext uri="{FF2B5EF4-FFF2-40B4-BE49-F238E27FC236}">
                <a16:creationId xmlns:a16="http://schemas.microsoft.com/office/drawing/2014/main" id="{A9BF504A-7A9C-4A82-A851-DA4292E4FB5C}"/>
              </a:ext>
            </a:extLst>
          </p:cNvPr>
          <p:cNvPicPr>
            <a:picLocks noChangeAspect="1"/>
          </p:cNvPicPr>
          <p:nvPr/>
        </p:nvPicPr>
        <p:blipFill>
          <a:blip r:embed="rId3"/>
          <a:stretch>
            <a:fillRect/>
          </a:stretch>
        </p:blipFill>
        <p:spPr>
          <a:xfrm>
            <a:off x="400834" y="1486953"/>
            <a:ext cx="3671633" cy="1975913"/>
          </a:xfrm>
          <a:prstGeom prst="rect">
            <a:avLst/>
          </a:prstGeom>
        </p:spPr>
      </p:pic>
      <p:sp>
        <p:nvSpPr>
          <p:cNvPr id="13" name="TextBox 12">
            <a:extLst>
              <a:ext uri="{FF2B5EF4-FFF2-40B4-BE49-F238E27FC236}">
                <a16:creationId xmlns:a16="http://schemas.microsoft.com/office/drawing/2014/main" id="{1BF8249D-24BF-4EB6-9099-C5A3B444DD03}"/>
              </a:ext>
            </a:extLst>
          </p:cNvPr>
          <p:cNvSpPr txBox="1"/>
          <p:nvPr/>
        </p:nvSpPr>
        <p:spPr>
          <a:xfrm>
            <a:off x="8525932" y="6390902"/>
            <a:ext cx="3361267" cy="246221"/>
          </a:xfrm>
          <a:prstGeom prst="rect">
            <a:avLst/>
          </a:prstGeom>
          <a:noFill/>
        </p:spPr>
        <p:txBody>
          <a:bodyPr wrap="square">
            <a:spAutoFit/>
          </a:bodyPr>
          <a:lstStyle/>
          <a:p>
            <a:r>
              <a:rPr lang="en-US" sz="1000" dirty="0"/>
              <a:t>[1] </a:t>
            </a:r>
            <a:r>
              <a:rPr lang="en-US" sz="1000" dirty="0">
                <a:hlinkClick r:id="rId4"/>
              </a:rPr>
              <a:t>https://dl.acm.org/doi/10.1145/3205289.3205301</a:t>
            </a:r>
            <a:endParaRPr lang="en-US" sz="1000" dirty="0"/>
          </a:p>
        </p:txBody>
      </p:sp>
      <p:pic>
        <p:nvPicPr>
          <p:cNvPr id="5" name="Picture 4">
            <a:extLst>
              <a:ext uri="{FF2B5EF4-FFF2-40B4-BE49-F238E27FC236}">
                <a16:creationId xmlns:a16="http://schemas.microsoft.com/office/drawing/2014/main" id="{991A1DBF-3033-4E63-BADD-95E5EB41D4C8}"/>
              </a:ext>
            </a:extLst>
          </p:cNvPr>
          <p:cNvPicPr>
            <a:picLocks noChangeAspect="1"/>
          </p:cNvPicPr>
          <p:nvPr/>
        </p:nvPicPr>
        <p:blipFill>
          <a:blip r:embed="rId5"/>
          <a:stretch>
            <a:fillRect/>
          </a:stretch>
        </p:blipFill>
        <p:spPr>
          <a:xfrm>
            <a:off x="440267" y="3569813"/>
            <a:ext cx="3693038" cy="2153653"/>
          </a:xfrm>
          <a:prstGeom prst="rect">
            <a:avLst/>
          </a:prstGeom>
        </p:spPr>
      </p:pic>
      <p:pic>
        <p:nvPicPr>
          <p:cNvPr id="7" name="Picture 6">
            <a:extLst>
              <a:ext uri="{FF2B5EF4-FFF2-40B4-BE49-F238E27FC236}">
                <a16:creationId xmlns:a16="http://schemas.microsoft.com/office/drawing/2014/main" id="{278AC881-FAB4-49DF-B630-F5CDE816E8A4}"/>
              </a:ext>
            </a:extLst>
          </p:cNvPr>
          <p:cNvPicPr>
            <a:picLocks noChangeAspect="1"/>
          </p:cNvPicPr>
          <p:nvPr/>
        </p:nvPicPr>
        <p:blipFill>
          <a:blip r:embed="rId6"/>
          <a:stretch>
            <a:fillRect/>
          </a:stretch>
        </p:blipFill>
        <p:spPr>
          <a:xfrm>
            <a:off x="8136457" y="2182807"/>
            <a:ext cx="3860469" cy="1745727"/>
          </a:xfrm>
          <a:prstGeom prst="rect">
            <a:avLst/>
          </a:prstGeom>
        </p:spPr>
      </p:pic>
      <p:pic>
        <p:nvPicPr>
          <p:cNvPr id="11" name="Picture 10">
            <a:extLst>
              <a:ext uri="{FF2B5EF4-FFF2-40B4-BE49-F238E27FC236}">
                <a16:creationId xmlns:a16="http://schemas.microsoft.com/office/drawing/2014/main" id="{FF8D0278-AB91-4D3C-8C19-598B7D2210E2}"/>
              </a:ext>
            </a:extLst>
          </p:cNvPr>
          <p:cNvPicPr>
            <a:picLocks noChangeAspect="1"/>
          </p:cNvPicPr>
          <p:nvPr/>
        </p:nvPicPr>
        <p:blipFill>
          <a:blip r:embed="rId7"/>
          <a:stretch>
            <a:fillRect/>
          </a:stretch>
        </p:blipFill>
        <p:spPr>
          <a:xfrm>
            <a:off x="4100237" y="1566333"/>
            <a:ext cx="3922679" cy="2540000"/>
          </a:xfrm>
          <a:prstGeom prst="rect">
            <a:avLst/>
          </a:prstGeom>
        </p:spPr>
      </p:pic>
      <p:sp>
        <p:nvSpPr>
          <p:cNvPr id="23" name="TextBox 22">
            <a:extLst>
              <a:ext uri="{FF2B5EF4-FFF2-40B4-BE49-F238E27FC236}">
                <a16:creationId xmlns:a16="http://schemas.microsoft.com/office/drawing/2014/main" id="{7A11C010-3054-4401-AAA8-00B041C59A3E}"/>
              </a:ext>
            </a:extLst>
          </p:cNvPr>
          <p:cNvSpPr txBox="1"/>
          <p:nvPr/>
        </p:nvSpPr>
        <p:spPr>
          <a:xfrm>
            <a:off x="9671049" y="5327134"/>
            <a:ext cx="2978150" cy="738664"/>
          </a:xfrm>
          <a:prstGeom prst="rect">
            <a:avLst/>
          </a:prstGeom>
          <a:noFill/>
        </p:spPr>
        <p:txBody>
          <a:bodyPr wrap="square">
            <a:spAutoFit/>
          </a:bodyPr>
          <a:lstStyle/>
          <a:p>
            <a:r>
              <a:rPr lang="en-US" altLang="zh-CN" sz="1400" dirty="0"/>
              <a:t>* Tables and figures source: [1]</a:t>
            </a:r>
            <a:endParaRPr lang="en-US" sz="1400" dirty="0"/>
          </a:p>
          <a:p>
            <a:r>
              <a:rPr lang="en-US" sz="1400" dirty="0"/>
              <a:t>* DMA: Direct memory access</a:t>
            </a:r>
          </a:p>
          <a:p>
            <a:r>
              <a:rPr lang="en-US" sz="1400" dirty="0"/>
              <a:t>* XD: transfer descriptor</a:t>
            </a:r>
          </a:p>
        </p:txBody>
      </p:sp>
      <p:pic>
        <p:nvPicPr>
          <p:cNvPr id="15" name="Picture 14">
            <a:extLst>
              <a:ext uri="{FF2B5EF4-FFF2-40B4-BE49-F238E27FC236}">
                <a16:creationId xmlns:a16="http://schemas.microsoft.com/office/drawing/2014/main" id="{2CAB7F25-292E-4AE8-9821-4884FF0245BE}"/>
              </a:ext>
            </a:extLst>
          </p:cNvPr>
          <p:cNvPicPr>
            <a:picLocks noChangeAspect="1"/>
          </p:cNvPicPr>
          <p:nvPr/>
        </p:nvPicPr>
        <p:blipFill>
          <a:blip r:embed="rId8"/>
          <a:stretch>
            <a:fillRect/>
          </a:stretch>
        </p:blipFill>
        <p:spPr>
          <a:xfrm>
            <a:off x="4226442" y="4125115"/>
            <a:ext cx="5155816" cy="1911618"/>
          </a:xfrm>
          <a:prstGeom prst="rect">
            <a:avLst/>
          </a:prstGeom>
          <a:ln w="12700">
            <a:solidFill>
              <a:schemeClr val="tx1"/>
            </a:solidFill>
          </a:ln>
        </p:spPr>
      </p:pic>
      <p:sp>
        <p:nvSpPr>
          <p:cNvPr id="39" name="Arrow: Right 38">
            <a:extLst>
              <a:ext uri="{FF2B5EF4-FFF2-40B4-BE49-F238E27FC236}">
                <a16:creationId xmlns:a16="http://schemas.microsoft.com/office/drawing/2014/main" id="{4494F10E-4611-4F93-9B2E-D8C452B1C56B}"/>
              </a:ext>
            </a:extLst>
          </p:cNvPr>
          <p:cNvSpPr/>
          <p:nvPr/>
        </p:nvSpPr>
        <p:spPr>
          <a:xfrm rot="10800000">
            <a:off x="3846988" y="1750926"/>
            <a:ext cx="487945" cy="15407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EC046FF4-AB00-4C13-B403-F90DB2FB6437}"/>
              </a:ext>
            </a:extLst>
          </p:cNvPr>
          <p:cNvSpPr/>
          <p:nvPr/>
        </p:nvSpPr>
        <p:spPr>
          <a:xfrm rot="7308517">
            <a:off x="2808340" y="3134577"/>
            <a:ext cx="1851492" cy="13146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A0CF4B39-7F54-467E-95DB-410959B338CF}"/>
              </a:ext>
            </a:extLst>
          </p:cNvPr>
          <p:cNvSpPr/>
          <p:nvPr/>
        </p:nvSpPr>
        <p:spPr>
          <a:xfrm rot="14718007">
            <a:off x="7470807" y="3694671"/>
            <a:ext cx="885059" cy="14146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6DF0687-86DB-43E4-9082-CAB9B4D31C57}"/>
              </a:ext>
            </a:extLst>
          </p:cNvPr>
          <p:cNvPicPr>
            <a:picLocks noChangeAspect="1"/>
          </p:cNvPicPr>
          <p:nvPr/>
        </p:nvPicPr>
        <p:blipFill>
          <a:blip r:embed="rId9"/>
          <a:stretch>
            <a:fillRect/>
          </a:stretch>
        </p:blipFill>
        <p:spPr>
          <a:xfrm>
            <a:off x="6814861" y="915719"/>
            <a:ext cx="5210724" cy="1048548"/>
          </a:xfrm>
          <a:prstGeom prst="rect">
            <a:avLst/>
          </a:prstGeom>
          <a:ln w="12700">
            <a:solidFill>
              <a:schemeClr val="tx1"/>
            </a:solidFill>
          </a:ln>
        </p:spPr>
      </p:pic>
      <p:sp>
        <p:nvSpPr>
          <p:cNvPr id="18" name="Arrow: Right 17">
            <a:extLst>
              <a:ext uri="{FF2B5EF4-FFF2-40B4-BE49-F238E27FC236}">
                <a16:creationId xmlns:a16="http://schemas.microsoft.com/office/drawing/2014/main" id="{EDBF7F25-105F-4843-9CA5-90EEB242DB09}"/>
              </a:ext>
            </a:extLst>
          </p:cNvPr>
          <p:cNvSpPr/>
          <p:nvPr/>
        </p:nvSpPr>
        <p:spPr>
          <a:xfrm rot="16200000">
            <a:off x="9520513" y="1735756"/>
            <a:ext cx="1296558" cy="14991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91A06D3-DA00-45DC-87C7-0C40C4BFBC1C}"/>
              </a:ext>
            </a:extLst>
          </p:cNvPr>
          <p:cNvSpPr/>
          <p:nvPr/>
        </p:nvSpPr>
        <p:spPr>
          <a:xfrm>
            <a:off x="10600267" y="1295400"/>
            <a:ext cx="778933" cy="38946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Tree>
    <p:extLst>
      <p:ext uri="{BB962C8B-B14F-4D97-AF65-F5344CB8AC3E}">
        <p14:creationId xmlns:p14="http://schemas.microsoft.com/office/powerpoint/2010/main" val="165567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B601A13-7C01-4F51-9BC1-64D0E927A444}"/>
              </a:ext>
            </a:extLst>
          </p:cNvPr>
          <p:cNvPicPr>
            <a:picLocks noChangeAspect="1"/>
          </p:cNvPicPr>
          <p:nvPr/>
        </p:nvPicPr>
        <p:blipFill>
          <a:blip r:embed="rId3"/>
          <a:stretch>
            <a:fillRect/>
          </a:stretch>
        </p:blipFill>
        <p:spPr>
          <a:xfrm>
            <a:off x="446605" y="1419485"/>
            <a:ext cx="5287336" cy="1721648"/>
          </a:xfrm>
          <a:prstGeom prst="rect">
            <a:avLst/>
          </a:prstGeom>
        </p:spPr>
      </p:pic>
      <p:sp>
        <p:nvSpPr>
          <p:cNvPr id="25" name="Rectangle 24">
            <a:extLst>
              <a:ext uri="{FF2B5EF4-FFF2-40B4-BE49-F238E27FC236}">
                <a16:creationId xmlns:a16="http://schemas.microsoft.com/office/drawing/2014/main" id="{A987AE63-8FBB-4461-8B93-E1CCF3AE37B0}"/>
              </a:ext>
            </a:extLst>
          </p:cNvPr>
          <p:cNvSpPr/>
          <p:nvPr/>
        </p:nvSpPr>
        <p:spPr>
          <a:xfrm>
            <a:off x="486943" y="916005"/>
            <a:ext cx="4406789"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III. Methods-Find the data transfer path</a:t>
            </a:r>
            <a:endParaRPr lang="en-US" b="1" dirty="0">
              <a:solidFill>
                <a:schemeClr val="bg1"/>
              </a:solidFill>
            </a:endParaRPr>
          </a:p>
        </p:txBody>
      </p:sp>
      <p:sp>
        <p:nvSpPr>
          <p:cNvPr id="30" name="Title 1">
            <a:extLst>
              <a:ext uri="{FF2B5EF4-FFF2-40B4-BE49-F238E27FC236}">
                <a16:creationId xmlns:a16="http://schemas.microsoft.com/office/drawing/2014/main" id="{F9E72CAC-4314-4C9B-89CB-C7719F862D4B}"/>
              </a:ext>
            </a:extLst>
          </p:cNvPr>
          <p:cNvSpPr txBox="1">
            <a:spLocks/>
          </p:cNvSpPr>
          <p:nvPr/>
        </p:nvSpPr>
        <p:spPr>
          <a:xfrm>
            <a:off x="120667" y="64674"/>
            <a:ext cx="10194107" cy="872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rgbClr val="C00000"/>
                </a:solidFill>
              </a:rPr>
              <a:t>Notes: Isometry: A Path-Based Distributed Data Transfer System  </a:t>
            </a:r>
            <a:r>
              <a:rPr lang="en-US" altLang="zh-CN" sz="2400" b="1" baseline="30000" dirty="0">
                <a:solidFill>
                  <a:srgbClr val="C00000"/>
                </a:solidFill>
              </a:rPr>
              <a:t>[1,2]</a:t>
            </a:r>
            <a:endParaRPr lang="en-US" sz="2400" b="1" baseline="30000" dirty="0"/>
          </a:p>
        </p:txBody>
      </p:sp>
      <p:sp>
        <p:nvSpPr>
          <p:cNvPr id="9" name="TextBox 8">
            <a:extLst>
              <a:ext uri="{FF2B5EF4-FFF2-40B4-BE49-F238E27FC236}">
                <a16:creationId xmlns:a16="http://schemas.microsoft.com/office/drawing/2014/main" id="{0AE570F7-1BC0-4945-8817-19F92691A16A}"/>
              </a:ext>
            </a:extLst>
          </p:cNvPr>
          <p:cNvSpPr txBox="1"/>
          <p:nvPr/>
        </p:nvSpPr>
        <p:spPr>
          <a:xfrm>
            <a:off x="8830733" y="6611779"/>
            <a:ext cx="3361267" cy="246221"/>
          </a:xfrm>
          <a:prstGeom prst="rect">
            <a:avLst/>
          </a:prstGeom>
          <a:noFill/>
        </p:spPr>
        <p:txBody>
          <a:bodyPr wrap="square">
            <a:spAutoFit/>
          </a:bodyPr>
          <a:lstStyle/>
          <a:p>
            <a:r>
              <a:rPr lang="en-US" sz="1000" dirty="0"/>
              <a:t>[1] </a:t>
            </a:r>
            <a:r>
              <a:rPr lang="en-US" sz="1000" dirty="0">
                <a:hlinkClick r:id="rId4"/>
              </a:rPr>
              <a:t>https://dl.acm.org/doi/10.1145/3205289.3205301</a:t>
            </a:r>
            <a:endParaRPr lang="en-US" sz="1000" dirty="0"/>
          </a:p>
        </p:txBody>
      </p:sp>
      <p:pic>
        <p:nvPicPr>
          <p:cNvPr id="16" name="Picture 15">
            <a:extLst>
              <a:ext uri="{FF2B5EF4-FFF2-40B4-BE49-F238E27FC236}">
                <a16:creationId xmlns:a16="http://schemas.microsoft.com/office/drawing/2014/main" id="{A7D02121-1FA4-48BC-B403-5AF666A0FFB5}"/>
              </a:ext>
            </a:extLst>
          </p:cNvPr>
          <p:cNvPicPr>
            <a:picLocks noChangeAspect="1"/>
          </p:cNvPicPr>
          <p:nvPr/>
        </p:nvPicPr>
        <p:blipFill>
          <a:blip r:embed="rId5"/>
          <a:stretch>
            <a:fillRect/>
          </a:stretch>
        </p:blipFill>
        <p:spPr>
          <a:xfrm>
            <a:off x="6363747" y="5038193"/>
            <a:ext cx="5489586" cy="1465012"/>
          </a:xfrm>
          <a:prstGeom prst="rect">
            <a:avLst/>
          </a:prstGeom>
          <a:ln w="19050">
            <a:solidFill>
              <a:schemeClr val="accent2">
                <a:lumMod val="75000"/>
              </a:schemeClr>
            </a:solidFill>
          </a:ln>
        </p:spPr>
      </p:pic>
      <p:grpSp>
        <p:nvGrpSpPr>
          <p:cNvPr id="19" name="Group 18">
            <a:extLst>
              <a:ext uri="{FF2B5EF4-FFF2-40B4-BE49-F238E27FC236}">
                <a16:creationId xmlns:a16="http://schemas.microsoft.com/office/drawing/2014/main" id="{BD79B0CC-5C47-45B6-9584-CC7B45562298}"/>
              </a:ext>
            </a:extLst>
          </p:cNvPr>
          <p:cNvGrpSpPr/>
          <p:nvPr/>
        </p:nvGrpSpPr>
        <p:grpSpPr>
          <a:xfrm>
            <a:off x="6138333" y="1117600"/>
            <a:ext cx="5554134" cy="3860800"/>
            <a:chOff x="5884333" y="1176867"/>
            <a:chExt cx="5554134" cy="3860800"/>
          </a:xfrm>
        </p:grpSpPr>
        <p:pic>
          <p:nvPicPr>
            <p:cNvPr id="14" name="Picture 13">
              <a:extLst>
                <a:ext uri="{FF2B5EF4-FFF2-40B4-BE49-F238E27FC236}">
                  <a16:creationId xmlns:a16="http://schemas.microsoft.com/office/drawing/2014/main" id="{989151B9-5102-401C-BDF7-E5793AC8D68A}"/>
                </a:ext>
              </a:extLst>
            </p:cNvPr>
            <p:cNvPicPr>
              <a:picLocks noChangeAspect="1"/>
            </p:cNvPicPr>
            <p:nvPr/>
          </p:nvPicPr>
          <p:blipFill>
            <a:blip r:embed="rId6"/>
            <a:stretch>
              <a:fillRect/>
            </a:stretch>
          </p:blipFill>
          <p:spPr>
            <a:xfrm>
              <a:off x="6188329" y="2703772"/>
              <a:ext cx="5190871" cy="2255807"/>
            </a:xfrm>
            <a:prstGeom prst="rect">
              <a:avLst/>
            </a:prstGeom>
          </p:spPr>
        </p:pic>
        <p:sp>
          <p:nvSpPr>
            <p:cNvPr id="18" name="Rectangle 17">
              <a:extLst>
                <a:ext uri="{FF2B5EF4-FFF2-40B4-BE49-F238E27FC236}">
                  <a16:creationId xmlns:a16="http://schemas.microsoft.com/office/drawing/2014/main" id="{BAA64575-74E2-4AC4-9EDB-790EC66D0332}"/>
                </a:ext>
              </a:extLst>
            </p:cNvPr>
            <p:cNvSpPr/>
            <p:nvPr/>
          </p:nvSpPr>
          <p:spPr>
            <a:xfrm>
              <a:off x="5884333" y="1176867"/>
              <a:ext cx="5554134" cy="3860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59" name="Arrow: Right 58">
            <a:extLst>
              <a:ext uri="{FF2B5EF4-FFF2-40B4-BE49-F238E27FC236}">
                <a16:creationId xmlns:a16="http://schemas.microsoft.com/office/drawing/2014/main" id="{A0CF4B39-7F54-467E-95DB-410959B338CF}"/>
              </a:ext>
            </a:extLst>
          </p:cNvPr>
          <p:cNvSpPr/>
          <p:nvPr/>
        </p:nvSpPr>
        <p:spPr>
          <a:xfrm rot="10800000">
            <a:off x="5259813" y="1779411"/>
            <a:ext cx="921150" cy="17835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5684AE1-C533-486E-A85C-4EFB303B6A02}"/>
              </a:ext>
            </a:extLst>
          </p:cNvPr>
          <p:cNvPicPr>
            <a:picLocks noChangeAspect="1"/>
          </p:cNvPicPr>
          <p:nvPr/>
        </p:nvPicPr>
        <p:blipFill>
          <a:blip r:embed="rId7"/>
          <a:stretch>
            <a:fillRect/>
          </a:stretch>
        </p:blipFill>
        <p:spPr>
          <a:xfrm>
            <a:off x="427290" y="3503870"/>
            <a:ext cx="5287710" cy="2843469"/>
          </a:xfrm>
          <a:prstGeom prst="rect">
            <a:avLst/>
          </a:prstGeom>
        </p:spPr>
      </p:pic>
      <p:sp>
        <p:nvSpPr>
          <p:cNvPr id="39" name="Arrow: Right 38">
            <a:extLst>
              <a:ext uri="{FF2B5EF4-FFF2-40B4-BE49-F238E27FC236}">
                <a16:creationId xmlns:a16="http://schemas.microsoft.com/office/drawing/2014/main" id="{4494F10E-4611-4F93-9B2E-D8C452B1C56B}"/>
              </a:ext>
            </a:extLst>
          </p:cNvPr>
          <p:cNvSpPr/>
          <p:nvPr/>
        </p:nvSpPr>
        <p:spPr>
          <a:xfrm rot="16200000">
            <a:off x="5082290" y="3236555"/>
            <a:ext cx="864367" cy="13012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59ED8DF0-925C-4205-A641-9B59C792B104}"/>
              </a:ext>
            </a:extLst>
          </p:cNvPr>
          <p:cNvPicPr>
            <a:picLocks noChangeAspect="1"/>
          </p:cNvPicPr>
          <p:nvPr/>
        </p:nvPicPr>
        <p:blipFill>
          <a:blip r:embed="rId8"/>
          <a:stretch>
            <a:fillRect/>
          </a:stretch>
        </p:blipFill>
        <p:spPr>
          <a:xfrm>
            <a:off x="6203410" y="1189828"/>
            <a:ext cx="5404390" cy="1484990"/>
          </a:xfrm>
          <a:prstGeom prst="rect">
            <a:avLst/>
          </a:prstGeom>
        </p:spPr>
      </p:pic>
    </p:spTree>
    <p:extLst>
      <p:ext uri="{BB962C8B-B14F-4D97-AF65-F5344CB8AC3E}">
        <p14:creationId xmlns:p14="http://schemas.microsoft.com/office/powerpoint/2010/main" val="3382022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15904</TotalTime>
  <Words>567</Words>
  <Application>Microsoft Office PowerPoint</Application>
  <PresentationFormat>Widescreen</PresentationFormat>
  <Paragraphs>46</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Notes: Isometry: A Path-Based Distributed Data Transfer System [1]</vt:lpstr>
      <vt:lpstr>Notes: Isometry: A Path-Based Distributed Data Transfer System [1]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Seeds for Brainstorm</dc:title>
  <dc:creator>Jian Li</dc:creator>
  <cp:lastModifiedBy>Yingxuan Zhu</cp:lastModifiedBy>
  <cp:revision>480</cp:revision>
  <dcterms:created xsi:type="dcterms:W3CDTF">2021-03-22T17:08:32Z</dcterms:created>
  <dcterms:modified xsi:type="dcterms:W3CDTF">2022-04-09T01:20:14Z</dcterms:modified>
</cp:coreProperties>
</file>