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7" r:id="rId2"/>
    <p:sldId id="293" r:id="rId3"/>
    <p:sldId id="289" r:id="rId4"/>
    <p:sldId id="294" r:id="rId5"/>
    <p:sldId id="290" r:id="rId6"/>
    <p:sldId id="295" r:id="rId7"/>
    <p:sldId id="291" r:id="rId8"/>
    <p:sldId id="29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6437" autoAdjust="0"/>
  </p:normalViewPr>
  <p:slideViewPr>
    <p:cSldViewPr snapToGrid="0">
      <p:cViewPr varScale="1">
        <p:scale>
          <a:sx n="116" d="100"/>
          <a:sy n="116" d="100"/>
        </p:scale>
        <p:origin x="1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24CAF0-E895-4FBE-B0A1-64D8BC5E206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1E9B42A-9BC7-4DC5-AC39-2EE16051DFF3}">
      <dgm:prSet phldrT="[Text]" custT="1"/>
      <dgm:spPr/>
      <dgm:t>
        <a:bodyPr/>
        <a:lstStyle/>
        <a:p>
          <a:r>
            <a:rPr lang="en-US" sz="1400" dirty="0"/>
            <a:t>Near-Data Processing (NDP)</a:t>
          </a:r>
        </a:p>
      </dgm:t>
    </dgm:pt>
    <dgm:pt modelId="{538168CF-8B29-434F-962C-866B6000BE5A}" type="parTrans" cxnId="{931CF45B-2C8C-4465-8918-3B53B8AB0AAF}">
      <dgm:prSet/>
      <dgm:spPr/>
      <dgm:t>
        <a:bodyPr/>
        <a:lstStyle/>
        <a:p>
          <a:endParaRPr lang="en-US" sz="1400"/>
        </a:p>
      </dgm:t>
    </dgm:pt>
    <dgm:pt modelId="{F1FD08A8-38EE-4A1D-A129-015F829042E6}" type="sibTrans" cxnId="{931CF45B-2C8C-4465-8918-3B53B8AB0AAF}">
      <dgm:prSet/>
      <dgm:spPr/>
      <dgm:t>
        <a:bodyPr/>
        <a:lstStyle/>
        <a:p>
          <a:endParaRPr lang="en-US" sz="1400"/>
        </a:p>
      </dgm:t>
    </dgm:pt>
    <dgm:pt modelId="{B1B03E50-934A-489E-9329-1EE5A515C434}">
      <dgm:prSet phldrT="[Text]" custT="1"/>
      <dgm:spPr/>
      <dgm:t>
        <a:bodyPr/>
        <a:lstStyle/>
        <a:p>
          <a:r>
            <a:rPr lang="en-US" sz="1400" dirty="0"/>
            <a:t>Near Memory</a:t>
          </a:r>
        </a:p>
      </dgm:t>
    </dgm:pt>
    <dgm:pt modelId="{F4FC256E-997A-410B-A819-4384FAE27828}" type="parTrans" cxnId="{01A3710D-FCE1-400B-913E-F136099EF9EB}">
      <dgm:prSet custT="1"/>
      <dgm:spPr/>
      <dgm:t>
        <a:bodyPr/>
        <a:lstStyle/>
        <a:p>
          <a:endParaRPr lang="en-US" sz="1400"/>
        </a:p>
      </dgm:t>
    </dgm:pt>
    <dgm:pt modelId="{FBA65E16-8D9B-4E7B-9642-CAC52797D08D}" type="sibTrans" cxnId="{01A3710D-FCE1-400B-913E-F136099EF9EB}">
      <dgm:prSet/>
      <dgm:spPr/>
      <dgm:t>
        <a:bodyPr/>
        <a:lstStyle/>
        <a:p>
          <a:endParaRPr lang="en-US" sz="1400"/>
        </a:p>
      </dgm:t>
    </dgm:pt>
    <dgm:pt modelId="{C715708D-5876-4115-BD20-336F8A79F06D}">
      <dgm:prSet phldrT="[Text]" custT="1"/>
      <dgm:spPr/>
      <dgm:t>
        <a:bodyPr/>
        <a:lstStyle/>
        <a:p>
          <a:r>
            <a:rPr lang="en-US" sz="1400" dirty="0"/>
            <a:t>Near Cache</a:t>
          </a:r>
        </a:p>
      </dgm:t>
    </dgm:pt>
    <dgm:pt modelId="{0A666992-D2C9-44D0-A137-AEF4FFE8CC5E}" type="parTrans" cxnId="{72F7079D-82ED-4FF5-960D-1F15E9568484}">
      <dgm:prSet custT="1"/>
      <dgm:spPr/>
      <dgm:t>
        <a:bodyPr/>
        <a:lstStyle/>
        <a:p>
          <a:endParaRPr lang="en-US" sz="1400"/>
        </a:p>
      </dgm:t>
    </dgm:pt>
    <dgm:pt modelId="{68E0AAE5-06DD-4B33-B81E-A446B9ADA75B}" type="sibTrans" cxnId="{72F7079D-82ED-4FF5-960D-1F15E9568484}">
      <dgm:prSet/>
      <dgm:spPr/>
      <dgm:t>
        <a:bodyPr/>
        <a:lstStyle/>
        <a:p>
          <a:endParaRPr lang="en-US" sz="1400"/>
        </a:p>
      </dgm:t>
    </dgm:pt>
    <dgm:pt modelId="{A67CEE25-AFA4-459A-8983-74B3FF16DFBC}">
      <dgm:prSet phldrT="[Text]" custT="1"/>
      <dgm:spPr>
        <a:solidFill>
          <a:schemeClr val="accent6">
            <a:lumMod val="75000"/>
          </a:schemeClr>
        </a:solidFill>
      </dgm:spPr>
      <dgm:t>
        <a:bodyPr/>
        <a:lstStyle/>
        <a:p>
          <a:r>
            <a:rPr lang="en-US" sz="1400" b="1" dirty="0"/>
            <a:t>Near Stream (this paper)</a:t>
          </a:r>
        </a:p>
      </dgm:t>
    </dgm:pt>
    <dgm:pt modelId="{369F5F70-5F93-4FF8-BD11-6775F9F85195}" type="parTrans" cxnId="{73403FD8-12E5-4885-BFC6-C53205685EDA}">
      <dgm:prSet custT="1"/>
      <dgm:spPr/>
      <dgm:t>
        <a:bodyPr/>
        <a:lstStyle/>
        <a:p>
          <a:endParaRPr lang="en-US" sz="1400"/>
        </a:p>
      </dgm:t>
    </dgm:pt>
    <dgm:pt modelId="{A3437CC8-8439-49CF-AEB0-1A3C1EF0E2EC}" type="sibTrans" cxnId="{73403FD8-12E5-4885-BFC6-C53205685EDA}">
      <dgm:prSet/>
      <dgm:spPr/>
      <dgm:t>
        <a:bodyPr/>
        <a:lstStyle/>
        <a:p>
          <a:endParaRPr lang="en-US" sz="1400"/>
        </a:p>
      </dgm:t>
    </dgm:pt>
    <dgm:pt modelId="{976CFD97-ABFA-4EB7-823D-B682E189A7A5}" type="pres">
      <dgm:prSet presAssocID="{F424CAF0-E895-4FBE-B0A1-64D8BC5E2061}" presName="diagram" presStyleCnt="0">
        <dgm:presLayoutVars>
          <dgm:chPref val="1"/>
          <dgm:dir/>
          <dgm:animOne val="branch"/>
          <dgm:animLvl val="lvl"/>
          <dgm:resizeHandles val="exact"/>
        </dgm:presLayoutVars>
      </dgm:prSet>
      <dgm:spPr/>
    </dgm:pt>
    <dgm:pt modelId="{4156B050-D54D-4332-B270-2C593FA20663}" type="pres">
      <dgm:prSet presAssocID="{E1E9B42A-9BC7-4DC5-AC39-2EE16051DFF3}" presName="root1" presStyleCnt="0"/>
      <dgm:spPr/>
    </dgm:pt>
    <dgm:pt modelId="{4F44D036-2703-4CB5-8086-AFA1CE7A73B1}" type="pres">
      <dgm:prSet presAssocID="{E1E9B42A-9BC7-4DC5-AC39-2EE16051DFF3}" presName="LevelOneTextNode" presStyleLbl="node0" presStyleIdx="0" presStyleCnt="1">
        <dgm:presLayoutVars>
          <dgm:chPref val="3"/>
        </dgm:presLayoutVars>
      </dgm:prSet>
      <dgm:spPr/>
    </dgm:pt>
    <dgm:pt modelId="{9BDB49BD-86F2-4ECF-A43A-D65771F18DAA}" type="pres">
      <dgm:prSet presAssocID="{E1E9B42A-9BC7-4DC5-AC39-2EE16051DFF3}" presName="level2hierChild" presStyleCnt="0"/>
      <dgm:spPr/>
    </dgm:pt>
    <dgm:pt modelId="{EBD8DF30-2E9F-4EB4-B3FC-325496B5DDB5}" type="pres">
      <dgm:prSet presAssocID="{F4FC256E-997A-410B-A819-4384FAE27828}" presName="conn2-1" presStyleLbl="parChTrans1D2" presStyleIdx="0" presStyleCnt="2"/>
      <dgm:spPr/>
    </dgm:pt>
    <dgm:pt modelId="{CF795DA2-FDBC-4F4A-9EE6-4239D4220FDF}" type="pres">
      <dgm:prSet presAssocID="{F4FC256E-997A-410B-A819-4384FAE27828}" presName="connTx" presStyleLbl="parChTrans1D2" presStyleIdx="0" presStyleCnt="2"/>
      <dgm:spPr/>
    </dgm:pt>
    <dgm:pt modelId="{5CF380C8-8EA9-4934-AE1E-B0C67366D2AF}" type="pres">
      <dgm:prSet presAssocID="{B1B03E50-934A-489E-9329-1EE5A515C434}" presName="root2" presStyleCnt="0"/>
      <dgm:spPr/>
    </dgm:pt>
    <dgm:pt modelId="{D2030375-1D33-418D-82EA-FA6F185874CC}" type="pres">
      <dgm:prSet presAssocID="{B1B03E50-934A-489E-9329-1EE5A515C434}" presName="LevelTwoTextNode" presStyleLbl="node2" presStyleIdx="0" presStyleCnt="2" custLinFactNeighborX="-20994">
        <dgm:presLayoutVars>
          <dgm:chPref val="3"/>
        </dgm:presLayoutVars>
      </dgm:prSet>
      <dgm:spPr/>
    </dgm:pt>
    <dgm:pt modelId="{D4EAFB26-0250-4AB2-BFCD-2CB7A12B4DCC}" type="pres">
      <dgm:prSet presAssocID="{B1B03E50-934A-489E-9329-1EE5A515C434}" presName="level3hierChild" presStyleCnt="0"/>
      <dgm:spPr/>
    </dgm:pt>
    <dgm:pt modelId="{097D9370-A06D-4AB0-A493-9D3539ABA3E7}" type="pres">
      <dgm:prSet presAssocID="{0A666992-D2C9-44D0-A137-AEF4FFE8CC5E}" presName="conn2-1" presStyleLbl="parChTrans1D2" presStyleIdx="1" presStyleCnt="2"/>
      <dgm:spPr/>
    </dgm:pt>
    <dgm:pt modelId="{F1FCDA29-437C-4527-A721-1595D94023E4}" type="pres">
      <dgm:prSet presAssocID="{0A666992-D2C9-44D0-A137-AEF4FFE8CC5E}" presName="connTx" presStyleLbl="parChTrans1D2" presStyleIdx="1" presStyleCnt="2"/>
      <dgm:spPr/>
    </dgm:pt>
    <dgm:pt modelId="{AFE0723A-3268-48A6-BF83-BBBD1B566860}" type="pres">
      <dgm:prSet presAssocID="{C715708D-5876-4115-BD20-336F8A79F06D}" presName="root2" presStyleCnt="0"/>
      <dgm:spPr/>
    </dgm:pt>
    <dgm:pt modelId="{C9B91667-9A74-4F20-9DB1-663F28CAED67}" type="pres">
      <dgm:prSet presAssocID="{C715708D-5876-4115-BD20-336F8A79F06D}" presName="LevelTwoTextNode" presStyleLbl="node2" presStyleIdx="1" presStyleCnt="2" custLinFactNeighborX="-21649">
        <dgm:presLayoutVars>
          <dgm:chPref val="3"/>
        </dgm:presLayoutVars>
      </dgm:prSet>
      <dgm:spPr/>
    </dgm:pt>
    <dgm:pt modelId="{24EC1676-3E20-44D2-B6F4-A17379CB578E}" type="pres">
      <dgm:prSet presAssocID="{C715708D-5876-4115-BD20-336F8A79F06D}" presName="level3hierChild" presStyleCnt="0"/>
      <dgm:spPr/>
    </dgm:pt>
    <dgm:pt modelId="{2E5559F5-0BAE-4B5D-8E14-8294074DB4B9}" type="pres">
      <dgm:prSet presAssocID="{369F5F70-5F93-4FF8-BD11-6775F9F85195}" presName="conn2-1" presStyleLbl="parChTrans1D3" presStyleIdx="0" presStyleCnt="1"/>
      <dgm:spPr/>
    </dgm:pt>
    <dgm:pt modelId="{0E9F9C8D-0914-4A92-A33E-C2A07F835F4D}" type="pres">
      <dgm:prSet presAssocID="{369F5F70-5F93-4FF8-BD11-6775F9F85195}" presName="connTx" presStyleLbl="parChTrans1D3" presStyleIdx="0" presStyleCnt="1"/>
      <dgm:spPr/>
    </dgm:pt>
    <dgm:pt modelId="{0BA39833-A867-4A53-AC55-28618DF8BA25}" type="pres">
      <dgm:prSet presAssocID="{A67CEE25-AFA4-459A-8983-74B3FF16DFBC}" presName="root2" presStyleCnt="0"/>
      <dgm:spPr/>
    </dgm:pt>
    <dgm:pt modelId="{4171D254-6033-4305-ACF5-009370634185}" type="pres">
      <dgm:prSet presAssocID="{A67CEE25-AFA4-459A-8983-74B3FF16DFBC}" presName="LevelTwoTextNode" presStyleLbl="node3" presStyleIdx="0" presStyleCnt="1" custLinFactNeighborX="-45631">
        <dgm:presLayoutVars>
          <dgm:chPref val="3"/>
        </dgm:presLayoutVars>
      </dgm:prSet>
      <dgm:spPr/>
    </dgm:pt>
    <dgm:pt modelId="{9C085520-A50D-4193-AAB9-AA6DFCF116CD}" type="pres">
      <dgm:prSet presAssocID="{A67CEE25-AFA4-459A-8983-74B3FF16DFBC}" presName="level3hierChild" presStyleCnt="0"/>
      <dgm:spPr/>
    </dgm:pt>
  </dgm:ptLst>
  <dgm:cxnLst>
    <dgm:cxn modelId="{01A3710D-FCE1-400B-913E-F136099EF9EB}" srcId="{E1E9B42A-9BC7-4DC5-AC39-2EE16051DFF3}" destId="{B1B03E50-934A-489E-9329-1EE5A515C434}" srcOrd="0" destOrd="0" parTransId="{F4FC256E-997A-410B-A819-4384FAE27828}" sibTransId="{FBA65E16-8D9B-4E7B-9642-CAC52797D08D}"/>
    <dgm:cxn modelId="{D81B423A-2E2A-4C2F-A414-04545E0D3DC3}" type="presOf" srcId="{A67CEE25-AFA4-459A-8983-74B3FF16DFBC}" destId="{4171D254-6033-4305-ACF5-009370634185}" srcOrd="0" destOrd="0" presId="urn:microsoft.com/office/officeart/2005/8/layout/hierarchy2"/>
    <dgm:cxn modelId="{7A94125B-C7BB-4A02-A25C-579C29537EA2}" type="presOf" srcId="{F424CAF0-E895-4FBE-B0A1-64D8BC5E2061}" destId="{976CFD97-ABFA-4EB7-823D-B682E189A7A5}" srcOrd="0" destOrd="0" presId="urn:microsoft.com/office/officeart/2005/8/layout/hierarchy2"/>
    <dgm:cxn modelId="{931CF45B-2C8C-4465-8918-3B53B8AB0AAF}" srcId="{F424CAF0-E895-4FBE-B0A1-64D8BC5E2061}" destId="{E1E9B42A-9BC7-4DC5-AC39-2EE16051DFF3}" srcOrd="0" destOrd="0" parTransId="{538168CF-8B29-434F-962C-866B6000BE5A}" sibTransId="{F1FD08A8-38EE-4A1D-A129-015F829042E6}"/>
    <dgm:cxn modelId="{A21D5E5C-6ECA-434A-B8B5-B88D8C9C82CA}" type="presOf" srcId="{0A666992-D2C9-44D0-A137-AEF4FFE8CC5E}" destId="{F1FCDA29-437C-4527-A721-1595D94023E4}" srcOrd="1" destOrd="0" presId="urn:microsoft.com/office/officeart/2005/8/layout/hierarchy2"/>
    <dgm:cxn modelId="{C2710455-BE2F-47AD-B0BF-2F056041A490}" type="presOf" srcId="{0A666992-D2C9-44D0-A137-AEF4FFE8CC5E}" destId="{097D9370-A06D-4AB0-A493-9D3539ABA3E7}" srcOrd="0" destOrd="0" presId="urn:microsoft.com/office/officeart/2005/8/layout/hierarchy2"/>
    <dgm:cxn modelId="{6592628F-B0CB-4CDB-A41F-C955452A7E94}" type="presOf" srcId="{B1B03E50-934A-489E-9329-1EE5A515C434}" destId="{D2030375-1D33-418D-82EA-FA6F185874CC}" srcOrd="0" destOrd="0" presId="urn:microsoft.com/office/officeart/2005/8/layout/hierarchy2"/>
    <dgm:cxn modelId="{72F7079D-82ED-4FF5-960D-1F15E9568484}" srcId="{E1E9B42A-9BC7-4DC5-AC39-2EE16051DFF3}" destId="{C715708D-5876-4115-BD20-336F8A79F06D}" srcOrd="1" destOrd="0" parTransId="{0A666992-D2C9-44D0-A137-AEF4FFE8CC5E}" sibTransId="{68E0AAE5-06DD-4B33-B81E-A446B9ADA75B}"/>
    <dgm:cxn modelId="{5E0E62C6-DD18-45BF-BB5A-3111CCA8799E}" type="presOf" srcId="{369F5F70-5F93-4FF8-BD11-6775F9F85195}" destId="{2E5559F5-0BAE-4B5D-8E14-8294074DB4B9}" srcOrd="0" destOrd="0" presId="urn:microsoft.com/office/officeart/2005/8/layout/hierarchy2"/>
    <dgm:cxn modelId="{734A86C6-71EA-44F6-AC66-F8F77C965FA2}" type="presOf" srcId="{F4FC256E-997A-410B-A819-4384FAE27828}" destId="{EBD8DF30-2E9F-4EB4-B3FC-325496B5DDB5}" srcOrd="0" destOrd="0" presId="urn:microsoft.com/office/officeart/2005/8/layout/hierarchy2"/>
    <dgm:cxn modelId="{73403FD8-12E5-4885-BFC6-C53205685EDA}" srcId="{C715708D-5876-4115-BD20-336F8A79F06D}" destId="{A67CEE25-AFA4-459A-8983-74B3FF16DFBC}" srcOrd="0" destOrd="0" parTransId="{369F5F70-5F93-4FF8-BD11-6775F9F85195}" sibTransId="{A3437CC8-8439-49CF-AEB0-1A3C1EF0E2EC}"/>
    <dgm:cxn modelId="{01CA41EF-B5D3-4F1A-AC88-57D54599EEE0}" type="presOf" srcId="{F4FC256E-997A-410B-A819-4384FAE27828}" destId="{CF795DA2-FDBC-4F4A-9EE6-4239D4220FDF}" srcOrd="1" destOrd="0" presId="urn:microsoft.com/office/officeart/2005/8/layout/hierarchy2"/>
    <dgm:cxn modelId="{61C243F3-92A2-44D3-AACD-489924A8D755}" type="presOf" srcId="{C715708D-5876-4115-BD20-336F8A79F06D}" destId="{C9B91667-9A74-4F20-9DB1-663F28CAED67}" srcOrd="0" destOrd="0" presId="urn:microsoft.com/office/officeart/2005/8/layout/hierarchy2"/>
    <dgm:cxn modelId="{EABE07F5-6502-4623-9C18-400A03566D19}" type="presOf" srcId="{E1E9B42A-9BC7-4DC5-AC39-2EE16051DFF3}" destId="{4F44D036-2703-4CB5-8086-AFA1CE7A73B1}" srcOrd="0" destOrd="0" presId="urn:microsoft.com/office/officeart/2005/8/layout/hierarchy2"/>
    <dgm:cxn modelId="{129B57FE-B4EB-44EF-8EB8-082E6EA61BF7}" type="presOf" srcId="{369F5F70-5F93-4FF8-BD11-6775F9F85195}" destId="{0E9F9C8D-0914-4A92-A33E-C2A07F835F4D}" srcOrd="1" destOrd="0" presId="urn:microsoft.com/office/officeart/2005/8/layout/hierarchy2"/>
    <dgm:cxn modelId="{73315B2F-2208-4F9A-9373-57664AF5C9D7}" type="presParOf" srcId="{976CFD97-ABFA-4EB7-823D-B682E189A7A5}" destId="{4156B050-D54D-4332-B270-2C593FA20663}" srcOrd="0" destOrd="0" presId="urn:microsoft.com/office/officeart/2005/8/layout/hierarchy2"/>
    <dgm:cxn modelId="{25BDFA46-E410-4A7A-8F59-32F5ADF46E22}" type="presParOf" srcId="{4156B050-D54D-4332-B270-2C593FA20663}" destId="{4F44D036-2703-4CB5-8086-AFA1CE7A73B1}" srcOrd="0" destOrd="0" presId="urn:microsoft.com/office/officeart/2005/8/layout/hierarchy2"/>
    <dgm:cxn modelId="{513A31FF-B0FF-4C28-987E-94A7E7AA1E8A}" type="presParOf" srcId="{4156B050-D54D-4332-B270-2C593FA20663}" destId="{9BDB49BD-86F2-4ECF-A43A-D65771F18DAA}" srcOrd="1" destOrd="0" presId="urn:microsoft.com/office/officeart/2005/8/layout/hierarchy2"/>
    <dgm:cxn modelId="{9F18FDF7-B7C6-4071-83D4-F201B4FBF036}" type="presParOf" srcId="{9BDB49BD-86F2-4ECF-A43A-D65771F18DAA}" destId="{EBD8DF30-2E9F-4EB4-B3FC-325496B5DDB5}" srcOrd="0" destOrd="0" presId="urn:microsoft.com/office/officeart/2005/8/layout/hierarchy2"/>
    <dgm:cxn modelId="{DEA947A9-8E1F-49BC-9BF7-40B9AE7E0561}" type="presParOf" srcId="{EBD8DF30-2E9F-4EB4-B3FC-325496B5DDB5}" destId="{CF795DA2-FDBC-4F4A-9EE6-4239D4220FDF}" srcOrd="0" destOrd="0" presId="urn:microsoft.com/office/officeart/2005/8/layout/hierarchy2"/>
    <dgm:cxn modelId="{BC42DD25-91A7-4E93-9AF8-87A7E450E51A}" type="presParOf" srcId="{9BDB49BD-86F2-4ECF-A43A-D65771F18DAA}" destId="{5CF380C8-8EA9-4934-AE1E-B0C67366D2AF}" srcOrd="1" destOrd="0" presId="urn:microsoft.com/office/officeart/2005/8/layout/hierarchy2"/>
    <dgm:cxn modelId="{06C675CF-6EEB-45A8-829F-EFBF6501FB9A}" type="presParOf" srcId="{5CF380C8-8EA9-4934-AE1E-B0C67366D2AF}" destId="{D2030375-1D33-418D-82EA-FA6F185874CC}" srcOrd="0" destOrd="0" presId="urn:microsoft.com/office/officeart/2005/8/layout/hierarchy2"/>
    <dgm:cxn modelId="{CDD2D50B-39E9-4A52-B6D8-009A31F8ECB2}" type="presParOf" srcId="{5CF380C8-8EA9-4934-AE1E-B0C67366D2AF}" destId="{D4EAFB26-0250-4AB2-BFCD-2CB7A12B4DCC}" srcOrd="1" destOrd="0" presId="urn:microsoft.com/office/officeart/2005/8/layout/hierarchy2"/>
    <dgm:cxn modelId="{1C6CC377-BA99-47F5-88CA-C702B4D28107}" type="presParOf" srcId="{9BDB49BD-86F2-4ECF-A43A-D65771F18DAA}" destId="{097D9370-A06D-4AB0-A493-9D3539ABA3E7}" srcOrd="2" destOrd="0" presId="urn:microsoft.com/office/officeart/2005/8/layout/hierarchy2"/>
    <dgm:cxn modelId="{4B3A6520-9CD8-4FEB-8825-7CC725462240}" type="presParOf" srcId="{097D9370-A06D-4AB0-A493-9D3539ABA3E7}" destId="{F1FCDA29-437C-4527-A721-1595D94023E4}" srcOrd="0" destOrd="0" presId="urn:microsoft.com/office/officeart/2005/8/layout/hierarchy2"/>
    <dgm:cxn modelId="{A4B228CA-454F-47E2-8BF1-E9BE314E74BB}" type="presParOf" srcId="{9BDB49BD-86F2-4ECF-A43A-D65771F18DAA}" destId="{AFE0723A-3268-48A6-BF83-BBBD1B566860}" srcOrd="3" destOrd="0" presId="urn:microsoft.com/office/officeart/2005/8/layout/hierarchy2"/>
    <dgm:cxn modelId="{B311DB3E-8DB3-454F-B88C-BDDE166F3DD1}" type="presParOf" srcId="{AFE0723A-3268-48A6-BF83-BBBD1B566860}" destId="{C9B91667-9A74-4F20-9DB1-663F28CAED67}" srcOrd="0" destOrd="0" presId="urn:microsoft.com/office/officeart/2005/8/layout/hierarchy2"/>
    <dgm:cxn modelId="{9D1789AB-E47A-43A5-8A48-BFA77952DA89}" type="presParOf" srcId="{AFE0723A-3268-48A6-BF83-BBBD1B566860}" destId="{24EC1676-3E20-44D2-B6F4-A17379CB578E}" srcOrd="1" destOrd="0" presId="urn:microsoft.com/office/officeart/2005/8/layout/hierarchy2"/>
    <dgm:cxn modelId="{916B67CA-F35A-464D-8CC5-0301B45EB461}" type="presParOf" srcId="{24EC1676-3E20-44D2-B6F4-A17379CB578E}" destId="{2E5559F5-0BAE-4B5D-8E14-8294074DB4B9}" srcOrd="0" destOrd="0" presId="urn:microsoft.com/office/officeart/2005/8/layout/hierarchy2"/>
    <dgm:cxn modelId="{10707943-9B1E-4B44-BDF8-95489B6C7C85}" type="presParOf" srcId="{2E5559F5-0BAE-4B5D-8E14-8294074DB4B9}" destId="{0E9F9C8D-0914-4A92-A33E-C2A07F835F4D}" srcOrd="0" destOrd="0" presId="urn:microsoft.com/office/officeart/2005/8/layout/hierarchy2"/>
    <dgm:cxn modelId="{B971AF40-D1CE-45AF-BA59-5A0F804AF3EA}" type="presParOf" srcId="{24EC1676-3E20-44D2-B6F4-A17379CB578E}" destId="{0BA39833-A867-4A53-AC55-28618DF8BA25}" srcOrd="1" destOrd="0" presId="urn:microsoft.com/office/officeart/2005/8/layout/hierarchy2"/>
    <dgm:cxn modelId="{ACC43116-9447-469A-B2FF-CE1A49FDA630}" type="presParOf" srcId="{0BA39833-A867-4A53-AC55-28618DF8BA25}" destId="{4171D254-6033-4305-ACF5-009370634185}" srcOrd="0" destOrd="0" presId="urn:microsoft.com/office/officeart/2005/8/layout/hierarchy2"/>
    <dgm:cxn modelId="{A77D40CD-054A-44C6-8E65-FDE42BD4E991}" type="presParOf" srcId="{0BA39833-A867-4A53-AC55-28618DF8BA25}" destId="{9C085520-A50D-4193-AAB9-AA6DFCF116C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4D036-2703-4CB5-8086-AFA1CE7A73B1}">
      <dsp:nvSpPr>
        <dsp:cNvPr id="0" name=""/>
        <dsp:cNvSpPr/>
      </dsp:nvSpPr>
      <dsp:spPr>
        <a:xfrm>
          <a:off x="3994" y="1536191"/>
          <a:ext cx="1170430" cy="5852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Near-Data Processing (NDP)</a:t>
          </a:r>
        </a:p>
      </dsp:txBody>
      <dsp:txXfrm>
        <a:off x="21134" y="1553331"/>
        <a:ext cx="1136150" cy="550935"/>
      </dsp:txXfrm>
    </dsp:sp>
    <dsp:sp modelId="{EBD8DF30-2E9F-4EB4-B3FC-325496B5DDB5}">
      <dsp:nvSpPr>
        <dsp:cNvPr id="0" name=""/>
        <dsp:cNvSpPr/>
      </dsp:nvSpPr>
      <dsp:spPr>
        <a:xfrm rot="18208069">
          <a:off x="1083960" y="1646150"/>
          <a:ext cx="403381" cy="28799"/>
        </a:xfrm>
        <a:custGeom>
          <a:avLst/>
          <a:gdLst/>
          <a:ahLst/>
          <a:cxnLst/>
          <a:rect l="0" t="0" r="0" b="0"/>
          <a:pathLst>
            <a:path>
              <a:moveTo>
                <a:pt x="0" y="14399"/>
              </a:moveTo>
              <a:lnTo>
                <a:pt x="403381" y="143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75566" y="1650465"/>
        <a:ext cx="20169" cy="20169"/>
      </dsp:txXfrm>
    </dsp:sp>
    <dsp:sp modelId="{D2030375-1D33-418D-82EA-FA6F185874CC}">
      <dsp:nvSpPr>
        <dsp:cNvPr id="0" name=""/>
        <dsp:cNvSpPr/>
      </dsp:nvSpPr>
      <dsp:spPr>
        <a:xfrm>
          <a:off x="1396877" y="1199693"/>
          <a:ext cx="1170430" cy="5852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Near Memory</a:t>
          </a:r>
        </a:p>
      </dsp:txBody>
      <dsp:txXfrm>
        <a:off x="1414017" y="1216833"/>
        <a:ext cx="1136150" cy="550935"/>
      </dsp:txXfrm>
    </dsp:sp>
    <dsp:sp modelId="{097D9370-A06D-4AB0-A493-9D3539ABA3E7}">
      <dsp:nvSpPr>
        <dsp:cNvPr id="0" name=""/>
        <dsp:cNvSpPr/>
      </dsp:nvSpPr>
      <dsp:spPr>
        <a:xfrm rot="3447005">
          <a:off x="1082215" y="1982648"/>
          <a:ext cx="399204" cy="28799"/>
        </a:xfrm>
        <a:custGeom>
          <a:avLst/>
          <a:gdLst/>
          <a:ahLst/>
          <a:cxnLst/>
          <a:rect l="0" t="0" r="0" b="0"/>
          <a:pathLst>
            <a:path>
              <a:moveTo>
                <a:pt x="0" y="14399"/>
              </a:moveTo>
              <a:lnTo>
                <a:pt x="399204" y="143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71837" y="1987068"/>
        <a:ext cx="19960" cy="19960"/>
      </dsp:txXfrm>
    </dsp:sp>
    <dsp:sp modelId="{C9B91667-9A74-4F20-9DB1-663F28CAED67}">
      <dsp:nvSpPr>
        <dsp:cNvPr id="0" name=""/>
        <dsp:cNvSpPr/>
      </dsp:nvSpPr>
      <dsp:spPr>
        <a:xfrm>
          <a:off x="1389210" y="1872690"/>
          <a:ext cx="1170430" cy="5852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Near Cache</a:t>
          </a:r>
        </a:p>
      </dsp:txBody>
      <dsp:txXfrm>
        <a:off x="1406350" y="1889830"/>
        <a:ext cx="1136150" cy="550935"/>
      </dsp:txXfrm>
    </dsp:sp>
    <dsp:sp modelId="{2E5559F5-0BAE-4B5D-8E14-8294074DB4B9}">
      <dsp:nvSpPr>
        <dsp:cNvPr id="0" name=""/>
        <dsp:cNvSpPr/>
      </dsp:nvSpPr>
      <dsp:spPr>
        <a:xfrm>
          <a:off x="2559641" y="2150898"/>
          <a:ext cx="187479" cy="28799"/>
        </a:xfrm>
        <a:custGeom>
          <a:avLst/>
          <a:gdLst/>
          <a:ahLst/>
          <a:cxnLst/>
          <a:rect l="0" t="0" r="0" b="0"/>
          <a:pathLst>
            <a:path>
              <a:moveTo>
                <a:pt x="0" y="14399"/>
              </a:moveTo>
              <a:lnTo>
                <a:pt x="187479" y="1439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648694" y="2160611"/>
        <a:ext cx="9373" cy="9373"/>
      </dsp:txXfrm>
    </dsp:sp>
    <dsp:sp modelId="{4171D254-6033-4305-ACF5-009370634185}">
      <dsp:nvSpPr>
        <dsp:cNvPr id="0" name=""/>
        <dsp:cNvSpPr/>
      </dsp:nvSpPr>
      <dsp:spPr>
        <a:xfrm>
          <a:off x="2747120" y="1872690"/>
          <a:ext cx="1170430" cy="585215"/>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Near Stream (this paper)</a:t>
          </a:r>
        </a:p>
      </dsp:txBody>
      <dsp:txXfrm>
        <a:off x="2764260" y="1889830"/>
        <a:ext cx="1136150" cy="5509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7E53E-DCC9-4EEA-BE84-24AA42B8DF53}"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3839E-ECD2-4C2B-B6B3-039F1A782CEA}" type="slidenum">
              <a:rPr lang="en-US" smtClean="0"/>
              <a:t>‹#›</a:t>
            </a:fld>
            <a:endParaRPr lang="en-US"/>
          </a:p>
        </p:txBody>
      </p:sp>
    </p:spTree>
    <p:extLst>
      <p:ext uri="{BB962C8B-B14F-4D97-AF65-F5344CB8AC3E}">
        <p14:creationId xmlns:p14="http://schemas.microsoft.com/office/powerpoint/2010/main" val="356648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2130240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275451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3</a:t>
            </a:fld>
            <a:endParaRPr lang="en-US"/>
          </a:p>
        </p:txBody>
      </p:sp>
    </p:spTree>
    <p:extLst>
      <p:ext uri="{BB962C8B-B14F-4D97-AF65-F5344CB8AC3E}">
        <p14:creationId xmlns:p14="http://schemas.microsoft.com/office/powerpoint/2010/main" val="232823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4</a:t>
            </a:fld>
            <a:endParaRPr lang="en-US"/>
          </a:p>
        </p:txBody>
      </p:sp>
    </p:spTree>
    <p:extLst>
      <p:ext uri="{BB962C8B-B14F-4D97-AF65-F5344CB8AC3E}">
        <p14:creationId xmlns:p14="http://schemas.microsoft.com/office/powerpoint/2010/main" val="3646572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5</a:t>
            </a:fld>
            <a:endParaRPr lang="en-US"/>
          </a:p>
        </p:txBody>
      </p:sp>
    </p:spTree>
    <p:extLst>
      <p:ext uri="{BB962C8B-B14F-4D97-AF65-F5344CB8AC3E}">
        <p14:creationId xmlns:p14="http://schemas.microsoft.com/office/powerpoint/2010/main" val="101402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6</a:t>
            </a:fld>
            <a:endParaRPr lang="en-US"/>
          </a:p>
        </p:txBody>
      </p:sp>
    </p:spTree>
    <p:extLst>
      <p:ext uri="{BB962C8B-B14F-4D97-AF65-F5344CB8AC3E}">
        <p14:creationId xmlns:p14="http://schemas.microsoft.com/office/powerpoint/2010/main" val="99787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7</a:t>
            </a:fld>
            <a:endParaRPr lang="en-US"/>
          </a:p>
        </p:txBody>
      </p:sp>
    </p:spTree>
    <p:extLst>
      <p:ext uri="{BB962C8B-B14F-4D97-AF65-F5344CB8AC3E}">
        <p14:creationId xmlns:p14="http://schemas.microsoft.com/office/powerpoint/2010/main" val="178247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8</a:t>
            </a:fld>
            <a:endParaRPr lang="en-US"/>
          </a:p>
        </p:txBody>
      </p:sp>
    </p:spTree>
    <p:extLst>
      <p:ext uri="{BB962C8B-B14F-4D97-AF65-F5344CB8AC3E}">
        <p14:creationId xmlns:p14="http://schemas.microsoft.com/office/powerpoint/2010/main" val="378220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81C6-491D-42AF-BEA9-F9B330D17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58EFA-79C2-477C-A94F-AED1C8CFF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D172F-D083-4C99-9AC8-FC3854B5E116}"/>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5" name="Footer Placeholder 4">
            <a:extLst>
              <a:ext uri="{FF2B5EF4-FFF2-40B4-BE49-F238E27FC236}">
                <a16:creationId xmlns:a16="http://schemas.microsoft.com/office/drawing/2014/main" id="{C77691C9-A229-4453-AA4A-7B9C43541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18CE-8DFE-44D3-9A1E-0C350A6F288A}"/>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4409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F929-6039-4938-A12D-EBE018107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0D092-84AE-4B7A-8491-1D30E478B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BE112-F406-4473-9899-0A227AA2EA2D}"/>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5" name="Footer Placeholder 4">
            <a:extLst>
              <a:ext uri="{FF2B5EF4-FFF2-40B4-BE49-F238E27FC236}">
                <a16:creationId xmlns:a16="http://schemas.microsoft.com/office/drawing/2014/main" id="{7D03B874-F03B-4A4A-80BD-1A1809D46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26BEA-5B59-48B2-A2EA-46EA233735C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01391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E8C4F-61EA-4D64-BA71-271141F07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83B2-4597-43C5-ADFE-63AA5C440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44E4F-E87F-4AAC-BDE4-1AB1A95FE337}"/>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5" name="Footer Placeholder 4">
            <a:extLst>
              <a:ext uri="{FF2B5EF4-FFF2-40B4-BE49-F238E27FC236}">
                <a16:creationId xmlns:a16="http://schemas.microsoft.com/office/drawing/2014/main" id="{01AAB5F2-73B1-4933-873B-2F28E65BD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2F26-AC93-4EA5-B66E-EDD2550ACE03}"/>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4374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7D1-D15F-4890-BC67-A7C49652E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B7E6F-3A21-4BAA-B8DA-E4094935DC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551F7-9B27-4D00-865C-AF95C5C7C97B}"/>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5" name="Footer Placeholder 4">
            <a:extLst>
              <a:ext uri="{FF2B5EF4-FFF2-40B4-BE49-F238E27FC236}">
                <a16:creationId xmlns:a16="http://schemas.microsoft.com/office/drawing/2014/main" id="{908A80D4-D0C0-41FA-8C7F-36075415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92742-5D26-48A7-90F7-49C6574ECD9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5131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232-D533-4BDD-BACF-F902E7FEE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B804F-6A5A-42E6-8FAC-0D9854D5D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41D7C-2408-476C-99AC-96C0FA168F1E}"/>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5" name="Footer Placeholder 4">
            <a:extLst>
              <a:ext uri="{FF2B5EF4-FFF2-40B4-BE49-F238E27FC236}">
                <a16:creationId xmlns:a16="http://schemas.microsoft.com/office/drawing/2014/main" id="{086483A7-E754-49FB-8528-C04D51AD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E191-E3D1-4727-9CC6-E42300D734B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30385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3C8-7FAD-410F-9085-09BFEA59F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9CD8D-C9D6-44F7-A044-41D94A575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0D9-F76D-49D7-BE7D-4A11BA4A2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A35A7-437B-47B7-B2D1-F3F763BDCD2F}"/>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6" name="Footer Placeholder 5">
            <a:extLst>
              <a:ext uri="{FF2B5EF4-FFF2-40B4-BE49-F238E27FC236}">
                <a16:creationId xmlns:a16="http://schemas.microsoft.com/office/drawing/2014/main" id="{F5A709E6-679C-40DF-A6EB-5E3BF3E2E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B72A-6BFB-4D9C-94DF-BCE141FF957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206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99FC-8A18-4472-8E23-4E72259A4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E2FCC-A784-49C0-A5AC-48BAD7E8E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D19A6-DA4C-4173-A476-219BA2C05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E6B41-AD5C-448F-81B0-E3B616A2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0077B-3019-46B1-BF96-C84D1FE8F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E08C49-27A8-4718-ABE2-4D6B54947B17}"/>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8" name="Footer Placeholder 7">
            <a:extLst>
              <a:ext uri="{FF2B5EF4-FFF2-40B4-BE49-F238E27FC236}">
                <a16:creationId xmlns:a16="http://schemas.microsoft.com/office/drawing/2014/main" id="{810017C4-7537-444F-8827-56FF32E29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84F20-7AFD-4E14-8B01-1504E845009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11828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A72B-0B8C-4C53-8820-09B448693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C2048-7FCF-4BB6-86F1-0A41B965FB31}"/>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4" name="Footer Placeholder 3">
            <a:extLst>
              <a:ext uri="{FF2B5EF4-FFF2-40B4-BE49-F238E27FC236}">
                <a16:creationId xmlns:a16="http://schemas.microsoft.com/office/drawing/2014/main" id="{1F0511BF-FF27-43E0-81C2-F7238D257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342EA-6F2E-49EE-BEEF-FB5C9528615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8222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F379A-8E5A-4B14-9803-1EA65C27B044}"/>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3" name="Footer Placeholder 2">
            <a:extLst>
              <a:ext uri="{FF2B5EF4-FFF2-40B4-BE49-F238E27FC236}">
                <a16:creationId xmlns:a16="http://schemas.microsoft.com/office/drawing/2014/main" id="{872FA51B-5501-4091-B227-A49BE46E8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C4B43-9A7A-4036-AA79-F8F1042931B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2588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7429-8B5F-4097-BB24-0D5CA709D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72B2D-D145-4C9E-B0FD-7868E376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48FA-C3B3-4F00-A0C3-0988C3DE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8A4A1-5BDC-4F76-991D-B36EB82A0B57}"/>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6" name="Footer Placeholder 5">
            <a:extLst>
              <a:ext uri="{FF2B5EF4-FFF2-40B4-BE49-F238E27FC236}">
                <a16:creationId xmlns:a16="http://schemas.microsoft.com/office/drawing/2014/main" id="{9409970D-2D77-4F63-85E9-C2D64F16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A77C8-B065-4BDF-A27D-70F460948DD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95166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45CF-CF1C-4D2D-B07C-FFDD6BB9D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49916-D3F4-472A-9BDE-8C4670B40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2290-83A4-4553-B49C-7A44E954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605EA-197F-4B5E-9B13-286C99867BA9}"/>
              </a:ext>
            </a:extLst>
          </p:cNvPr>
          <p:cNvSpPr>
            <a:spLocks noGrp="1"/>
          </p:cNvSpPr>
          <p:nvPr>
            <p:ph type="dt" sz="half" idx="10"/>
          </p:nvPr>
        </p:nvSpPr>
        <p:spPr/>
        <p:txBody>
          <a:bodyPr/>
          <a:lstStyle/>
          <a:p>
            <a:fld id="{E6C3E0DA-34BF-445A-A003-CCE061496EED}" type="datetimeFigureOut">
              <a:rPr lang="en-US" smtClean="0"/>
              <a:t>6/13/2022</a:t>
            </a:fld>
            <a:endParaRPr lang="en-US"/>
          </a:p>
        </p:txBody>
      </p:sp>
      <p:sp>
        <p:nvSpPr>
          <p:cNvPr id="6" name="Footer Placeholder 5">
            <a:extLst>
              <a:ext uri="{FF2B5EF4-FFF2-40B4-BE49-F238E27FC236}">
                <a16:creationId xmlns:a16="http://schemas.microsoft.com/office/drawing/2014/main" id="{F90110AC-B4F6-4099-BE57-797F762C7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7C265-97DA-4CD7-9B6B-B8944A45F526}"/>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415638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647B-00B4-4939-9FAD-A926F286A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26945-4BA1-4F11-9C6C-027CEE5DD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BC7EF-6275-4A65-915A-C81366C24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3E0DA-34BF-445A-A003-CCE061496EED}" type="datetimeFigureOut">
              <a:rPr lang="en-US" smtClean="0"/>
              <a:t>6/13/2022</a:t>
            </a:fld>
            <a:endParaRPr lang="en-US"/>
          </a:p>
        </p:txBody>
      </p:sp>
      <p:sp>
        <p:nvSpPr>
          <p:cNvPr id="5" name="Footer Placeholder 4">
            <a:extLst>
              <a:ext uri="{FF2B5EF4-FFF2-40B4-BE49-F238E27FC236}">
                <a16:creationId xmlns:a16="http://schemas.microsoft.com/office/drawing/2014/main" id="{ADA1027D-4B97-41CF-816E-A677DA921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D41F4-F6FE-4C0A-A9BA-69C0658D4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C1B-A13D-49AF-A30A-2E29DF20F284}" type="slidenum">
              <a:rPr lang="en-US" smtClean="0"/>
              <a:t>‹#›</a:t>
            </a:fld>
            <a:endParaRPr lang="en-US"/>
          </a:p>
        </p:txBody>
      </p:sp>
    </p:spTree>
    <p:extLst>
      <p:ext uri="{BB962C8B-B14F-4D97-AF65-F5344CB8AC3E}">
        <p14:creationId xmlns:p14="http://schemas.microsoft.com/office/powerpoint/2010/main" val="118946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abs/2107.0798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2107.0798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arxiv.org/abs/2112.00267"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hyperlink" Target="https://seanzw.github.io/pub/hpca2022-near-stream-computing.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2.png"/><Relationship Id="rId5" Type="http://schemas.openxmlformats.org/officeDocument/2006/relationships/diagramQuickStyle" Target="../diagrams/quickStyle1.xml"/><Relationship Id="rId10"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seanzw.github.io/pub/hpca2022-near-stream-computing.pdf" TargetMode="External"/><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hyperlink" Target="https://seanzw.github.io/pub/hpca2022-near-stream-computing.pdf" TargetMode="External"/><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hyperlink" Target="https://wu-kan.cn/2022/03/16/Only-Buffer-When-You-Need-To-Reducing-On-chip-GPU-Traffic-with-Reconfigurable-Local-Atomic-Buffer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AE909EDA-E7D3-F6F2-8BA9-457E08E0A05A}"/>
              </a:ext>
            </a:extLst>
          </p:cNvPr>
          <p:cNvSpPr txBox="1"/>
          <p:nvPr/>
        </p:nvSpPr>
        <p:spPr>
          <a:xfrm>
            <a:off x="7303423" y="1076144"/>
            <a:ext cx="4450773" cy="646331"/>
          </a:xfrm>
          <a:prstGeom prst="rect">
            <a:avLst/>
          </a:prstGeom>
          <a:noFill/>
        </p:spPr>
        <p:txBody>
          <a:bodyPr wrap="square">
            <a:spAutoFit/>
          </a:bodyPr>
          <a:lstStyle/>
          <a:p>
            <a:r>
              <a:rPr lang="en-US" b="1" dirty="0">
                <a:solidFill>
                  <a:srgbClr val="C00000"/>
                </a:solidFill>
              </a:rPr>
              <a:t>2. </a:t>
            </a:r>
            <a:r>
              <a:rPr lang="en-US" b="1" dirty="0">
                <a:solidFill>
                  <a:srgbClr val="C00000"/>
                </a:solidFill>
                <a:highlight>
                  <a:srgbClr val="FFFF00"/>
                </a:highlight>
              </a:rPr>
              <a:t>BUT, DISADVANTAGES </a:t>
            </a:r>
            <a:r>
              <a:rPr lang="en-US" b="1" dirty="0">
                <a:solidFill>
                  <a:srgbClr val="C00000"/>
                </a:solidFill>
              </a:rPr>
              <a:t>of state-of-the-art DBB sparsity</a:t>
            </a:r>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463252" cy="872465"/>
          </a:xfrm>
        </p:spPr>
        <p:txBody>
          <a:bodyPr>
            <a:noAutofit/>
          </a:bodyPr>
          <a:lstStyle/>
          <a:p>
            <a:r>
              <a:rPr lang="en-US" altLang="zh-CN" sz="2400" b="1" dirty="0">
                <a:solidFill>
                  <a:srgbClr val="C00000"/>
                </a:solidFill>
              </a:rPr>
              <a:t>HPCA 2022: S2TA: Exploiting Structured Sparsity for Energy-Efﬁcient Mobile CNN Acceleration</a:t>
            </a:r>
            <a:endParaRPr lang="en-US" sz="2400" b="1" baseline="30000" dirty="0"/>
          </a:p>
        </p:txBody>
      </p:sp>
      <p:sp>
        <p:nvSpPr>
          <p:cNvPr id="26" name="TextBox 25">
            <a:extLst>
              <a:ext uri="{FF2B5EF4-FFF2-40B4-BE49-F238E27FC236}">
                <a16:creationId xmlns:a16="http://schemas.microsoft.com/office/drawing/2014/main" id="{F75CBACF-2393-DE13-7CA8-0C41E862F208}"/>
              </a:ext>
            </a:extLst>
          </p:cNvPr>
          <p:cNvSpPr txBox="1"/>
          <p:nvPr/>
        </p:nvSpPr>
        <p:spPr>
          <a:xfrm>
            <a:off x="279284" y="6525057"/>
            <a:ext cx="2272724" cy="230832"/>
          </a:xfrm>
          <a:prstGeom prst="rect">
            <a:avLst/>
          </a:prstGeom>
          <a:noFill/>
        </p:spPr>
        <p:txBody>
          <a:bodyPr wrap="square">
            <a:spAutoFit/>
          </a:bodyPr>
          <a:lstStyle/>
          <a:p>
            <a:r>
              <a:rPr lang="en-US" sz="900" dirty="0"/>
              <a:t>[A.8]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https://arxiv.org/abs/2107.07983</a:t>
            </a:r>
            <a:endParaRPr lang="en-US" sz="900" dirty="0"/>
          </a:p>
        </p:txBody>
      </p:sp>
      <p:sp>
        <p:nvSpPr>
          <p:cNvPr id="21" name="Rectangle 20">
            <a:extLst>
              <a:ext uri="{FF2B5EF4-FFF2-40B4-BE49-F238E27FC236}">
                <a16:creationId xmlns:a16="http://schemas.microsoft.com/office/drawing/2014/main" id="{2F15335F-2A07-F51B-B078-E0731C6484B4}"/>
              </a:ext>
            </a:extLst>
          </p:cNvPr>
          <p:cNvSpPr/>
          <p:nvPr/>
        </p:nvSpPr>
        <p:spPr>
          <a:xfrm>
            <a:off x="192405" y="700526"/>
            <a:ext cx="3215813"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 Background</a:t>
            </a:r>
          </a:p>
        </p:txBody>
      </p:sp>
      <p:sp>
        <p:nvSpPr>
          <p:cNvPr id="22" name="TextBox 21">
            <a:extLst>
              <a:ext uri="{FF2B5EF4-FFF2-40B4-BE49-F238E27FC236}">
                <a16:creationId xmlns:a16="http://schemas.microsoft.com/office/drawing/2014/main" id="{FBE1E34B-A818-2BD1-4592-444161E5CFB8}"/>
              </a:ext>
            </a:extLst>
          </p:cNvPr>
          <p:cNvSpPr txBox="1"/>
          <p:nvPr/>
        </p:nvSpPr>
        <p:spPr>
          <a:xfrm>
            <a:off x="117013" y="3847659"/>
            <a:ext cx="3665277" cy="954107"/>
          </a:xfrm>
          <a:prstGeom prst="rect">
            <a:avLst/>
          </a:prstGeom>
          <a:noFill/>
        </p:spPr>
        <p:txBody>
          <a:bodyPr wrap="square">
            <a:spAutoFit/>
          </a:bodyPr>
          <a:lstStyle/>
          <a:p>
            <a:r>
              <a:rPr lang="en-US" sz="1400" dirty="0"/>
              <a:t>have independent random sparsity patterns…leading to variable, unbalanced processing element (PE) utilization at run time… introduces high energy and area overheads. </a:t>
            </a:r>
          </a:p>
        </p:txBody>
      </p:sp>
      <p:sp>
        <p:nvSpPr>
          <p:cNvPr id="31" name="Rectangle 30">
            <a:extLst>
              <a:ext uri="{FF2B5EF4-FFF2-40B4-BE49-F238E27FC236}">
                <a16:creationId xmlns:a16="http://schemas.microsoft.com/office/drawing/2014/main" id="{16D1794B-ECC3-CF6C-CC5A-8E455D32E2F5}"/>
              </a:ext>
            </a:extLst>
          </p:cNvPr>
          <p:cNvSpPr/>
          <p:nvPr/>
        </p:nvSpPr>
        <p:spPr>
          <a:xfrm>
            <a:off x="3849218" y="701583"/>
            <a:ext cx="308359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 Challenges and Solutions</a:t>
            </a:r>
            <a:endParaRPr lang="en-US" b="1" dirty="0">
              <a:solidFill>
                <a:schemeClr val="bg1"/>
              </a:solidFill>
            </a:endParaRPr>
          </a:p>
        </p:txBody>
      </p:sp>
      <p:sp>
        <p:nvSpPr>
          <p:cNvPr id="39" name="TextBox 38">
            <a:extLst>
              <a:ext uri="{FF2B5EF4-FFF2-40B4-BE49-F238E27FC236}">
                <a16:creationId xmlns:a16="http://schemas.microsoft.com/office/drawing/2014/main" id="{4269B31C-CC9C-4731-9876-660EF3D51890}"/>
              </a:ext>
            </a:extLst>
          </p:cNvPr>
          <p:cNvSpPr txBox="1"/>
          <p:nvPr/>
        </p:nvSpPr>
        <p:spPr>
          <a:xfrm>
            <a:off x="10145799" y="1357055"/>
            <a:ext cx="984942" cy="369332"/>
          </a:xfrm>
          <a:prstGeom prst="rect">
            <a:avLst/>
          </a:prstGeom>
          <a:noFill/>
        </p:spPr>
        <p:txBody>
          <a:bodyPr wrap="square">
            <a:spAutoFit/>
          </a:bodyPr>
          <a:lstStyle/>
          <a:p>
            <a:r>
              <a:rPr lang="en-US" altLang="zh-CN" b="1" dirty="0">
                <a:solidFill>
                  <a:schemeClr val="accent5">
                    <a:lumMod val="75000"/>
                  </a:schemeClr>
                </a:solidFill>
              </a:rPr>
              <a:t>Baseline</a:t>
            </a:r>
            <a:endParaRPr lang="en-US" sz="1600" b="1" dirty="0">
              <a:solidFill>
                <a:schemeClr val="accent5">
                  <a:lumMod val="75000"/>
                </a:schemeClr>
              </a:solidFill>
            </a:endParaRPr>
          </a:p>
        </p:txBody>
      </p:sp>
      <p:sp>
        <p:nvSpPr>
          <p:cNvPr id="55" name="TextBox 54">
            <a:extLst>
              <a:ext uri="{FF2B5EF4-FFF2-40B4-BE49-F238E27FC236}">
                <a16:creationId xmlns:a16="http://schemas.microsoft.com/office/drawing/2014/main" id="{032C2D91-1862-5715-3C12-7F0F7864C010}"/>
              </a:ext>
            </a:extLst>
          </p:cNvPr>
          <p:cNvSpPr txBox="1"/>
          <p:nvPr/>
        </p:nvSpPr>
        <p:spPr>
          <a:xfrm>
            <a:off x="157943" y="4879570"/>
            <a:ext cx="3541222" cy="1569660"/>
          </a:xfrm>
          <a:prstGeom prst="rect">
            <a:avLst/>
          </a:prstGeom>
          <a:solidFill>
            <a:schemeClr val="accent2">
              <a:lumMod val="20000"/>
              <a:lumOff val="80000"/>
            </a:schemeClr>
          </a:solidFill>
          <a:ln w="28575">
            <a:solidFill>
              <a:srgbClr val="C00000"/>
            </a:solidFill>
          </a:ln>
        </p:spPr>
        <p:txBody>
          <a:bodyPr wrap="square">
            <a:spAutoFit/>
          </a:bodyPr>
          <a:lstStyle/>
          <a:p>
            <a:r>
              <a:rPr lang="en-US" sz="1600" dirty="0"/>
              <a:t>“… we describe S2TA, a systolic array-based CNN accelerator that exploits joint weight and activation DBB sparsity and new dimensions of data reuse unavailable on the traditional systolic array. “</a:t>
            </a:r>
          </a:p>
        </p:txBody>
      </p:sp>
      <p:sp>
        <p:nvSpPr>
          <p:cNvPr id="18" name="TextBox 17">
            <a:extLst>
              <a:ext uri="{FF2B5EF4-FFF2-40B4-BE49-F238E27FC236}">
                <a16:creationId xmlns:a16="http://schemas.microsoft.com/office/drawing/2014/main" id="{D37F5B53-61E4-45FA-7B23-32F81D4F40E4}"/>
              </a:ext>
            </a:extLst>
          </p:cNvPr>
          <p:cNvSpPr txBox="1"/>
          <p:nvPr/>
        </p:nvSpPr>
        <p:spPr>
          <a:xfrm>
            <a:off x="118457" y="1099652"/>
            <a:ext cx="3156757" cy="369332"/>
          </a:xfrm>
          <a:prstGeom prst="rect">
            <a:avLst/>
          </a:prstGeom>
          <a:noFill/>
        </p:spPr>
        <p:txBody>
          <a:bodyPr wrap="square">
            <a:spAutoFit/>
          </a:bodyPr>
          <a:lstStyle/>
          <a:p>
            <a:r>
              <a:rPr lang="en-US" b="1" dirty="0">
                <a:solidFill>
                  <a:srgbClr val="C00000"/>
                </a:solidFill>
              </a:rPr>
              <a:t> Mobile CNN Acceleration</a:t>
            </a:r>
          </a:p>
        </p:txBody>
      </p:sp>
      <p:sp>
        <p:nvSpPr>
          <p:cNvPr id="4" name="Arrow: Right 3">
            <a:extLst>
              <a:ext uri="{FF2B5EF4-FFF2-40B4-BE49-F238E27FC236}">
                <a16:creationId xmlns:a16="http://schemas.microsoft.com/office/drawing/2014/main" id="{D15C86A7-D3CC-2B9B-D015-30FD6877DB64}"/>
              </a:ext>
            </a:extLst>
          </p:cNvPr>
          <p:cNvSpPr/>
          <p:nvPr/>
        </p:nvSpPr>
        <p:spPr>
          <a:xfrm>
            <a:off x="2252750" y="2560320"/>
            <a:ext cx="1737360" cy="23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74230BB-F68C-B4E6-F08F-996E921A4FBF}"/>
              </a:ext>
            </a:extLst>
          </p:cNvPr>
          <p:cNvSpPr txBox="1"/>
          <p:nvPr/>
        </p:nvSpPr>
        <p:spPr>
          <a:xfrm>
            <a:off x="3776058" y="4297920"/>
            <a:ext cx="3273135" cy="2462213"/>
          </a:xfrm>
          <a:prstGeom prst="rect">
            <a:avLst/>
          </a:prstGeom>
          <a:noFill/>
        </p:spPr>
        <p:txBody>
          <a:bodyPr wrap="square">
            <a:spAutoFit/>
          </a:bodyPr>
          <a:lstStyle/>
          <a:p>
            <a:pPr marL="182880" indent="-182880">
              <a:buFont typeface="Arial" panose="020B0604020202020204" pitchFamily="34" charset="0"/>
              <a:buChar cha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DBB divides an activation/weight tensor into blocks and sets the upper bound of elements in each block.</a:t>
            </a:r>
          </a:p>
          <a:p>
            <a:pPr marL="182880" indent="-182880">
              <a:buFont typeface="Arial" panose="020B0604020202020204" pitchFamily="34" charset="0"/>
              <a:buChar cha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DBB sparsity constrains the maximum NNZs in a block such that the maximum workload is known at design time.</a:t>
            </a:r>
          </a:p>
          <a:p>
            <a:pPr marL="182880" indent="-182880">
              <a:buFont typeface="Arial" panose="020B0604020202020204" pitchFamily="34" charset="0"/>
              <a:buChar cha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Benefits: 1) reduce load imbalance and remove the distributed accumulator problem encountered with unstructured sparsity. 2) a simple hardware design</a:t>
            </a:r>
          </a:p>
        </p:txBody>
      </p:sp>
      <p:pic>
        <p:nvPicPr>
          <p:cNvPr id="12" name="Picture 11">
            <a:extLst>
              <a:ext uri="{FF2B5EF4-FFF2-40B4-BE49-F238E27FC236}">
                <a16:creationId xmlns:a16="http://schemas.microsoft.com/office/drawing/2014/main" id="{91E715A5-A15F-A390-1C33-2C82E8796681}"/>
              </a:ext>
            </a:extLst>
          </p:cNvPr>
          <p:cNvPicPr>
            <a:picLocks noChangeAspect="1"/>
          </p:cNvPicPr>
          <p:nvPr/>
        </p:nvPicPr>
        <p:blipFill>
          <a:blip r:embed="rId4"/>
          <a:stretch>
            <a:fillRect/>
          </a:stretch>
        </p:blipFill>
        <p:spPr>
          <a:xfrm>
            <a:off x="7586917" y="1634167"/>
            <a:ext cx="3901273" cy="2015120"/>
          </a:xfrm>
          <a:prstGeom prst="rect">
            <a:avLst/>
          </a:prstGeom>
        </p:spPr>
      </p:pic>
      <p:grpSp>
        <p:nvGrpSpPr>
          <p:cNvPr id="35" name="Group 34">
            <a:extLst>
              <a:ext uri="{FF2B5EF4-FFF2-40B4-BE49-F238E27FC236}">
                <a16:creationId xmlns:a16="http://schemas.microsoft.com/office/drawing/2014/main" id="{BDFF0D45-830E-C2BC-5D1F-4931DE1D5F2F}"/>
              </a:ext>
            </a:extLst>
          </p:cNvPr>
          <p:cNvGrpSpPr/>
          <p:nvPr/>
        </p:nvGrpSpPr>
        <p:grpSpPr>
          <a:xfrm>
            <a:off x="471657" y="1546168"/>
            <a:ext cx="1689652" cy="2310939"/>
            <a:chOff x="330341" y="1729048"/>
            <a:chExt cx="1689652" cy="2310939"/>
          </a:xfrm>
        </p:grpSpPr>
        <p:pic>
          <p:nvPicPr>
            <p:cNvPr id="29" name="Picture 28">
              <a:extLst>
                <a:ext uri="{FF2B5EF4-FFF2-40B4-BE49-F238E27FC236}">
                  <a16:creationId xmlns:a16="http://schemas.microsoft.com/office/drawing/2014/main" id="{CD0CCF90-5100-9009-1D83-A10E2F6B26F1}"/>
                </a:ext>
              </a:extLst>
            </p:cNvPr>
            <p:cNvPicPr>
              <a:picLocks noChangeAspect="1"/>
            </p:cNvPicPr>
            <p:nvPr/>
          </p:nvPicPr>
          <p:blipFill>
            <a:blip r:embed="rId5"/>
            <a:stretch>
              <a:fillRect/>
            </a:stretch>
          </p:blipFill>
          <p:spPr>
            <a:xfrm>
              <a:off x="330341" y="1774112"/>
              <a:ext cx="1689652" cy="2260480"/>
            </a:xfrm>
            <a:prstGeom prst="rect">
              <a:avLst/>
            </a:prstGeom>
          </p:spPr>
        </p:pic>
        <p:sp>
          <p:nvSpPr>
            <p:cNvPr id="16" name="Oval 15">
              <a:extLst>
                <a:ext uri="{FF2B5EF4-FFF2-40B4-BE49-F238E27FC236}">
                  <a16:creationId xmlns:a16="http://schemas.microsoft.com/office/drawing/2014/main" id="{DD0DA866-055C-8E96-D232-EED651C8489F}"/>
                </a:ext>
              </a:extLst>
            </p:cNvPr>
            <p:cNvSpPr/>
            <p:nvPr/>
          </p:nvSpPr>
          <p:spPr>
            <a:xfrm>
              <a:off x="374074" y="1729048"/>
              <a:ext cx="515389" cy="249381"/>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60092D2A-BD1F-23AC-630A-A9F2A3FE7FDC}"/>
                </a:ext>
              </a:extLst>
            </p:cNvPr>
            <p:cNvSpPr/>
            <p:nvPr/>
          </p:nvSpPr>
          <p:spPr>
            <a:xfrm>
              <a:off x="435033" y="3751811"/>
              <a:ext cx="1568336" cy="28817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30696018-3816-41A9-DD3C-686DEE15A201}"/>
              </a:ext>
            </a:extLst>
          </p:cNvPr>
          <p:cNvSpPr txBox="1"/>
          <p:nvPr/>
        </p:nvSpPr>
        <p:spPr>
          <a:xfrm>
            <a:off x="2470959" y="3198615"/>
            <a:ext cx="1801783" cy="646331"/>
          </a:xfrm>
          <a:prstGeom prst="rect">
            <a:avLst/>
          </a:prstGeom>
          <a:noFill/>
        </p:spPr>
        <p:txBody>
          <a:bodyPr wrap="square">
            <a:spAutoFit/>
          </a:bodyPr>
          <a:lstStyle/>
          <a:p>
            <a:r>
              <a:rPr lang="en-US" dirty="0">
                <a:solidFill>
                  <a:schemeClr val="accent5">
                    <a:lumMod val="75000"/>
                  </a:schemeClr>
                </a:solidFill>
              </a:rPr>
              <a:t>number of non-zero (NNZ) </a:t>
            </a:r>
          </a:p>
        </p:txBody>
      </p:sp>
      <p:grpSp>
        <p:nvGrpSpPr>
          <p:cNvPr id="36" name="Group 35">
            <a:extLst>
              <a:ext uri="{FF2B5EF4-FFF2-40B4-BE49-F238E27FC236}">
                <a16:creationId xmlns:a16="http://schemas.microsoft.com/office/drawing/2014/main" id="{C70B8757-AEFE-2788-3A8E-9E6F37BC99AE}"/>
              </a:ext>
            </a:extLst>
          </p:cNvPr>
          <p:cNvGrpSpPr/>
          <p:nvPr/>
        </p:nvGrpSpPr>
        <p:grpSpPr>
          <a:xfrm>
            <a:off x="4114800" y="1650592"/>
            <a:ext cx="1969514" cy="2683113"/>
            <a:chOff x="3832168" y="1301457"/>
            <a:chExt cx="1969514" cy="2683113"/>
          </a:xfrm>
        </p:grpSpPr>
        <p:pic>
          <p:nvPicPr>
            <p:cNvPr id="33" name="Picture 32">
              <a:extLst>
                <a:ext uri="{FF2B5EF4-FFF2-40B4-BE49-F238E27FC236}">
                  <a16:creationId xmlns:a16="http://schemas.microsoft.com/office/drawing/2014/main" id="{33086D1F-FED1-154F-008E-BC0A63F4F411}"/>
                </a:ext>
              </a:extLst>
            </p:cNvPr>
            <p:cNvPicPr>
              <a:picLocks noChangeAspect="1"/>
            </p:cNvPicPr>
            <p:nvPr/>
          </p:nvPicPr>
          <p:blipFill>
            <a:blip r:embed="rId6"/>
            <a:stretch>
              <a:fillRect/>
            </a:stretch>
          </p:blipFill>
          <p:spPr>
            <a:xfrm>
              <a:off x="3832168" y="1301457"/>
              <a:ext cx="1969514" cy="2661504"/>
            </a:xfrm>
            <a:prstGeom prst="rect">
              <a:avLst/>
            </a:prstGeom>
          </p:spPr>
        </p:pic>
        <p:sp>
          <p:nvSpPr>
            <p:cNvPr id="43" name="Rectangle: Rounded Corners 42">
              <a:extLst>
                <a:ext uri="{FF2B5EF4-FFF2-40B4-BE49-F238E27FC236}">
                  <a16:creationId xmlns:a16="http://schemas.microsoft.com/office/drawing/2014/main" id="{E81BD4AE-83E2-07AD-B621-01D60D655C86}"/>
                </a:ext>
              </a:extLst>
            </p:cNvPr>
            <p:cNvSpPr/>
            <p:nvPr/>
          </p:nvSpPr>
          <p:spPr>
            <a:xfrm>
              <a:off x="3923607" y="3696394"/>
              <a:ext cx="1781696" cy="28817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E5072FD-08C9-C723-CDF7-0FADC4DBE78A}"/>
                </a:ext>
              </a:extLst>
            </p:cNvPr>
            <p:cNvSpPr/>
            <p:nvPr/>
          </p:nvSpPr>
          <p:spPr>
            <a:xfrm>
              <a:off x="4092634" y="1332808"/>
              <a:ext cx="515389" cy="249381"/>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C2552AB0-4971-9A67-0A55-C17176DC90AA}"/>
              </a:ext>
            </a:extLst>
          </p:cNvPr>
          <p:cNvSpPr txBox="1"/>
          <p:nvPr/>
        </p:nvSpPr>
        <p:spPr>
          <a:xfrm>
            <a:off x="3875809" y="1065060"/>
            <a:ext cx="2948940" cy="646331"/>
          </a:xfrm>
          <a:prstGeom prst="rect">
            <a:avLst/>
          </a:prstGeom>
          <a:noFill/>
        </p:spPr>
        <p:txBody>
          <a:bodyPr wrap="square">
            <a:spAutoFit/>
          </a:bodyPr>
          <a:lstStyle/>
          <a:p>
            <a:r>
              <a:rPr lang="en-US" b="1" dirty="0">
                <a:solidFill>
                  <a:srgbClr val="C00000"/>
                </a:solidFill>
              </a:rPr>
              <a:t>1. Convert to Density Bound Block (DBB) sparsity</a:t>
            </a:r>
          </a:p>
        </p:txBody>
      </p:sp>
      <p:cxnSp>
        <p:nvCxnSpPr>
          <p:cNvPr id="46" name="Straight Arrow Connector 45">
            <a:extLst>
              <a:ext uri="{FF2B5EF4-FFF2-40B4-BE49-F238E27FC236}">
                <a16:creationId xmlns:a16="http://schemas.microsoft.com/office/drawing/2014/main" id="{587FBC18-74CF-D9A5-9824-EB492157DB07}"/>
              </a:ext>
            </a:extLst>
          </p:cNvPr>
          <p:cNvCxnSpPr>
            <a:stCxn id="45" idx="1"/>
            <a:endCxn id="42" idx="3"/>
          </p:cNvCxnSpPr>
          <p:nvPr/>
        </p:nvCxnSpPr>
        <p:spPr>
          <a:xfrm flipH="1">
            <a:off x="2144685" y="3521781"/>
            <a:ext cx="326274" cy="19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49D152B-2E1A-386A-16D7-8A861849C313}"/>
              </a:ext>
            </a:extLst>
          </p:cNvPr>
          <p:cNvCxnSpPr/>
          <p:nvPr/>
        </p:nvCxnSpPr>
        <p:spPr>
          <a:xfrm>
            <a:off x="3773978" y="3657600"/>
            <a:ext cx="423949" cy="39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0122968-E23E-31B2-CFDC-D3BBDC7CB83E}"/>
              </a:ext>
            </a:extLst>
          </p:cNvPr>
          <p:cNvSpPr/>
          <p:nvPr/>
        </p:nvSpPr>
        <p:spPr>
          <a:xfrm>
            <a:off x="157942" y="648393"/>
            <a:ext cx="3549534" cy="4139739"/>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TextBox 55">
            <a:extLst>
              <a:ext uri="{FF2B5EF4-FFF2-40B4-BE49-F238E27FC236}">
                <a16:creationId xmlns:a16="http://schemas.microsoft.com/office/drawing/2014/main" id="{E58E835B-AD2F-9A9A-8452-D78B3C6DCF63}"/>
              </a:ext>
            </a:extLst>
          </p:cNvPr>
          <p:cNvSpPr txBox="1"/>
          <p:nvPr/>
        </p:nvSpPr>
        <p:spPr>
          <a:xfrm>
            <a:off x="7087986" y="3663581"/>
            <a:ext cx="4998720" cy="1384995"/>
          </a:xfrm>
          <a:prstGeom prst="rect">
            <a:avLst/>
          </a:prstGeom>
          <a:noFill/>
        </p:spPr>
        <p:txBody>
          <a:bodyPr wrap="square">
            <a:spAutoFit/>
          </a:bodyPr>
          <a:lstStyle/>
          <a:p>
            <a:r>
              <a:rPr lang="en-US" sz="1400" dirty="0"/>
              <a:t>ZVCG (baseline): 1) detects zero operands (weights and activations) and clock-gates the operand and/or result registers to reduce power dissipation; 2) does not increase throughput, nor reduce the SRAM bandwidth (as the zeros are still stored and read in sequence); 3) reduces the hardware utilization and does not improve area efﬁciency (TOPS/mm2), which is critical for mobile.</a:t>
            </a:r>
          </a:p>
        </p:txBody>
      </p:sp>
      <p:sp>
        <p:nvSpPr>
          <p:cNvPr id="58" name="Arrow: Right 57">
            <a:extLst>
              <a:ext uri="{FF2B5EF4-FFF2-40B4-BE49-F238E27FC236}">
                <a16:creationId xmlns:a16="http://schemas.microsoft.com/office/drawing/2014/main" id="{DC8D6426-C1FF-6CF3-031A-359BB92C8231}"/>
              </a:ext>
            </a:extLst>
          </p:cNvPr>
          <p:cNvSpPr/>
          <p:nvPr/>
        </p:nvSpPr>
        <p:spPr>
          <a:xfrm rot="19786613">
            <a:off x="6544887" y="2147454"/>
            <a:ext cx="648393"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B3473EF-9E34-7CA0-E8F5-6FD4A3B154F1}"/>
              </a:ext>
            </a:extLst>
          </p:cNvPr>
          <p:cNvSpPr/>
          <p:nvPr/>
        </p:nvSpPr>
        <p:spPr>
          <a:xfrm>
            <a:off x="3801688" y="648393"/>
            <a:ext cx="8243454" cy="6109854"/>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C1D64C5E-C940-1E94-3D5A-CC9C087DA338}"/>
              </a:ext>
            </a:extLst>
          </p:cNvPr>
          <p:cNvSpPr txBox="1"/>
          <p:nvPr/>
        </p:nvSpPr>
        <p:spPr>
          <a:xfrm>
            <a:off x="6384174" y="2718057"/>
            <a:ext cx="1197033" cy="523220"/>
          </a:xfrm>
          <a:prstGeom prst="rect">
            <a:avLst/>
          </a:prstGeom>
          <a:noFill/>
        </p:spPr>
        <p:txBody>
          <a:bodyPr wrap="square">
            <a:spAutoFit/>
          </a:bodyPr>
          <a:lstStyle/>
          <a:p>
            <a:r>
              <a:rPr lang="en-US" sz="1400" b="1" dirty="0"/>
              <a:t>W: weights</a:t>
            </a:r>
          </a:p>
          <a:p>
            <a:r>
              <a:rPr lang="en-US" sz="1400" b="1" dirty="0"/>
              <a:t>A: activations</a:t>
            </a:r>
          </a:p>
        </p:txBody>
      </p:sp>
      <p:graphicFrame>
        <p:nvGraphicFramePr>
          <p:cNvPr id="61" name="Table 61">
            <a:extLst>
              <a:ext uri="{FF2B5EF4-FFF2-40B4-BE49-F238E27FC236}">
                <a16:creationId xmlns:a16="http://schemas.microsoft.com/office/drawing/2014/main" id="{312D9B3B-CC9E-5265-C254-3F7A233EB8CC}"/>
              </a:ext>
            </a:extLst>
          </p:cNvPr>
          <p:cNvGraphicFramePr>
            <a:graphicFrameLocks noGrp="1"/>
          </p:cNvGraphicFramePr>
          <p:nvPr>
            <p:extLst>
              <p:ext uri="{D42A27DB-BD31-4B8C-83A1-F6EECF244321}">
                <p14:modId xmlns:p14="http://schemas.microsoft.com/office/powerpoint/2010/main" val="2214145362"/>
              </p:ext>
            </p:extLst>
          </p:nvPr>
        </p:nvGraphicFramePr>
        <p:xfrm>
          <a:off x="7169284" y="5126296"/>
          <a:ext cx="4790333" cy="1463040"/>
        </p:xfrm>
        <a:graphic>
          <a:graphicData uri="http://schemas.openxmlformats.org/drawingml/2006/table">
            <a:tbl>
              <a:tblPr firstRow="1" bandRow="1">
                <a:tableStyleId>{5C22544A-7EE6-4342-B048-85BDC9FD1C3A}</a:tableStyleId>
              </a:tblPr>
              <a:tblGrid>
                <a:gridCol w="1785117">
                  <a:extLst>
                    <a:ext uri="{9D8B030D-6E8A-4147-A177-3AD203B41FA5}">
                      <a16:colId xmlns:a16="http://schemas.microsoft.com/office/drawing/2014/main" val="3821494313"/>
                    </a:ext>
                  </a:extLst>
                </a:gridCol>
                <a:gridCol w="3005216">
                  <a:extLst>
                    <a:ext uri="{9D8B030D-6E8A-4147-A177-3AD203B41FA5}">
                      <a16:colId xmlns:a16="http://schemas.microsoft.com/office/drawing/2014/main" val="3883905011"/>
                    </a:ext>
                  </a:extLst>
                </a:gridCol>
              </a:tblGrid>
              <a:tr h="370840">
                <a:tc>
                  <a:txBody>
                    <a:bodyPr/>
                    <a:lstStyle/>
                    <a:p>
                      <a:r>
                        <a:rPr lang="en-US" sz="1400" dirty="0"/>
                        <a:t>A100 GPU (W-DBB sparsity) from Nvidia</a:t>
                      </a:r>
                    </a:p>
                  </a:txBody>
                  <a:tcPr/>
                </a:tc>
                <a:tc>
                  <a:txBody>
                    <a:bodyPr/>
                    <a:lstStyle/>
                    <a:p>
                      <a:pPr algn="ctr"/>
                      <a:r>
                        <a:rPr lang="en-US" sz="1400" dirty="0"/>
                        <a:t>Proposed method</a:t>
                      </a:r>
                    </a:p>
                  </a:txBody>
                  <a:tcPr/>
                </a:tc>
                <a:extLst>
                  <a:ext uri="{0D108BD9-81ED-4DB2-BD59-A6C34878D82A}">
                    <a16:rowId xmlns:a16="http://schemas.microsoft.com/office/drawing/2014/main" val="3407575327"/>
                  </a:ext>
                </a:extLst>
              </a:tr>
              <a:tr h="370840">
                <a:tc>
                  <a:txBody>
                    <a:bodyPr/>
                    <a:lstStyle/>
                    <a:p>
                      <a:r>
                        <a:rPr lang="en-US" sz="1400" dirty="0"/>
                        <a:t>support only ﬁxed 2/4 weight sparsity with up to 2× speedup</a:t>
                      </a:r>
                    </a:p>
                  </a:txBody>
                  <a:tcPr/>
                </a:tc>
                <a:tc>
                  <a:txBody>
                    <a:bodyPr/>
                    <a:lstStyle/>
                    <a:p>
                      <a:r>
                        <a:rPr lang="en-US" sz="1400" dirty="0"/>
                        <a:t>1) exploit both weight and variable activation DBB sparsity for up to 8× speedup; 2) suited to low-power mobile/embedded systems.</a:t>
                      </a:r>
                    </a:p>
                  </a:txBody>
                  <a:tcPr/>
                </a:tc>
                <a:extLst>
                  <a:ext uri="{0D108BD9-81ED-4DB2-BD59-A6C34878D82A}">
                    <a16:rowId xmlns:a16="http://schemas.microsoft.com/office/drawing/2014/main" val="577332577"/>
                  </a:ext>
                </a:extLst>
              </a:tr>
            </a:tbl>
          </a:graphicData>
        </a:graphic>
      </p:graphicFrame>
      <p:sp>
        <p:nvSpPr>
          <p:cNvPr id="34" name="TextBox 33">
            <a:extLst>
              <a:ext uri="{FF2B5EF4-FFF2-40B4-BE49-F238E27FC236}">
                <a16:creationId xmlns:a16="http://schemas.microsoft.com/office/drawing/2014/main" id="{24BAA73D-13B6-26C2-578C-CDA1ACCDF467}"/>
              </a:ext>
            </a:extLst>
          </p:cNvPr>
          <p:cNvSpPr txBox="1"/>
          <p:nvPr/>
        </p:nvSpPr>
        <p:spPr>
          <a:xfrm>
            <a:off x="11359341" y="102123"/>
            <a:ext cx="743990" cy="584775"/>
          </a:xfrm>
          <a:prstGeom prst="rect">
            <a:avLst/>
          </a:prstGeom>
          <a:solidFill>
            <a:schemeClr val="accent6">
              <a:lumMod val="75000"/>
            </a:schemeClr>
          </a:solidFill>
        </p:spPr>
        <p:txBody>
          <a:bodyPr wrap="square">
            <a:spAutoFit/>
          </a:bodyPr>
          <a:lstStyle/>
          <a:p>
            <a:r>
              <a:rPr lang="en-US" altLang="zh-CN" sz="3200" b="1" baseline="30000" dirty="0">
                <a:solidFill>
                  <a:schemeClr val="bg1"/>
                </a:solidFill>
              </a:rPr>
              <a:t>[A.8]</a:t>
            </a:r>
            <a:endParaRPr lang="en-US" sz="3200" dirty="0">
              <a:solidFill>
                <a:schemeClr val="bg1"/>
              </a:solidFill>
            </a:endParaRPr>
          </a:p>
        </p:txBody>
      </p:sp>
    </p:spTree>
    <p:extLst>
      <p:ext uri="{BB962C8B-B14F-4D97-AF65-F5344CB8AC3E}">
        <p14:creationId xmlns:p14="http://schemas.microsoft.com/office/powerpoint/2010/main" val="395045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388438" cy="872465"/>
          </a:xfrm>
        </p:spPr>
        <p:txBody>
          <a:bodyPr>
            <a:noAutofit/>
          </a:bodyPr>
          <a:lstStyle/>
          <a:p>
            <a:r>
              <a:rPr lang="en-US" altLang="zh-CN" sz="2400" b="1" dirty="0">
                <a:solidFill>
                  <a:srgbClr val="C00000"/>
                </a:solidFill>
              </a:rPr>
              <a:t>HPCA 2022: S2TA: Exploiting Structured Sparsity for Energy-Efﬁcient Mobile CNN Acceleration</a:t>
            </a:r>
            <a:endParaRPr lang="en-US" sz="2400" b="1" baseline="30000" dirty="0"/>
          </a:p>
        </p:txBody>
      </p:sp>
      <p:sp>
        <p:nvSpPr>
          <p:cNvPr id="26" name="TextBox 25">
            <a:extLst>
              <a:ext uri="{FF2B5EF4-FFF2-40B4-BE49-F238E27FC236}">
                <a16:creationId xmlns:a16="http://schemas.microsoft.com/office/drawing/2014/main" id="{F75CBACF-2393-DE13-7CA8-0C41E862F208}"/>
              </a:ext>
            </a:extLst>
          </p:cNvPr>
          <p:cNvSpPr txBox="1"/>
          <p:nvPr/>
        </p:nvSpPr>
        <p:spPr>
          <a:xfrm>
            <a:off x="182006" y="4200147"/>
            <a:ext cx="2272724" cy="230832"/>
          </a:xfrm>
          <a:prstGeom prst="rect">
            <a:avLst/>
          </a:prstGeom>
          <a:noFill/>
        </p:spPr>
        <p:txBody>
          <a:bodyPr wrap="square">
            <a:spAutoFit/>
          </a:bodyPr>
          <a:lstStyle/>
          <a:p>
            <a:r>
              <a:rPr lang="en-US" sz="900" dirty="0"/>
              <a:t>[A.8]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https://arxiv.org/abs/2107.07983</a:t>
            </a:r>
            <a:endParaRPr lang="en-US" sz="900" dirty="0"/>
          </a:p>
        </p:txBody>
      </p:sp>
      <p:sp>
        <p:nvSpPr>
          <p:cNvPr id="31" name="Rectangle 30">
            <a:extLst>
              <a:ext uri="{FF2B5EF4-FFF2-40B4-BE49-F238E27FC236}">
                <a16:creationId xmlns:a16="http://schemas.microsoft.com/office/drawing/2014/main" id="{16D1794B-ECC3-CF6C-CC5A-8E455D32E2F5}"/>
              </a:ext>
            </a:extLst>
          </p:cNvPr>
          <p:cNvSpPr/>
          <p:nvPr/>
        </p:nvSpPr>
        <p:spPr>
          <a:xfrm>
            <a:off x="316309" y="801336"/>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endParaRPr lang="en-US" b="1" dirty="0">
              <a:solidFill>
                <a:schemeClr val="bg1"/>
              </a:solidFill>
            </a:endParaRPr>
          </a:p>
        </p:txBody>
      </p:sp>
      <p:sp>
        <p:nvSpPr>
          <p:cNvPr id="38" name="Rectangle 37">
            <a:extLst>
              <a:ext uri="{FF2B5EF4-FFF2-40B4-BE49-F238E27FC236}">
                <a16:creationId xmlns:a16="http://schemas.microsoft.com/office/drawing/2014/main" id="{858D4062-DDBB-8B8C-0980-49D2C7C5BD95}"/>
              </a:ext>
            </a:extLst>
          </p:cNvPr>
          <p:cNvSpPr/>
          <p:nvPr/>
        </p:nvSpPr>
        <p:spPr>
          <a:xfrm>
            <a:off x="8547160" y="838753"/>
            <a:ext cx="3223662" cy="3959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IV. Results</a:t>
            </a:r>
            <a:endParaRPr lang="en-US" b="1" dirty="0">
              <a:solidFill>
                <a:schemeClr val="bg1"/>
              </a:solidFill>
            </a:endParaRPr>
          </a:p>
        </p:txBody>
      </p:sp>
      <p:grpSp>
        <p:nvGrpSpPr>
          <p:cNvPr id="10" name="Group 9">
            <a:extLst>
              <a:ext uri="{FF2B5EF4-FFF2-40B4-BE49-F238E27FC236}">
                <a16:creationId xmlns:a16="http://schemas.microsoft.com/office/drawing/2014/main" id="{42A40A27-045B-1205-3C8F-E6442B6F44B3}"/>
              </a:ext>
            </a:extLst>
          </p:cNvPr>
          <p:cNvGrpSpPr/>
          <p:nvPr/>
        </p:nvGrpSpPr>
        <p:grpSpPr>
          <a:xfrm>
            <a:off x="1242598" y="1627944"/>
            <a:ext cx="9564331" cy="2707355"/>
            <a:chOff x="793711" y="1203994"/>
            <a:chExt cx="9564331" cy="2707355"/>
          </a:xfrm>
        </p:grpSpPr>
        <p:pic>
          <p:nvPicPr>
            <p:cNvPr id="6" name="Picture 5">
              <a:extLst>
                <a:ext uri="{FF2B5EF4-FFF2-40B4-BE49-F238E27FC236}">
                  <a16:creationId xmlns:a16="http://schemas.microsoft.com/office/drawing/2014/main" id="{741463DE-D6AB-9050-4A47-6795A23CE64C}"/>
                </a:ext>
              </a:extLst>
            </p:cNvPr>
            <p:cNvPicPr>
              <a:picLocks noChangeAspect="1"/>
            </p:cNvPicPr>
            <p:nvPr/>
          </p:nvPicPr>
          <p:blipFill>
            <a:blip r:embed="rId4"/>
            <a:stretch>
              <a:fillRect/>
            </a:stretch>
          </p:blipFill>
          <p:spPr>
            <a:xfrm>
              <a:off x="793711" y="1203994"/>
              <a:ext cx="9564331" cy="2245787"/>
            </a:xfrm>
            <a:prstGeom prst="rect">
              <a:avLst/>
            </a:prstGeom>
          </p:spPr>
        </p:pic>
        <p:sp>
          <p:nvSpPr>
            <p:cNvPr id="39" name="TextBox 38">
              <a:extLst>
                <a:ext uri="{FF2B5EF4-FFF2-40B4-BE49-F238E27FC236}">
                  <a16:creationId xmlns:a16="http://schemas.microsoft.com/office/drawing/2014/main" id="{4269B31C-CC9C-4731-9876-660EF3D51890}"/>
                </a:ext>
              </a:extLst>
            </p:cNvPr>
            <p:cNvSpPr txBox="1"/>
            <p:nvPr/>
          </p:nvSpPr>
          <p:spPr>
            <a:xfrm>
              <a:off x="3046728" y="3410297"/>
              <a:ext cx="1093009" cy="338554"/>
            </a:xfrm>
            <a:prstGeom prst="rect">
              <a:avLst/>
            </a:prstGeom>
            <a:noFill/>
          </p:spPr>
          <p:txBody>
            <a:bodyPr wrap="square">
              <a:spAutoFit/>
            </a:bodyPr>
            <a:lstStyle/>
            <a:p>
              <a:r>
                <a:rPr lang="en-US" altLang="zh-CN" sz="1600" b="1" dirty="0">
                  <a:solidFill>
                    <a:schemeClr val="accent5">
                      <a:lumMod val="75000"/>
                    </a:schemeClr>
                  </a:solidFill>
                </a:rPr>
                <a:t>Baseline</a:t>
              </a:r>
              <a:endParaRPr lang="en-US" sz="1600" b="1" dirty="0">
                <a:solidFill>
                  <a:schemeClr val="accent5">
                    <a:lumMod val="75000"/>
                  </a:schemeClr>
                </a:solidFill>
              </a:endParaRPr>
            </a:p>
          </p:txBody>
        </p:sp>
        <p:sp>
          <p:nvSpPr>
            <p:cNvPr id="19" name="TextBox 18">
              <a:extLst>
                <a:ext uri="{FF2B5EF4-FFF2-40B4-BE49-F238E27FC236}">
                  <a16:creationId xmlns:a16="http://schemas.microsoft.com/office/drawing/2014/main" id="{410DD7C8-D044-A8A3-D146-B09934C55404}"/>
                </a:ext>
              </a:extLst>
            </p:cNvPr>
            <p:cNvSpPr txBox="1"/>
            <p:nvPr/>
          </p:nvSpPr>
          <p:spPr>
            <a:xfrm>
              <a:off x="4646814" y="3388129"/>
              <a:ext cx="1820488" cy="523220"/>
            </a:xfrm>
            <a:prstGeom prst="rect">
              <a:avLst/>
            </a:prstGeom>
            <a:noFill/>
          </p:spPr>
          <p:txBody>
            <a:bodyPr wrap="square">
              <a:spAutoFit/>
            </a:bodyPr>
            <a:lstStyle/>
            <a:p>
              <a:r>
                <a:rPr lang="en-US" altLang="zh-CN" sz="1400" b="1" dirty="0">
                  <a:solidFill>
                    <a:srgbClr val="C00000"/>
                  </a:solidFill>
                </a:rPr>
                <a:t>DBB: Weight</a:t>
              </a:r>
            </a:p>
            <a:p>
              <a:r>
                <a:rPr lang="en-US" sz="1400" b="1" dirty="0">
                  <a:solidFill>
                    <a:srgbClr val="C00000"/>
                  </a:solidFill>
                </a:rPr>
                <a:t>static, sparsity known</a:t>
              </a:r>
            </a:p>
          </p:txBody>
        </p:sp>
      </p:grpSp>
      <p:sp>
        <p:nvSpPr>
          <p:cNvPr id="30" name="TextBox 29">
            <a:extLst>
              <a:ext uri="{FF2B5EF4-FFF2-40B4-BE49-F238E27FC236}">
                <a16:creationId xmlns:a16="http://schemas.microsoft.com/office/drawing/2014/main" id="{4F1244C7-1633-34C9-9745-6F0528CFD5FA}"/>
              </a:ext>
            </a:extLst>
          </p:cNvPr>
          <p:cNvSpPr txBox="1"/>
          <p:nvPr/>
        </p:nvSpPr>
        <p:spPr>
          <a:xfrm>
            <a:off x="2903220" y="819833"/>
            <a:ext cx="2533303" cy="646331"/>
          </a:xfrm>
          <a:prstGeom prst="rect">
            <a:avLst/>
          </a:prstGeom>
          <a:noFill/>
        </p:spPr>
        <p:txBody>
          <a:bodyPr wrap="square">
            <a:spAutoFit/>
          </a:bodyPr>
          <a:lstStyle/>
          <a:p>
            <a:r>
              <a:rPr lang="en-US" dirty="0"/>
              <a:t>reduce operand</a:t>
            </a:r>
          </a:p>
          <a:p>
            <a:r>
              <a:rPr lang="en-US" dirty="0"/>
              <a:t>Bandwidth, power, etc. </a:t>
            </a:r>
          </a:p>
        </p:txBody>
      </p:sp>
      <p:sp>
        <p:nvSpPr>
          <p:cNvPr id="29" name="TextBox 28">
            <a:extLst>
              <a:ext uri="{FF2B5EF4-FFF2-40B4-BE49-F238E27FC236}">
                <a16:creationId xmlns:a16="http://schemas.microsoft.com/office/drawing/2014/main" id="{70595FF2-8E1F-DCB3-BD6D-11B81389C776}"/>
              </a:ext>
            </a:extLst>
          </p:cNvPr>
          <p:cNvSpPr txBox="1"/>
          <p:nvPr/>
        </p:nvSpPr>
        <p:spPr>
          <a:xfrm>
            <a:off x="270251" y="4651066"/>
            <a:ext cx="11726488" cy="2031325"/>
          </a:xfrm>
          <a:prstGeom prst="rect">
            <a:avLst/>
          </a:prstGeom>
          <a:noFill/>
          <a:ln w="28575">
            <a:solidFill>
              <a:schemeClr val="accent6">
                <a:lumMod val="75000"/>
              </a:schemeClr>
            </a:solidFill>
          </a:ln>
        </p:spPr>
        <p:txBody>
          <a:bodyPr wrap="square">
            <a:spAutoFit/>
          </a:bodyPr>
          <a:lstStyle/>
          <a:p>
            <a:r>
              <a:rPr lang="en-US" sz="1400" dirty="0"/>
              <a:t>For </a:t>
            </a:r>
            <a:r>
              <a:rPr lang="en-US" sz="1400" b="1" dirty="0">
                <a:solidFill>
                  <a:schemeClr val="accent6">
                    <a:lumMod val="75000"/>
                  </a:schemeClr>
                </a:solidFill>
                <a:highlight>
                  <a:srgbClr val="FFFF00"/>
                </a:highlight>
              </a:rPr>
              <a:t>Activations</a:t>
            </a:r>
            <a:r>
              <a:rPr lang="en-US" sz="1400" dirty="0"/>
              <a:t>: </a:t>
            </a:r>
          </a:p>
          <a:p>
            <a:r>
              <a:rPr lang="en-US" sz="1400" dirty="0"/>
              <a:t>1. Dynamic Activation Pruning (DAP): prunes and compresses the dense activation tensors into the DBB format; a lossy scheme, can degrade test accuracy, but s without signiﬁcant accuracy loss. </a:t>
            </a:r>
          </a:p>
          <a:p>
            <a:r>
              <a:rPr lang="en-US" sz="1400" dirty="0"/>
              <a:t>2. Switch from unrolling the elements in the A-DBB blocks spatially (d) to serializing them in time (e): </a:t>
            </a:r>
          </a:p>
          <a:p>
            <a:pPr marL="285750" indent="-285750">
              <a:buFont typeface="Arial" panose="020B0604020202020204" pitchFamily="34" charset="0"/>
              <a:buChar char="•"/>
            </a:pPr>
            <a:r>
              <a:rPr lang="en-US" sz="1400" dirty="0"/>
              <a:t>Process one element of the activation block per cycle using a single MAC, over multiple cycles. </a:t>
            </a:r>
          </a:p>
          <a:p>
            <a:pPr marL="285750" indent="-285750">
              <a:buFont typeface="Arial" panose="020B0604020202020204" pitchFamily="34" charset="0"/>
              <a:buChar char="•"/>
            </a:pPr>
            <a:r>
              <a:rPr lang="en-US" sz="1400" dirty="0"/>
              <a:t>For example, a layer with low density activations can use 1/8 DBB, requiring just one cycle per block; while, a layer with denser 5/8 DBB activations requires ﬁve cycles. </a:t>
            </a:r>
          </a:p>
          <a:p>
            <a:pPr marL="285750" indent="-285750">
              <a:buFont typeface="Arial" panose="020B0604020202020204" pitchFamily="34" charset="0"/>
              <a:buChar char="•"/>
            </a:pPr>
            <a:r>
              <a:rPr lang="en-US" sz="1400" dirty="0"/>
              <a:t>Vary the activation block density per layer directly by changing the number of cycles per block. </a:t>
            </a:r>
          </a:p>
          <a:p>
            <a:pPr marL="285750" indent="-285750">
              <a:buFont typeface="Arial" panose="020B0604020202020204" pitchFamily="34" charset="0"/>
              <a:buChar char="•"/>
            </a:pPr>
            <a:r>
              <a:rPr lang="en-US" sz="1400" dirty="0"/>
              <a:t>Datapath utilization and operand bandwidth remain constant.</a:t>
            </a:r>
          </a:p>
        </p:txBody>
      </p:sp>
      <p:sp>
        <p:nvSpPr>
          <p:cNvPr id="32" name="TextBox 31">
            <a:extLst>
              <a:ext uri="{FF2B5EF4-FFF2-40B4-BE49-F238E27FC236}">
                <a16:creationId xmlns:a16="http://schemas.microsoft.com/office/drawing/2014/main" id="{CBFCC147-9C62-6715-31CB-C4EB07224412}"/>
              </a:ext>
            </a:extLst>
          </p:cNvPr>
          <p:cNvSpPr txBox="1"/>
          <p:nvPr/>
        </p:nvSpPr>
        <p:spPr>
          <a:xfrm>
            <a:off x="2344189" y="1615039"/>
            <a:ext cx="1521230" cy="338554"/>
          </a:xfrm>
          <a:prstGeom prst="rect">
            <a:avLst/>
          </a:prstGeom>
          <a:noFill/>
        </p:spPr>
        <p:txBody>
          <a:bodyPr wrap="square">
            <a:spAutoFit/>
          </a:bodyPr>
          <a:lstStyle/>
          <a:p>
            <a:r>
              <a:rPr lang="en-US" sz="1600" dirty="0">
                <a:solidFill>
                  <a:srgbClr val="C00000"/>
                </a:solidFill>
              </a:rPr>
              <a:t>25% less energy</a:t>
            </a:r>
          </a:p>
        </p:txBody>
      </p:sp>
      <p:sp>
        <p:nvSpPr>
          <p:cNvPr id="34" name="TextBox 33">
            <a:extLst>
              <a:ext uri="{FF2B5EF4-FFF2-40B4-BE49-F238E27FC236}">
                <a16:creationId xmlns:a16="http://schemas.microsoft.com/office/drawing/2014/main" id="{0871760D-41B4-3C49-B7BE-10470599EB78}"/>
              </a:ext>
            </a:extLst>
          </p:cNvPr>
          <p:cNvSpPr txBox="1"/>
          <p:nvPr/>
        </p:nvSpPr>
        <p:spPr>
          <a:xfrm>
            <a:off x="5237017" y="1551355"/>
            <a:ext cx="3067397" cy="307777"/>
          </a:xfrm>
          <a:prstGeom prst="rect">
            <a:avLst/>
          </a:prstGeom>
          <a:noFill/>
        </p:spPr>
        <p:txBody>
          <a:bodyPr wrap="square">
            <a:spAutoFit/>
          </a:bodyPr>
          <a:lstStyle/>
          <a:p>
            <a:r>
              <a:rPr lang="en-US" sz="1400" b="1" dirty="0">
                <a:solidFill>
                  <a:srgbClr val="C00000"/>
                </a:solidFill>
              </a:rPr>
              <a:t>W-DBB alone reduces energy by 1.13×</a:t>
            </a:r>
          </a:p>
        </p:txBody>
      </p:sp>
      <p:sp>
        <p:nvSpPr>
          <p:cNvPr id="35" name="TextBox 34">
            <a:extLst>
              <a:ext uri="{FF2B5EF4-FFF2-40B4-BE49-F238E27FC236}">
                <a16:creationId xmlns:a16="http://schemas.microsoft.com/office/drawing/2014/main" id="{0CDEF403-ABC6-E3CC-CF2E-C91104AAEB7A}"/>
              </a:ext>
            </a:extLst>
          </p:cNvPr>
          <p:cNvSpPr txBox="1"/>
          <p:nvPr/>
        </p:nvSpPr>
        <p:spPr>
          <a:xfrm>
            <a:off x="7703127" y="1218844"/>
            <a:ext cx="4184073" cy="307777"/>
          </a:xfrm>
          <a:prstGeom prst="rect">
            <a:avLst/>
          </a:prstGeom>
          <a:noFill/>
        </p:spPr>
        <p:txBody>
          <a:bodyPr wrap="square">
            <a:spAutoFit/>
          </a:bodyPr>
          <a:lstStyle/>
          <a:p>
            <a:r>
              <a:rPr lang="en-US" sz="1400" b="1" dirty="0">
                <a:solidFill>
                  <a:srgbClr val="C00000"/>
                </a:solidFill>
                <a:highlight>
                  <a:srgbClr val="FFFF00"/>
                </a:highlight>
              </a:rPr>
              <a:t>an average 2.08× energy reduction and 2.11× speedup</a:t>
            </a:r>
          </a:p>
        </p:txBody>
      </p:sp>
      <p:sp>
        <p:nvSpPr>
          <p:cNvPr id="11" name="Arrow: Curved Up 10">
            <a:extLst>
              <a:ext uri="{FF2B5EF4-FFF2-40B4-BE49-F238E27FC236}">
                <a16:creationId xmlns:a16="http://schemas.microsoft.com/office/drawing/2014/main" id="{A8E77692-AFE9-8C9A-5721-9EFE19C244F9}"/>
              </a:ext>
            </a:extLst>
          </p:cNvPr>
          <p:cNvSpPr/>
          <p:nvPr/>
        </p:nvSpPr>
        <p:spPr>
          <a:xfrm rot="10800000">
            <a:off x="2576945" y="1878676"/>
            <a:ext cx="822960" cy="199506"/>
          </a:xfrm>
          <a:prstGeom prst="curved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Up 36">
            <a:extLst>
              <a:ext uri="{FF2B5EF4-FFF2-40B4-BE49-F238E27FC236}">
                <a16:creationId xmlns:a16="http://schemas.microsoft.com/office/drawing/2014/main" id="{21EC5CC3-DF16-A690-6592-F4F01882B0EF}"/>
              </a:ext>
            </a:extLst>
          </p:cNvPr>
          <p:cNvSpPr/>
          <p:nvPr/>
        </p:nvSpPr>
        <p:spPr>
          <a:xfrm rot="10800000">
            <a:off x="4566455" y="1814945"/>
            <a:ext cx="1177637" cy="199506"/>
          </a:xfrm>
          <a:prstGeom prst="curved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row: Curved Up 39">
            <a:extLst>
              <a:ext uri="{FF2B5EF4-FFF2-40B4-BE49-F238E27FC236}">
                <a16:creationId xmlns:a16="http://schemas.microsoft.com/office/drawing/2014/main" id="{58D9A060-9778-378F-B57C-BD2299FA7A42}"/>
              </a:ext>
            </a:extLst>
          </p:cNvPr>
          <p:cNvSpPr/>
          <p:nvPr/>
        </p:nvSpPr>
        <p:spPr>
          <a:xfrm rot="10800000">
            <a:off x="4289364" y="1454727"/>
            <a:ext cx="5370024" cy="562494"/>
          </a:xfrm>
          <a:prstGeom prst="curved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4A728FFF-1313-A750-D890-5C8E6D03BA58}"/>
              </a:ext>
            </a:extLst>
          </p:cNvPr>
          <p:cNvSpPr/>
          <p:nvPr/>
        </p:nvSpPr>
        <p:spPr>
          <a:xfrm>
            <a:off x="8237912" y="2543695"/>
            <a:ext cx="2236123" cy="349134"/>
          </a:xfrm>
          <a:prstGeom prst="curvedUpArrow">
            <a:avLst/>
          </a:prstGeom>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42" name="Arrow: Right 41">
            <a:extLst>
              <a:ext uri="{FF2B5EF4-FFF2-40B4-BE49-F238E27FC236}">
                <a16:creationId xmlns:a16="http://schemas.microsoft.com/office/drawing/2014/main" id="{2D4A2B99-8753-20D5-559B-D25AE89D579D}"/>
              </a:ext>
            </a:extLst>
          </p:cNvPr>
          <p:cNvSpPr/>
          <p:nvPr/>
        </p:nvSpPr>
        <p:spPr>
          <a:xfrm rot="5400000">
            <a:off x="9601817" y="3491965"/>
            <a:ext cx="2109288" cy="150540"/>
          </a:xfrm>
          <a:prstGeom prst="rightArrow">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3C6A106-7D42-046A-8FD1-40500A567904}"/>
              </a:ext>
            </a:extLst>
          </p:cNvPr>
          <p:cNvSpPr txBox="1"/>
          <p:nvPr/>
        </p:nvSpPr>
        <p:spPr>
          <a:xfrm>
            <a:off x="332509" y="1529337"/>
            <a:ext cx="1197033" cy="523220"/>
          </a:xfrm>
          <a:prstGeom prst="rect">
            <a:avLst/>
          </a:prstGeom>
          <a:noFill/>
        </p:spPr>
        <p:txBody>
          <a:bodyPr wrap="square">
            <a:spAutoFit/>
          </a:bodyPr>
          <a:lstStyle/>
          <a:p>
            <a:r>
              <a:rPr lang="en-US" sz="1400" b="1" dirty="0"/>
              <a:t>W: W</a:t>
            </a:r>
            <a:r>
              <a:rPr lang="en-US" sz="1400" dirty="0"/>
              <a:t>eights</a:t>
            </a:r>
          </a:p>
          <a:p>
            <a:r>
              <a:rPr lang="en-US" sz="1400" b="1" dirty="0"/>
              <a:t>A: A</a:t>
            </a:r>
            <a:r>
              <a:rPr lang="en-US" sz="1400" dirty="0"/>
              <a:t>ctivations</a:t>
            </a:r>
          </a:p>
        </p:txBody>
      </p:sp>
      <p:sp>
        <p:nvSpPr>
          <p:cNvPr id="44" name="TextBox 43">
            <a:extLst>
              <a:ext uri="{FF2B5EF4-FFF2-40B4-BE49-F238E27FC236}">
                <a16:creationId xmlns:a16="http://schemas.microsoft.com/office/drawing/2014/main" id="{64BB4631-39BE-67FC-0E5E-CE68F4446A85}"/>
              </a:ext>
            </a:extLst>
          </p:cNvPr>
          <p:cNvSpPr txBox="1"/>
          <p:nvPr/>
        </p:nvSpPr>
        <p:spPr>
          <a:xfrm>
            <a:off x="7034645" y="3806920"/>
            <a:ext cx="4752801" cy="830997"/>
          </a:xfrm>
          <a:prstGeom prst="rect">
            <a:avLst/>
          </a:prstGeom>
          <a:noFill/>
        </p:spPr>
        <p:txBody>
          <a:bodyPr wrap="square">
            <a:spAutoFit/>
          </a:bodyPr>
          <a:lstStyle/>
          <a:p>
            <a:r>
              <a:rPr lang="en-US" sz="1600" b="1" dirty="0">
                <a:solidFill>
                  <a:schemeClr val="accent6">
                    <a:lumMod val="75000"/>
                  </a:schemeClr>
                </a:solidFill>
                <a:highlight>
                  <a:srgbClr val="FFFF00"/>
                </a:highlight>
              </a:rPr>
              <a:t>BUT</a:t>
            </a:r>
            <a:r>
              <a:rPr lang="en-US" sz="1600" b="1" dirty="0">
                <a:solidFill>
                  <a:schemeClr val="accent6">
                    <a:lumMod val="75000"/>
                  </a:schemeClr>
                </a:solidFill>
              </a:rPr>
              <a:t>, </a:t>
            </a:r>
            <a:r>
              <a:rPr lang="en-US" sz="1600" b="1" dirty="0">
                <a:solidFill>
                  <a:schemeClr val="accent6">
                    <a:lumMod val="75000"/>
                  </a:schemeClr>
                </a:solidFill>
                <a:highlight>
                  <a:srgbClr val="FFFF00"/>
                </a:highlight>
              </a:rPr>
              <a:t>Activations</a:t>
            </a:r>
            <a:r>
              <a:rPr lang="en-US" sz="1600" b="1" dirty="0">
                <a:solidFill>
                  <a:schemeClr val="accent6">
                    <a:lumMod val="75000"/>
                  </a:schemeClr>
                </a:solidFill>
              </a:rPr>
              <a:t>:(1) activation sparsity is dynamic and unbounded, (2) optimal activation DBB sparsity varies signiﬁcantly across the layers of a network.</a:t>
            </a:r>
          </a:p>
        </p:txBody>
      </p:sp>
      <p:sp>
        <p:nvSpPr>
          <p:cNvPr id="45" name="Oval 44">
            <a:extLst>
              <a:ext uri="{FF2B5EF4-FFF2-40B4-BE49-F238E27FC236}">
                <a16:creationId xmlns:a16="http://schemas.microsoft.com/office/drawing/2014/main" id="{D983DC1C-30F3-F96A-D1F9-1594B21C21A2}"/>
              </a:ext>
            </a:extLst>
          </p:cNvPr>
          <p:cNvSpPr/>
          <p:nvPr/>
        </p:nvSpPr>
        <p:spPr>
          <a:xfrm>
            <a:off x="7572896" y="2219499"/>
            <a:ext cx="1163780" cy="349133"/>
          </a:xfrm>
          <a:prstGeom prst="ellipse">
            <a:avLst/>
          </a:prstGeom>
          <a:solidFill>
            <a:schemeClr val="accent6">
              <a:lumMod val="60000"/>
              <a:lumOff val="40000"/>
              <a:alpha val="5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BB63173-B361-6875-99AD-D2C8B3167B84}"/>
              </a:ext>
            </a:extLst>
          </p:cNvPr>
          <p:cNvSpPr/>
          <p:nvPr/>
        </p:nvSpPr>
        <p:spPr>
          <a:xfrm rot="5400000">
            <a:off x="9795165" y="1964577"/>
            <a:ext cx="1163780" cy="349133"/>
          </a:xfrm>
          <a:prstGeom prst="ellipse">
            <a:avLst/>
          </a:prstGeom>
          <a:solidFill>
            <a:schemeClr val="accent6">
              <a:lumMod val="60000"/>
              <a:lumOff val="40000"/>
              <a:alpha val="5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8E77C5F-C44D-F334-AF83-4D9715F2EC97}"/>
              </a:ext>
            </a:extLst>
          </p:cNvPr>
          <p:cNvSpPr txBox="1"/>
          <p:nvPr/>
        </p:nvSpPr>
        <p:spPr>
          <a:xfrm>
            <a:off x="11359341" y="102123"/>
            <a:ext cx="743990" cy="584775"/>
          </a:xfrm>
          <a:prstGeom prst="rect">
            <a:avLst/>
          </a:prstGeom>
          <a:solidFill>
            <a:schemeClr val="accent6">
              <a:lumMod val="75000"/>
            </a:schemeClr>
          </a:solidFill>
        </p:spPr>
        <p:txBody>
          <a:bodyPr wrap="square">
            <a:spAutoFit/>
          </a:bodyPr>
          <a:lstStyle/>
          <a:p>
            <a:r>
              <a:rPr lang="en-US" altLang="zh-CN" sz="3200" b="1" baseline="30000" dirty="0">
                <a:solidFill>
                  <a:schemeClr val="bg1"/>
                </a:solidFill>
              </a:rPr>
              <a:t>[A.8]</a:t>
            </a:r>
            <a:endParaRPr lang="en-US" sz="3200" dirty="0">
              <a:solidFill>
                <a:schemeClr val="bg1"/>
              </a:solidFill>
            </a:endParaRPr>
          </a:p>
        </p:txBody>
      </p:sp>
    </p:spTree>
    <p:extLst>
      <p:ext uri="{BB962C8B-B14F-4D97-AF65-F5344CB8AC3E}">
        <p14:creationId xmlns:p14="http://schemas.microsoft.com/office/powerpoint/2010/main" val="4979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4" y="0"/>
            <a:ext cx="12028519" cy="872465"/>
          </a:xfrm>
        </p:spPr>
        <p:txBody>
          <a:bodyPr>
            <a:noAutofit/>
          </a:bodyPr>
          <a:lstStyle/>
          <a:p>
            <a:r>
              <a:rPr lang="en-US" altLang="zh-CN" sz="2400" b="1" dirty="0">
                <a:solidFill>
                  <a:srgbClr val="C00000"/>
                </a:solidFill>
              </a:rPr>
              <a:t>HPCA 2022: Energy and Memory Efﬁcient Automata Processing in Content-Addressable Memories</a:t>
            </a:r>
            <a:endParaRPr lang="en-US" sz="2400" b="1" baseline="30000" dirty="0"/>
          </a:p>
        </p:txBody>
      </p:sp>
      <p:sp>
        <p:nvSpPr>
          <p:cNvPr id="26" name="TextBox 25">
            <a:extLst>
              <a:ext uri="{FF2B5EF4-FFF2-40B4-BE49-F238E27FC236}">
                <a16:creationId xmlns:a16="http://schemas.microsoft.com/office/drawing/2014/main" id="{F75CBACF-2393-DE13-7CA8-0C41E862F208}"/>
              </a:ext>
            </a:extLst>
          </p:cNvPr>
          <p:cNvSpPr txBox="1"/>
          <p:nvPr/>
        </p:nvSpPr>
        <p:spPr>
          <a:xfrm>
            <a:off x="279284" y="6525057"/>
            <a:ext cx="2272724" cy="230832"/>
          </a:xfrm>
          <a:prstGeom prst="rect">
            <a:avLst/>
          </a:prstGeom>
          <a:noFill/>
        </p:spPr>
        <p:txBody>
          <a:bodyPr wrap="square">
            <a:spAutoFit/>
          </a:bodyPr>
          <a:lstStyle/>
          <a:p>
            <a:r>
              <a:rPr lang="en-US" sz="900" dirty="0"/>
              <a:t>[A.11] </a:t>
            </a:r>
            <a:r>
              <a:rPr lang="en-US" sz="900" dirty="0">
                <a:hlinkClick r:id="rId3"/>
              </a:rPr>
              <a:t>https://arxiv.org/abs/2112.00267</a:t>
            </a:r>
            <a:endParaRPr lang="en-US" sz="900" dirty="0"/>
          </a:p>
        </p:txBody>
      </p:sp>
      <p:sp>
        <p:nvSpPr>
          <p:cNvPr id="20" name="Rectangle 19">
            <a:extLst>
              <a:ext uri="{FF2B5EF4-FFF2-40B4-BE49-F238E27FC236}">
                <a16:creationId xmlns:a16="http://schemas.microsoft.com/office/drawing/2014/main" id="{3DA3DDA3-6279-4836-FCB8-A623205C1304}"/>
              </a:ext>
            </a:extLst>
          </p:cNvPr>
          <p:cNvSpPr/>
          <p:nvPr/>
        </p:nvSpPr>
        <p:spPr>
          <a:xfrm>
            <a:off x="4221191" y="2806551"/>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II. Challenges</a:t>
            </a:r>
          </a:p>
        </p:txBody>
      </p:sp>
      <p:sp>
        <p:nvSpPr>
          <p:cNvPr id="21" name="Rectangle 20">
            <a:extLst>
              <a:ext uri="{FF2B5EF4-FFF2-40B4-BE49-F238E27FC236}">
                <a16:creationId xmlns:a16="http://schemas.microsoft.com/office/drawing/2014/main" id="{2F15335F-2A07-F51B-B078-E0731C6484B4}"/>
              </a:ext>
            </a:extLst>
          </p:cNvPr>
          <p:cNvSpPr/>
          <p:nvPr/>
        </p:nvSpPr>
        <p:spPr>
          <a:xfrm>
            <a:off x="283845" y="858467"/>
            <a:ext cx="270873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 Background</a:t>
            </a:r>
          </a:p>
        </p:txBody>
      </p:sp>
      <p:sp>
        <p:nvSpPr>
          <p:cNvPr id="22" name="TextBox 21">
            <a:extLst>
              <a:ext uri="{FF2B5EF4-FFF2-40B4-BE49-F238E27FC236}">
                <a16:creationId xmlns:a16="http://schemas.microsoft.com/office/drawing/2014/main" id="{FBE1E34B-A818-2BD1-4592-444161E5CFB8}"/>
              </a:ext>
            </a:extLst>
          </p:cNvPr>
          <p:cNvSpPr txBox="1"/>
          <p:nvPr/>
        </p:nvSpPr>
        <p:spPr>
          <a:xfrm>
            <a:off x="208454" y="1237462"/>
            <a:ext cx="7198185" cy="1384995"/>
          </a:xfrm>
          <a:prstGeom prst="rect">
            <a:avLst/>
          </a:prstGeom>
          <a:noFill/>
        </p:spPr>
        <p:txBody>
          <a:bodyPr wrap="square">
            <a:spAutoFit/>
          </a:bodyPr>
          <a:lstStyle/>
          <a:p>
            <a:pPr marL="285750" indent="-285750">
              <a:buFont typeface="Arial" panose="020B0604020202020204" pitchFamily="34" charset="0"/>
              <a:buChar char="•"/>
            </a:pPr>
            <a:r>
              <a:rPr lang="en-US" sz="1400" dirty="0"/>
              <a:t>Content Addressable Memory (CAM): suitable </a:t>
            </a:r>
            <a:r>
              <a:rPr lang="en-US" sz="1400" b="1" dirty="0">
                <a:solidFill>
                  <a:srgbClr val="C00000"/>
                </a:solidFill>
              </a:rPr>
              <a:t>for ﬁxed-width bit string matching </a:t>
            </a:r>
            <a:r>
              <a:rPr lang="en-US" sz="1400" dirty="0"/>
              <a:t>and extensively </a:t>
            </a:r>
            <a:r>
              <a:rPr lang="en-US" sz="1400" b="1" dirty="0">
                <a:solidFill>
                  <a:srgbClr val="C00000"/>
                </a:solidFill>
              </a:rPr>
              <a:t>used in networking</a:t>
            </a:r>
            <a:r>
              <a:rPr lang="en-US" sz="1400" dirty="0"/>
              <a:t> for IP lookup and packet classiﬁcation. </a:t>
            </a:r>
          </a:p>
          <a:p>
            <a:pPr marL="285750" indent="-285750">
              <a:buFont typeface="Arial" panose="020B0604020202020204" pitchFamily="34" charset="0"/>
              <a:buChar char="•"/>
            </a:pPr>
            <a:r>
              <a:rPr lang="en-US" sz="1400" dirty="0"/>
              <a:t>Compared to Deterministic Finite Automaton (DFA), the Non-deterministic FA (NFA) </a:t>
            </a:r>
            <a:r>
              <a:rPr lang="en-US" sz="1400" b="1" dirty="0">
                <a:solidFill>
                  <a:srgbClr val="C00000"/>
                </a:solidFill>
              </a:rPr>
              <a:t>holds multiple active states at the same time</a:t>
            </a:r>
            <a:r>
              <a:rPr lang="en-US" sz="1400" dirty="0"/>
              <a:t> and </a:t>
            </a:r>
            <a:r>
              <a:rPr lang="en-US" sz="1400" b="1" dirty="0">
                <a:solidFill>
                  <a:srgbClr val="C00000"/>
                </a:solidFill>
              </a:rPr>
              <a:t>supports multiple transitions on a single input</a:t>
            </a:r>
            <a:r>
              <a:rPr lang="en-US" sz="1400" dirty="0"/>
              <a:t>.</a:t>
            </a:r>
          </a:p>
          <a:p>
            <a:pPr marL="285750" indent="-285750">
              <a:buFont typeface="Arial" panose="020B0604020202020204" pitchFamily="34" charset="0"/>
              <a:buChar char="•"/>
            </a:pPr>
            <a:r>
              <a:rPr lang="en-US" sz="1400" dirty="0"/>
              <a:t>However, existing CAM-based methods </a:t>
            </a:r>
            <a:r>
              <a:rPr lang="en-US" sz="1400" b="1" dirty="0">
                <a:solidFill>
                  <a:srgbClr val="C00000"/>
                </a:solidFill>
              </a:rPr>
              <a:t>cannot handle complex applications </a:t>
            </a:r>
            <a:r>
              <a:rPr lang="en-US" sz="1400" dirty="0"/>
              <a:t>beyond packet inspection, because of the state explosion issues in converting an expressive NFA to a DFA . </a:t>
            </a:r>
          </a:p>
        </p:txBody>
      </p:sp>
      <p:sp>
        <p:nvSpPr>
          <p:cNvPr id="31" name="Rectangle 30">
            <a:extLst>
              <a:ext uri="{FF2B5EF4-FFF2-40B4-BE49-F238E27FC236}">
                <a16:creationId xmlns:a16="http://schemas.microsoft.com/office/drawing/2014/main" id="{16D1794B-ECC3-CF6C-CC5A-8E455D32E2F5}"/>
              </a:ext>
            </a:extLst>
          </p:cNvPr>
          <p:cNvSpPr/>
          <p:nvPr/>
        </p:nvSpPr>
        <p:spPr>
          <a:xfrm>
            <a:off x="8778666" y="2871205"/>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endParaRPr lang="en-US" b="1" dirty="0">
              <a:solidFill>
                <a:schemeClr val="bg1"/>
              </a:solidFill>
            </a:endParaRPr>
          </a:p>
        </p:txBody>
      </p:sp>
      <p:sp>
        <p:nvSpPr>
          <p:cNvPr id="38" name="Rectangle 37">
            <a:extLst>
              <a:ext uri="{FF2B5EF4-FFF2-40B4-BE49-F238E27FC236}">
                <a16:creationId xmlns:a16="http://schemas.microsoft.com/office/drawing/2014/main" id="{858D4062-DDBB-8B8C-0980-49D2C7C5BD95}"/>
              </a:ext>
            </a:extLst>
          </p:cNvPr>
          <p:cNvSpPr/>
          <p:nvPr/>
        </p:nvSpPr>
        <p:spPr>
          <a:xfrm>
            <a:off x="8040084" y="797190"/>
            <a:ext cx="3223662" cy="3959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IV. Experiment and Results</a:t>
            </a:r>
            <a:endParaRPr lang="en-US" b="1" dirty="0">
              <a:solidFill>
                <a:schemeClr val="bg1"/>
              </a:solidFill>
            </a:endParaRPr>
          </a:p>
        </p:txBody>
      </p:sp>
      <p:sp>
        <p:nvSpPr>
          <p:cNvPr id="39" name="TextBox 38">
            <a:extLst>
              <a:ext uri="{FF2B5EF4-FFF2-40B4-BE49-F238E27FC236}">
                <a16:creationId xmlns:a16="http://schemas.microsoft.com/office/drawing/2014/main" id="{4269B31C-CC9C-4731-9876-660EF3D51890}"/>
              </a:ext>
            </a:extLst>
          </p:cNvPr>
          <p:cNvSpPr txBox="1"/>
          <p:nvPr/>
        </p:nvSpPr>
        <p:spPr>
          <a:xfrm>
            <a:off x="178836" y="5671359"/>
            <a:ext cx="2871935" cy="830997"/>
          </a:xfrm>
          <a:prstGeom prst="rect">
            <a:avLst/>
          </a:prstGeom>
          <a:noFill/>
        </p:spPr>
        <p:txBody>
          <a:bodyPr wrap="square">
            <a:spAutoFit/>
          </a:bodyPr>
          <a:lstStyle/>
          <a:p>
            <a:r>
              <a:rPr lang="en-US" sz="1200" dirty="0"/>
              <a:t>* All existing in-memory automata processors execute an automaton in </a:t>
            </a:r>
            <a:r>
              <a:rPr lang="en-US" sz="1200" b="1" dirty="0"/>
              <a:t>two steps</a:t>
            </a:r>
            <a:r>
              <a:rPr lang="en-US" sz="1200" dirty="0"/>
              <a:t>: </a:t>
            </a:r>
            <a:r>
              <a:rPr lang="en-US" sz="1200" b="1" dirty="0"/>
              <a:t>state matching and state transition</a:t>
            </a:r>
            <a:r>
              <a:rPr lang="en-US" sz="1200" dirty="0"/>
              <a:t>.</a:t>
            </a:r>
          </a:p>
          <a:p>
            <a:r>
              <a:rPr lang="en-US" sz="1200" dirty="0"/>
              <a:t>* SL:</a:t>
            </a:r>
            <a:r>
              <a:rPr lang="zh-CN" altLang="en-US" sz="1200" dirty="0"/>
              <a:t> </a:t>
            </a:r>
            <a:r>
              <a:rPr lang="en-US" altLang="zh-CN" sz="1200" dirty="0"/>
              <a:t>search</a:t>
            </a:r>
            <a:r>
              <a:rPr lang="zh-CN" altLang="en-US" sz="1200" dirty="0"/>
              <a:t> </a:t>
            </a:r>
            <a:r>
              <a:rPr lang="en-US" altLang="zh-CN" sz="1200" dirty="0"/>
              <a:t>line</a:t>
            </a:r>
            <a:endParaRPr lang="en-US" sz="1200" dirty="0"/>
          </a:p>
        </p:txBody>
      </p:sp>
      <p:sp>
        <p:nvSpPr>
          <p:cNvPr id="40" name="TextBox 39">
            <a:extLst>
              <a:ext uri="{FF2B5EF4-FFF2-40B4-BE49-F238E27FC236}">
                <a16:creationId xmlns:a16="http://schemas.microsoft.com/office/drawing/2014/main" id="{E179A536-9580-C0EE-5977-5CA13A32FFE0}"/>
              </a:ext>
            </a:extLst>
          </p:cNvPr>
          <p:cNvSpPr txBox="1"/>
          <p:nvPr/>
        </p:nvSpPr>
        <p:spPr>
          <a:xfrm rot="16200000">
            <a:off x="2231931" y="3924293"/>
            <a:ext cx="1647568" cy="369332"/>
          </a:xfrm>
          <a:prstGeom prst="rect">
            <a:avLst/>
          </a:prstGeom>
          <a:noFill/>
        </p:spPr>
        <p:txBody>
          <a:bodyPr wrap="square">
            <a:spAutoFit/>
          </a:bodyPr>
          <a:lstStyle/>
          <a:p>
            <a:r>
              <a:rPr lang="en-US" dirty="0">
                <a:solidFill>
                  <a:srgbClr val="C00000"/>
                </a:solidFill>
              </a:rPr>
              <a:t>state </a:t>
            </a:r>
            <a:r>
              <a:rPr lang="en-US" b="1" dirty="0">
                <a:solidFill>
                  <a:srgbClr val="C00000"/>
                </a:solidFill>
              </a:rPr>
              <a:t>matching</a:t>
            </a:r>
            <a:r>
              <a:rPr lang="en-US" dirty="0">
                <a:solidFill>
                  <a:srgbClr val="C00000"/>
                </a:solidFill>
              </a:rPr>
              <a:t> </a:t>
            </a:r>
          </a:p>
        </p:txBody>
      </p:sp>
      <p:sp>
        <p:nvSpPr>
          <p:cNvPr id="41" name="TextBox 40">
            <a:extLst>
              <a:ext uri="{FF2B5EF4-FFF2-40B4-BE49-F238E27FC236}">
                <a16:creationId xmlns:a16="http://schemas.microsoft.com/office/drawing/2014/main" id="{109E41BE-35BB-28B9-40A3-2E98C1092E6B}"/>
              </a:ext>
            </a:extLst>
          </p:cNvPr>
          <p:cNvSpPr txBox="1"/>
          <p:nvPr/>
        </p:nvSpPr>
        <p:spPr>
          <a:xfrm rot="16200000">
            <a:off x="2240168" y="5586389"/>
            <a:ext cx="1631092" cy="369332"/>
          </a:xfrm>
          <a:prstGeom prst="rect">
            <a:avLst/>
          </a:prstGeom>
          <a:noFill/>
        </p:spPr>
        <p:txBody>
          <a:bodyPr wrap="square">
            <a:spAutoFit/>
          </a:bodyPr>
          <a:lstStyle/>
          <a:p>
            <a:r>
              <a:rPr lang="en-US" dirty="0">
                <a:solidFill>
                  <a:srgbClr val="C00000"/>
                </a:solidFill>
              </a:rPr>
              <a:t>state </a:t>
            </a:r>
            <a:r>
              <a:rPr lang="en-US" b="1" dirty="0">
                <a:solidFill>
                  <a:srgbClr val="C00000"/>
                </a:solidFill>
              </a:rPr>
              <a:t>transition</a:t>
            </a:r>
          </a:p>
        </p:txBody>
      </p:sp>
      <p:pic>
        <p:nvPicPr>
          <p:cNvPr id="12" name="Picture 11">
            <a:extLst>
              <a:ext uri="{FF2B5EF4-FFF2-40B4-BE49-F238E27FC236}">
                <a16:creationId xmlns:a16="http://schemas.microsoft.com/office/drawing/2014/main" id="{71D22248-9AC7-63BB-760D-E6C1FCA3C4AA}"/>
              </a:ext>
            </a:extLst>
          </p:cNvPr>
          <p:cNvPicPr>
            <a:picLocks noChangeAspect="1"/>
          </p:cNvPicPr>
          <p:nvPr/>
        </p:nvPicPr>
        <p:blipFill>
          <a:blip r:embed="rId4"/>
          <a:stretch>
            <a:fillRect/>
          </a:stretch>
        </p:blipFill>
        <p:spPr>
          <a:xfrm>
            <a:off x="3300776" y="3484708"/>
            <a:ext cx="4164051" cy="1379876"/>
          </a:xfrm>
          <a:prstGeom prst="rect">
            <a:avLst/>
          </a:prstGeom>
        </p:spPr>
      </p:pic>
      <p:pic>
        <p:nvPicPr>
          <p:cNvPr id="42" name="Picture 41">
            <a:extLst>
              <a:ext uri="{FF2B5EF4-FFF2-40B4-BE49-F238E27FC236}">
                <a16:creationId xmlns:a16="http://schemas.microsoft.com/office/drawing/2014/main" id="{5F086427-B302-732E-E705-358A4A3E01AA}"/>
              </a:ext>
            </a:extLst>
          </p:cNvPr>
          <p:cNvPicPr>
            <a:picLocks noChangeAspect="1"/>
          </p:cNvPicPr>
          <p:nvPr/>
        </p:nvPicPr>
        <p:blipFill>
          <a:blip r:embed="rId5"/>
          <a:stretch>
            <a:fillRect/>
          </a:stretch>
        </p:blipFill>
        <p:spPr>
          <a:xfrm>
            <a:off x="3325567" y="4943029"/>
            <a:ext cx="4089386" cy="941398"/>
          </a:xfrm>
          <a:prstGeom prst="rect">
            <a:avLst/>
          </a:prstGeom>
        </p:spPr>
      </p:pic>
      <p:pic>
        <p:nvPicPr>
          <p:cNvPr id="44" name="Picture 43">
            <a:extLst>
              <a:ext uri="{FF2B5EF4-FFF2-40B4-BE49-F238E27FC236}">
                <a16:creationId xmlns:a16="http://schemas.microsoft.com/office/drawing/2014/main" id="{41C45B6B-B108-ED30-45B8-9555B922C62D}"/>
              </a:ext>
            </a:extLst>
          </p:cNvPr>
          <p:cNvPicPr>
            <a:picLocks noChangeAspect="1"/>
          </p:cNvPicPr>
          <p:nvPr/>
        </p:nvPicPr>
        <p:blipFill>
          <a:blip r:embed="rId6"/>
          <a:stretch>
            <a:fillRect/>
          </a:stretch>
        </p:blipFill>
        <p:spPr>
          <a:xfrm>
            <a:off x="3292510" y="5913657"/>
            <a:ext cx="4031001" cy="575011"/>
          </a:xfrm>
          <a:prstGeom prst="rect">
            <a:avLst/>
          </a:prstGeom>
        </p:spPr>
      </p:pic>
      <p:sp>
        <p:nvSpPr>
          <p:cNvPr id="47" name="TextBox 46">
            <a:extLst>
              <a:ext uri="{FF2B5EF4-FFF2-40B4-BE49-F238E27FC236}">
                <a16:creationId xmlns:a16="http://schemas.microsoft.com/office/drawing/2014/main" id="{207AF3F1-A1E2-1497-0A57-9336C02DF146}"/>
              </a:ext>
            </a:extLst>
          </p:cNvPr>
          <p:cNvSpPr txBox="1"/>
          <p:nvPr/>
        </p:nvSpPr>
        <p:spPr>
          <a:xfrm>
            <a:off x="3133898" y="6483722"/>
            <a:ext cx="8944495" cy="307777"/>
          </a:xfrm>
          <a:prstGeom prst="rect">
            <a:avLst/>
          </a:prstGeom>
          <a:noFill/>
        </p:spPr>
        <p:txBody>
          <a:bodyPr wrap="square">
            <a:spAutoFit/>
          </a:bodyPr>
          <a:lstStyle/>
          <a:p>
            <a:r>
              <a:rPr lang="en-US" sz="1400" dirty="0"/>
              <a:t>* In addition to the major methods introduced here, the paper also introduced an optimization framework.  </a:t>
            </a:r>
          </a:p>
        </p:txBody>
      </p:sp>
      <p:pic>
        <p:nvPicPr>
          <p:cNvPr id="48" name="Picture 47">
            <a:extLst>
              <a:ext uri="{FF2B5EF4-FFF2-40B4-BE49-F238E27FC236}">
                <a16:creationId xmlns:a16="http://schemas.microsoft.com/office/drawing/2014/main" id="{371E8EE8-50DF-4F40-79B3-0FC9BA6E8C0D}"/>
              </a:ext>
            </a:extLst>
          </p:cNvPr>
          <p:cNvPicPr>
            <a:picLocks noChangeAspect="1"/>
          </p:cNvPicPr>
          <p:nvPr/>
        </p:nvPicPr>
        <p:blipFill>
          <a:blip r:embed="rId7"/>
          <a:stretch>
            <a:fillRect/>
          </a:stretch>
        </p:blipFill>
        <p:spPr>
          <a:xfrm>
            <a:off x="7718894" y="5035667"/>
            <a:ext cx="4093491" cy="1364497"/>
          </a:xfrm>
          <a:prstGeom prst="rect">
            <a:avLst/>
          </a:prstGeom>
        </p:spPr>
      </p:pic>
      <p:pic>
        <p:nvPicPr>
          <p:cNvPr id="50" name="Picture 49">
            <a:extLst>
              <a:ext uri="{FF2B5EF4-FFF2-40B4-BE49-F238E27FC236}">
                <a16:creationId xmlns:a16="http://schemas.microsoft.com/office/drawing/2014/main" id="{98652F78-E199-6FF7-31FB-D6704DF8793F}"/>
              </a:ext>
            </a:extLst>
          </p:cNvPr>
          <p:cNvPicPr>
            <a:picLocks noChangeAspect="1"/>
          </p:cNvPicPr>
          <p:nvPr/>
        </p:nvPicPr>
        <p:blipFill>
          <a:blip r:embed="rId8"/>
          <a:stretch>
            <a:fillRect/>
          </a:stretch>
        </p:blipFill>
        <p:spPr>
          <a:xfrm>
            <a:off x="7679399" y="3575437"/>
            <a:ext cx="4174549" cy="1237632"/>
          </a:xfrm>
          <a:prstGeom prst="rect">
            <a:avLst/>
          </a:prstGeom>
        </p:spPr>
      </p:pic>
      <p:sp>
        <p:nvSpPr>
          <p:cNvPr id="53" name="TextBox 52">
            <a:extLst>
              <a:ext uri="{FF2B5EF4-FFF2-40B4-BE49-F238E27FC236}">
                <a16:creationId xmlns:a16="http://schemas.microsoft.com/office/drawing/2014/main" id="{84309A6B-51BE-582F-8C7D-46ACE3DDFC76}"/>
              </a:ext>
            </a:extLst>
          </p:cNvPr>
          <p:cNvSpPr txBox="1"/>
          <p:nvPr/>
        </p:nvSpPr>
        <p:spPr>
          <a:xfrm>
            <a:off x="7331825" y="1272060"/>
            <a:ext cx="4860175" cy="1384995"/>
          </a:xfrm>
          <a:prstGeom prst="rect">
            <a:avLst/>
          </a:prstGeom>
          <a:noFill/>
        </p:spPr>
        <p:txBody>
          <a:bodyPr wrap="square">
            <a:spAutoFit/>
          </a:bodyPr>
          <a:lstStyle/>
          <a:p>
            <a:pPr marL="285750" indent="-285750">
              <a:buFont typeface="Arial" panose="020B0604020202020204" pitchFamily="34" charset="0"/>
              <a:buChar char="•"/>
            </a:pPr>
            <a:r>
              <a:rPr lang="en-US" sz="1400" dirty="0"/>
              <a:t>Two versions of CAMA designs, one optimized for </a:t>
            </a:r>
            <a:r>
              <a:rPr lang="en-US" sz="1400" b="1" dirty="0">
                <a:solidFill>
                  <a:srgbClr val="C00000"/>
                </a:solidFill>
              </a:rPr>
              <a:t>energy</a:t>
            </a:r>
            <a:r>
              <a:rPr lang="en-US" sz="1400" dirty="0"/>
              <a:t> (CAMA-E) and the other for </a:t>
            </a:r>
            <a:r>
              <a:rPr lang="en-US" sz="1400" b="1" dirty="0">
                <a:solidFill>
                  <a:srgbClr val="C00000"/>
                </a:solidFill>
              </a:rPr>
              <a:t>throughput</a:t>
            </a:r>
            <a:r>
              <a:rPr lang="en-US" sz="1400" dirty="0"/>
              <a:t> (CAMA-T), </a:t>
            </a:r>
          </a:p>
          <a:p>
            <a:pPr marL="285750" indent="-285750">
              <a:buFont typeface="Arial" panose="020B0604020202020204" pitchFamily="34" charset="0"/>
              <a:buChar char="•"/>
            </a:pPr>
            <a:r>
              <a:rPr lang="en-US" sz="1400" dirty="0"/>
              <a:t>Use</a:t>
            </a:r>
            <a:r>
              <a:rPr lang="en-US" sz="1400" b="1" dirty="0">
                <a:solidFill>
                  <a:srgbClr val="C00000"/>
                </a:solidFill>
              </a:rPr>
              <a:t> 21</a:t>
            </a:r>
            <a:r>
              <a:rPr lang="en-US" sz="1400" dirty="0"/>
              <a:t> common real-world and synthetic </a:t>
            </a:r>
            <a:r>
              <a:rPr lang="en-US" sz="1400" b="1" dirty="0">
                <a:solidFill>
                  <a:srgbClr val="C00000"/>
                </a:solidFill>
              </a:rPr>
              <a:t>benchmarks</a:t>
            </a:r>
            <a:r>
              <a:rPr lang="en-US" sz="1400" dirty="0"/>
              <a:t>. </a:t>
            </a:r>
          </a:p>
          <a:p>
            <a:pPr marL="285750" indent="-285750">
              <a:buFont typeface="Arial" panose="020B0604020202020204" pitchFamily="34" charset="0"/>
              <a:buChar char="•"/>
            </a:pPr>
            <a:r>
              <a:rPr lang="en-US" sz="1400" dirty="0"/>
              <a:t>Compared to state-of-the-art (SOTA) designs, CAMA-E achieves &gt; </a:t>
            </a:r>
            <a:r>
              <a:rPr lang="en-US" sz="1400" b="1" dirty="0">
                <a:solidFill>
                  <a:srgbClr val="C00000"/>
                </a:solidFill>
              </a:rPr>
              <a:t>2×lower energy</a:t>
            </a:r>
            <a:r>
              <a:rPr lang="en-US" sz="1400" dirty="0"/>
              <a:t>, while CAMA-T shows &gt; </a:t>
            </a:r>
            <a:r>
              <a:rPr lang="en-US" sz="1400" b="1" dirty="0">
                <a:solidFill>
                  <a:srgbClr val="C00000"/>
                </a:solidFill>
              </a:rPr>
              <a:t>2.6×</a:t>
            </a:r>
            <a:r>
              <a:rPr lang="en-US" sz="1400" dirty="0"/>
              <a:t> </a:t>
            </a:r>
            <a:r>
              <a:rPr lang="en-US" sz="1400" b="1" dirty="0">
                <a:solidFill>
                  <a:srgbClr val="C00000"/>
                </a:solidFill>
              </a:rPr>
              <a:t>higher compute density</a:t>
            </a:r>
            <a:r>
              <a:rPr lang="en-US" sz="1400" dirty="0"/>
              <a:t>.</a:t>
            </a:r>
            <a:r>
              <a:rPr lang="zh-CN" altLang="en-US" sz="1400" dirty="0"/>
              <a:t> </a:t>
            </a:r>
            <a:endParaRPr lang="en-US" sz="1400" dirty="0"/>
          </a:p>
        </p:txBody>
      </p:sp>
      <p:sp>
        <p:nvSpPr>
          <p:cNvPr id="55" name="TextBox 54">
            <a:extLst>
              <a:ext uri="{FF2B5EF4-FFF2-40B4-BE49-F238E27FC236}">
                <a16:creationId xmlns:a16="http://schemas.microsoft.com/office/drawing/2014/main" id="{032C2D91-1862-5715-3C12-7F0F7864C010}"/>
              </a:ext>
            </a:extLst>
          </p:cNvPr>
          <p:cNvSpPr txBox="1"/>
          <p:nvPr/>
        </p:nvSpPr>
        <p:spPr>
          <a:xfrm>
            <a:off x="213362" y="2701634"/>
            <a:ext cx="2554776" cy="2800767"/>
          </a:xfrm>
          <a:prstGeom prst="rect">
            <a:avLst/>
          </a:prstGeom>
          <a:solidFill>
            <a:schemeClr val="accent2">
              <a:lumMod val="20000"/>
              <a:lumOff val="80000"/>
            </a:schemeClr>
          </a:solidFill>
          <a:ln w="28575">
            <a:solidFill>
              <a:srgbClr val="C00000"/>
            </a:solidFill>
          </a:ln>
        </p:spPr>
        <p:txBody>
          <a:bodyPr wrap="square">
            <a:spAutoFit/>
          </a:bodyPr>
          <a:lstStyle/>
          <a:p>
            <a:r>
              <a:rPr lang="en-US" sz="1600" dirty="0"/>
              <a:t>“We propose CAMA, the ﬁrst </a:t>
            </a:r>
            <a:r>
              <a:rPr lang="en-US" sz="1600" b="1" dirty="0">
                <a:solidFill>
                  <a:srgbClr val="C00000"/>
                </a:solidFill>
              </a:rPr>
              <a:t>CAM-enabled, low-area, and energy-efﬁcient automata processor </a:t>
            </a:r>
            <a:r>
              <a:rPr lang="en-US" sz="1600" dirty="0"/>
              <a:t>for </a:t>
            </a:r>
            <a:r>
              <a:rPr lang="en-US" sz="1600" b="1" dirty="0">
                <a:solidFill>
                  <a:srgbClr val="C00000"/>
                </a:solidFill>
              </a:rPr>
              <a:t>homogenous</a:t>
            </a:r>
            <a:r>
              <a:rPr lang="en-US" sz="1600" dirty="0"/>
              <a:t> </a:t>
            </a:r>
            <a:r>
              <a:rPr lang="en-US" sz="1600" b="1" dirty="0">
                <a:solidFill>
                  <a:srgbClr val="C00000"/>
                </a:solidFill>
              </a:rPr>
              <a:t>NFA</a:t>
            </a:r>
            <a:r>
              <a:rPr lang="en-US" sz="1600" dirty="0"/>
              <a:t> in </a:t>
            </a:r>
            <a:r>
              <a:rPr lang="en-US" sz="1600" b="1" dirty="0">
                <a:solidFill>
                  <a:srgbClr val="C00000"/>
                </a:solidFill>
              </a:rPr>
              <a:t>streaming processing</a:t>
            </a:r>
            <a:r>
              <a:rPr lang="en-US" sz="1600" dirty="0"/>
              <a:t>, which replaces the bit vector representation in SOTA RAM-based designs by direct symbol matching in CAMs. “</a:t>
            </a:r>
          </a:p>
        </p:txBody>
      </p:sp>
      <p:cxnSp>
        <p:nvCxnSpPr>
          <p:cNvPr id="60" name="Straight Connector 59">
            <a:extLst>
              <a:ext uri="{FF2B5EF4-FFF2-40B4-BE49-F238E27FC236}">
                <a16:creationId xmlns:a16="http://schemas.microsoft.com/office/drawing/2014/main" id="{B7EFEA45-CDAF-E64D-2DD7-1199F63CF851}"/>
              </a:ext>
            </a:extLst>
          </p:cNvPr>
          <p:cNvCxnSpPr/>
          <p:nvPr/>
        </p:nvCxnSpPr>
        <p:spPr>
          <a:xfrm>
            <a:off x="3300153" y="4904509"/>
            <a:ext cx="847066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F55790-B9C5-8A8F-E318-8D105FA9B130}"/>
              </a:ext>
            </a:extLst>
          </p:cNvPr>
          <p:cNvCxnSpPr>
            <a:cxnSpLocks/>
          </p:cNvCxnSpPr>
          <p:nvPr/>
        </p:nvCxnSpPr>
        <p:spPr>
          <a:xfrm>
            <a:off x="7539646" y="3574473"/>
            <a:ext cx="0" cy="285126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77DABED-F9A4-A190-F646-2926F515B5FE}"/>
              </a:ext>
            </a:extLst>
          </p:cNvPr>
          <p:cNvSpPr txBox="1"/>
          <p:nvPr/>
        </p:nvSpPr>
        <p:spPr>
          <a:xfrm>
            <a:off x="11288684" y="135075"/>
            <a:ext cx="903316" cy="584775"/>
          </a:xfrm>
          <a:prstGeom prst="rect">
            <a:avLst/>
          </a:prstGeom>
          <a:solidFill>
            <a:schemeClr val="bg2">
              <a:lumMod val="50000"/>
            </a:schemeClr>
          </a:solidFill>
        </p:spPr>
        <p:txBody>
          <a:bodyPr wrap="square">
            <a:spAutoFit/>
          </a:bodyPr>
          <a:lstStyle/>
          <a:p>
            <a:r>
              <a:rPr lang="en-US" altLang="zh-CN" sz="3200" b="1" baseline="30000" dirty="0">
                <a:solidFill>
                  <a:schemeClr val="bg1"/>
                </a:solidFill>
              </a:rPr>
              <a:t>[A.11]</a:t>
            </a:r>
            <a:endParaRPr lang="en-US" sz="3200" dirty="0">
              <a:solidFill>
                <a:schemeClr val="bg1"/>
              </a:solidFill>
            </a:endParaRPr>
          </a:p>
        </p:txBody>
      </p:sp>
    </p:spTree>
    <p:extLst>
      <p:ext uri="{BB962C8B-B14F-4D97-AF65-F5344CB8AC3E}">
        <p14:creationId xmlns:p14="http://schemas.microsoft.com/office/powerpoint/2010/main" val="42545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1AD7810F-99A1-2FA7-B7D6-E78F5C8E9B2C}"/>
              </a:ext>
            </a:extLst>
          </p:cNvPr>
          <p:cNvGraphicFramePr/>
          <p:nvPr>
            <p:extLst>
              <p:ext uri="{D42A27DB-BD31-4B8C-83A1-F6EECF244321}">
                <p14:modId xmlns:p14="http://schemas.microsoft.com/office/powerpoint/2010/main" val="3778705469"/>
              </p:ext>
            </p:extLst>
          </p:nvPr>
        </p:nvGraphicFramePr>
        <p:xfrm>
          <a:off x="357444" y="2502131"/>
          <a:ext cx="4455625" cy="3657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2319462" cy="872465"/>
          </a:xfrm>
        </p:spPr>
        <p:txBody>
          <a:bodyPr>
            <a:noAutofit/>
          </a:bodyPr>
          <a:lstStyle/>
          <a:p>
            <a:r>
              <a:rPr lang="en-US" altLang="zh-CN" sz="2400" b="1" dirty="0">
                <a:solidFill>
                  <a:srgbClr val="C00000"/>
                </a:solidFill>
              </a:rPr>
              <a:t>HPCA 2022: Near-Stream Computing: General and Transparent Near-Cache Acceleration</a:t>
            </a:r>
            <a:endParaRPr lang="en-US" sz="2400" b="1" baseline="30000" dirty="0"/>
          </a:p>
        </p:txBody>
      </p:sp>
      <p:sp>
        <p:nvSpPr>
          <p:cNvPr id="26" name="TextBox 25">
            <a:extLst>
              <a:ext uri="{FF2B5EF4-FFF2-40B4-BE49-F238E27FC236}">
                <a16:creationId xmlns:a16="http://schemas.microsoft.com/office/drawing/2014/main" id="{F75CBACF-2393-DE13-7CA8-0C41E862F208}"/>
              </a:ext>
            </a:extLst>
          </p:cNvPr>
          <p:cNvSpPr txBox="1"/>
          <p:nvPr/>
        </p:nvSpPr>
        <p:spPr>
          <a:xfrm>
            <a:off x="270971" y="6358802"/>
            <a:ext cx="3777328" cy="230832"/>
          </a:xfrm>
          <a:prstGeom prst="rect">
            <a:avLst/>
          </a:prstGeom>
          <a:noFill/>
        </p:spPr>
        <p:txBody>
          <a:bodyPr wrap="square">
            <a:spAutoFit/>
          </a:bodyPr>
          <a:lstStyle/>
          <a:p>
            <a:r>
              <a:rPr lang="en-US" sz="900" dirty="0"/>
              <a:t>[A.12] </a:t>
            </a:r>
            <a:r>
              <a:rPr lang="en-US" sz="900" dirty="0">
                <a:hlinkClick r:id="rId8"/>
              </a:rPr>
              <a:t>https://seanzw.github.io/pub/hpca2022-near-stream-computing.pdf</a:t>
            </a:r>
            <a:endParaRPr lang="en-US" sz="900" dirty="0"/>
          </a:p>
        </p:txBody>
      </p:sp>
      <p:sp>
        <p:nvSpPr>
          <p:cNvPr id="21" name="Rectangle 20">
            <a:extLst>
              <a:ext uri="{FF2B5EF4-FFF2-40B4-BE49-F238E27FC236}">
                <a16:creationId xmlns:a16="http://schemas.microsoft.com/office/drawing/2014/main" id="{2F15335F-2A07-F51B-B078-E0731C6484B4}"/>
              </a:ext>
            </a:extLst>
          </p:cNvPr>
          <p:cNvSpPr/>
          <p:nvPr/>
        </p:nvSpPr>
        <p:spPr>
          <a:xfrm>
            <a:off x="391911" y="808591"/>
            <a:ext cx="1844214"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 Background</a:t>
            </a:r>
          </a:p>
        </p:txBody>
      </p:sp>
      <p:sp>
        <p:nvSpPr>
          <p:cNvPr id="55" name="TextBox 54">
            <a:extLst>
              <a:ext uri="{FF2B5EF4-FFF2-40B4-BE49-F238E27FC236}">
                <a16:creationId xmlns:a16="http://schemas.microsoft.com/office/drawing/2014/main" id="{032C2D91-1862-5715-3C12-7F0F7864C010}"/>
              </a:ext>
            </a:extLst>
          </p:cNvPr>
          <p:cNvSpPr txBox="1"/>
          <p:nvPr/>
        </p:nvSpPr>
        <p:spPr>
          <a:xfrm>
            <a:off x="371305" y="5253642"/>
            <a:ext cx="3943001" cy="830997"/>
          </a:xfrm>
          <a:prstGeom prst="rect">
            <a:avLst/>
          </a:prstGeom>
          <a:solidFill>
            <a:schemeClr val="accent2">
              <a:lumMod val="20000"/>
              <a:lumOff val="80000"/>
            </a:schemeClr>
          </a:solidFill>
          <a:ln w="28575">
            <a:solidFill>
              <a:srgbClr val="C00000"/>
            </a:solidFill>
          </a:ln>
        </p:spPr>
        <p:txBody>
          <a:bodyPr wrap="square">
            <a:spAutoFit/>
          </a:bodyPr>
          <a:lstStyle/>
          <a:p>
            <a:r>
              <a:rPr lang="en-US" sz="1600" dirty="0"/>
              <a:t>“…our goal is to provide effective and general near-cache computing capability for general purpose cores without programmer help.”</a:t>
            </a:r>
          </a:p>
        </p:txBody>
      </p:sp>
      <p:sp>
        <p:nvSpPr>
          <p:cNvPr id="36" name="TextBox 35">
            <a:extLst>
              <a:ext uri="{FF2B5EF4-FFF2-40B4-BE49-F238E27FC236}">
                <a16:creationId xmlns:a16="http://schemas.microsoft.com/office/drawing/2014/main" id="{4C61495D-6199-66C0-4039-063D99C9C888}"/>
              </a:ext>
            </a:extLst>
          </p:cNvPr>
          <p:cNvSpPr txBox="1"/>
          <p:nvPr/>
        </p:nvSpPr>
        <p:spPr>
          <a:xfrm>
            <a:off x="301338" y="1275694"/>
            <a:ext cx="4162598" cy="2308324"/>
          </a:xfrm>
          <a:prstGeom prst="rect">
            <a:avLst/>
          </a:prstGeom>
          <a:noFill/>
        </p:spPr>
        <p:txBody>
          <a:bodyPr wrap="square">
            <a:spAutoFit/>
          </a:bodyPr>
          <a:lstStyle/>
          <a:p>
            <a:pPr marL="285750" indent="-285750">
              <a:buFont typeface="Arial" panose="020B0604020202020204" pitchFamily="34" charset="0"/>
              <a:buChar char="•"/>
            </a:pPr>
            <a:r>
              <a:rPr lang="en-US" dirty="0"/>
              <a:t>Overheads of data movement and communication become primary bottlenecks in HPC. </a:t>
            </a:r>
          </a:p>
          <a:p>
            <a:pPr marL="285750" indent="-285750">
              <a:buFont typeface="Arial" panose="020B0604020202020204" pitchFamily="34" charset="0"/>
              <a:buChar char="•"/>
            </a:pPr>
            <a:r>
              <a:rPr lang="en-US" dirty="0"/>
              <a:t>Near data computing is one of the solutions. It mitigate overheads by scheduling computation near data and orchestrating data-movement in efﬁcient pipelines.</a:t>
            </a:r>
          </a:p>
        </p:txBody>
      </p:sp>
      <p:grpSp>
        <p:nvGrpSpPr>
          <p:cNvPr id="57" name="Group 56">
            <a:extLst>
              <a:ext uri="{FF2B5EF4-FFF2-40B4-BE49-F238E27FC236}">
                <a16:creationId xmlns:a16="http://schemas.microsoft.com/office/drawing/2014/main" id="{8A712F0D-7FF2-C364-C5E7-75EF3F3244BF}"/>
              </a:ext>
            </a:extLst>
          </p:cNvPr>
          <p:cNvGrpSpPr/>
          <p:nvPr/>
        </p:nvGrpSpPr>
        <p:grpSpPr>
          <a:xfrm>
            <a:off x="4555374" y="780266"/>
            <a:ext cx="7506393" cy="5828355"/>
            <a:chOff x="4555374" y="697136"/>
            <a:chExt cx="7506393" cy="5828355"/>
          </a:xfrm>
        </p:grpSpPr>
        <p:sp>
          <p:nvSpPr>
            <p:cNvPr id="22" name="TextBox 21">
              <a:extLst>
                <a:ext uri="{FF2B5EF4-FFF2-40B4-BE49-F238E27FC236}">
                  <a16:creationId xmlns:a16="http://schemas.microsoft.com/office/drawing/2014/main" id="{FBE1E34B-A818-2BD1-4592-444161E5CFB8}"/>
                </a:ext>
              </a:extLst>
            </p:cNvPr>
            <p:cNvSpPr txBox="1"/>
            <p:nvPr/>
          </p:nvSpPr>
          <p:spPr>
            <a:xfrm>
              <a:off x="4588626" y="697136"/>
              <a:ext cx="7473141" cy="1908215"/>
            </a:xfrm>
            <a:prstGeom prst="rect">
              <a:avLst/>
            </a:prstGeom>
            <a:noFill/>
          </p:spPr>
          <p:txBody>
            <a:bodyPr wrap="square">
              <a:spAutoFit/>
            </a:bodyPr>
            <a:lstStyle/>
            <a:p>
              <a:r>
                <a:rPr lang="en-US" b="1" u="sng" dirty="0">
                  <a:solidFill>
                    <a:srgbClr val="C00000"/>
                  </a:solidFill>
                </a:rPr>
                <a:t>Streams</a:t>
              </a:r>
              <a:r>
                <a:rPr lang="en-US" sz="1600" b="1" dirty="0">
                  <a:solidFill>
                    <a:srgbClr val="C00000"/>
                  </a:solidFill>
                </a:rPr>
                <a:t> </a:t>
              </a:r>
            </a:p>
            <a:p>
              <a:r>
                <a:rPr lang="en-US" b="1" u="sng" dirty="0"/>
                <a:t>Definition</a:t>
              </a:r>
              <a:r>
                <a:rPr lang="en-US" sz="1600" b="1" dirty="0"/>
                <a:t>: coarse grain memory access patterns, powerful instruction set architecture (ISA) abstraction for near data ofﬂoading.</a:t>
              </a:r>
            </a:p>
            <a:p>
              <a:r>
                <a:rPr lang="en-US" b="1" u="sng" dirty="0"/>
                <a:t>Benefits</a:t>
              </a:r>
              <a:r>
                <a:rPr lang="en-US" sz="1600" b="1" dirty="0"/>
                <a:t>:  </a:t>
              </a:r>
              <a:r>
                <a:rPr lang="en-US" sz="1600" dirty="0"/>
                <a:t>“Tracking data access at stream-granularity heavily reduces the burden of coordination for providing sequential semantics. Decomposing the problem using streams means that arbitrary combinations of address and computation patterns can be combined for broad generality</a:t>
              </a:r>
              <a:r>
                <a:rPr lang="en-US" sz="1600" b="1" dirty="0"/>
                <a:t>.”</a:t>
              </a:r>
            </a:p>
          </p:txBody>
        </p:sp>
        <p:pic>
          <p:nvPicPr>
            <p:cNvPr id="7" name="Picture 6">
              <a:extLst>
                <a:ext uri="{FF2B5EF4-FFF2-40B4-BE49-F238E27FC236}">
                  <a16:creationId xmlns:a16="http://schemas.microsoft.com/office/drawing/2014/main" id="{D7FFAB40-441C-3A43-0AE8-E05BC71ED978}"/>
                </a:ext>
              </a:extLst>
            </p:cNvPr>
            <p:cNvPicPr>
              <a:picLocks noChangeAspect="1"/>
            </p:cNvPicPr>
            <p:nvPr/>
          </p:nvPicPr>
          <p:blipFill>
            <a:blip r:embed="rId9"/>
            <a:stretch>
              <a:fillRect/>
            </a:stretch>
          </p:blipFill>
          <p:spPr>
            <a:xfrm>
              <a:off x="5926975" y="2950259"/>
              <a:ext cx="4281053" cy="2233594"/>
            </a:xfrm>
            <a:prstGeom prst="rect">
              <a:avLst/>
            </a:prstGeom>
          </p:spPr>
        </p:pic>
        <p:sp>
          <p:nvSpPr>
            <p:cNvPr id="43" name="TextBox 42">
              <a:extLst>
                <a:ext uri="{FF2B5EF4-FFF2-40B4-BE49-F238E27FC236}">
                  <a16:creationId xmlns:a16="http://schemas.microsoft.com/office/drawing/2014/main" id="{53CF13F8-A423-00A4-FD7A-9CA402718407}"/>
                </a:ext>
              </a:extLst>
            </p:cNvPr>
            <p:cNvSpPr txBox="1"/>
            <p:nvPr/>
          </p:nvSpPr>
          <p:spPr>
            <a:xfrm>
              <a:off x="4607329" y="2774737"/>
              <a:ext cx="1485900" cy="2554545"/>
            </a:xfrm>
            <a:prstGeom prst="rect">
              <a:avLst/>
            </a:prstGeom>
            <a:noFill/>
          </p:spPr>
          <p:txBody>
            <a:bodyPr wrap="square">
              <a:spAutoFit/>
            </a:bodyPr>
            <a:lstStyle/>
            <a:p>
              <a:r>
                <a:rPr lang="en-US" sz="1600" dirty="0"/>
                <a:t>Fetch all the data to the core to accumulate the result (multiple request/response arrows); introduce unnecessary trafﬁc. </a:t>
              </a:r>
            </a:p>
          </p:txBody>
        </p:sp>
        <p:sp>
          <p:nvSpPr>
            <p:cNvPr id="44" name="TextBox 43">
              <a:extLst>
                <a:ext uri="{FF2B5EF4-FFF2-40B4-BE49-F238E27FC236}">
                  <a16:creationId xmlns:a16="http://schemas.microsoft.com/office/drawing/2014/main" id="{A7084D42-8711-645F-B293-AB1A4E7320C1}"/>
                </a:ext>
              </a:extLst>
            </p:cNvPr>
            <p:cNvSpPr txBox="1"/>
            <p:nvPr/>
          </p:nvSpPr>
          <p:spPr>
            <a:xfrm>
              <a:off x="4574076" y="2453285"/>
              <a:ext cx="6205450" cy="369332"/>
            </a:xfrm>
            <a:prstGeom prst="rect">
              <a:avLst/>
            </a:prstGeom>
            <a:noFill/>
          </p:spPr>
          <p:txBody>
            <a:bodyPr wrap="square">
              <a:spAutoFit/>
            </a:bodyPr>
            <a:lstStyle/>
            <a:p>
              <a:r>
                <a:rPr lang="en-US" b="1" u="sng" dirty="0"/>
                <a:t>Example</a:t>
              </a:r>
              <a:r>
                <a:rPr lang="en-US" dirty="0"/>
                <a:t>: </a:t>
              </a:r>
              <a:r>
                <a:rPr lang="en-US" sz="1600" dirty="0"/>
                <a:t>case of afﬁne reduction </a:t>
              </a:r>
              <a:endParaRPr lang="en-US" dirty="0"/>
            </a:p>
          </p:txBody>
        </p:sp>
        <p:pic>
          <p:nvPicPr>
            <p:cNvPr id="37" name="Picture 36">
              <a:extLst>
                <a:ext uri="{FF2B5EF4-FFF2-40B4-BE49-F238E27FC236}">
                  <a16:creationId xmlns:a16="http://schemas.microsoft.com/office/drawing/2014/main" id="{73E83FA9-6164-80B0-B09E-996BA2F87532}"/>
                </a:ext>
              </a:extLst>
            </p:cNvPr>
            <p:cNvPicPr>
              <a:picLocks noChangeAspect="1"/>
            </p:cNvPicPr>
            <p:nvPr/>
          </p:nvPicPr>
          <p:blipFill>
            <a:blip r:embed="rId10"/>
            <a:stretch>
              <a:fillRect/>
            </a:stretch>
          </p:blipFill>
          <p:spPr>
            <a:xfrm>
              <a:off x="4672825" y="5568138"/>
              <a:ext cx="3463208" cy="907477"/>
            </a:xfrm>
            <a:prstGeom prst="rect">
              <a:avLst/>
            </a:prstGeom>
          </p:spPr>
        </p:pic>
        <p:pic>
          <p:nvPicPr>
            <p:cNvPr id="49" name="Picture 48">
              <a:extLst>
                <a:ext uri="{FF2B5EF4-FFF2-40B4-BE49-F238E27FC236}">
                  <a16:creationId xmlns:a16="http://schemas.microsoft.com/office/drawing/2014/main" id="{7FDD3E83-26EC-87E8-83B8-45573ECFA116}"/>
                </a:ext>
              </a:extLst>
            </p:cNvPr>
            <p:cNvPicPr>
              <a:picLocks noChangeAspect="1"/>
            </p:cNvPicPr>
            <p:nvPr/>
          </p:nvPicPr>
          <p:blipFill>
            <a:blip r:embed="rId11"/>
            <a:stretch>
              <a:fillRect/>
            </a:stretch>
          </p:blipFill>
          <p:spPr>
            <a:xfrm>
              <a:off x="8172482" y="5594290"/>
              <a:ext cx="3876810" cy="922888"/>
            </a:xfrm>
            <a:prstGeom prst="rect">
              <a:avLst/>
            </a:prstGeom>
          </p:spPr>
        </p:pic>
        <p:sp>
          <p:nvSpPr>
            <p:cNvPr id="56" name="TextBox 55">
              <a:extLst>
                <a:ext uri="{FF2B5EF4-FFF2-40B4-BE49-F238E27FC236}">
                  <a16:creationId xmlns:a16="http://schemas.microsoft.com/office/drawing/2014/main" id="{FFE91E2B-F388-9416-B07A-C37049202060}"/>
                </a:ext>
              </a:extLst>
            </p:cNvPr>
            <p:cNvSpPr txBox="1"/>
            <p:nvPr/>
          </p:nvSpPr>
          <p:spPr>
            <a:xfrm>
              <a:off x="4601787" y="5215881"/>
              <a:ext cx="6205450" cy="369332"/>
            </a:xfrm>
            <a:prstGeom prst="rect">
              <a:avLst/>
            </a:prstGeom>
            <a:noFill/>
          </p:spPr>
          <p:txBody>
            <a:bodyPr wrap="square">
              <a:spAutoFit/>
            </a:bodyPr>
            <a:lstStyle/>
            <a:p>
              <a:r>
                <a:rPr lang="en-US" b="1" u="sng" dirty="0"/>
                <a:t>Challenges</a:t>
              </a:r>
              <a:r>
                <a:rPr lang="en-US" b="1" dirty="0"/>
                <a:t>:</a:t>
              </a:r>
              <a:endParaRPr lang="en-US" dirty="0"/>
            </a:p>
          </p:txBody>
        </p:sp>
        <p:sp>
          <p:nvSpPr>
            <p:cNvPr id="54" name="Rectangle 53">
              <a:extLst>
                <a:ext uri="{FF2B5EF4-FFF2-40B4-BE49-F238E27FC236}">
                  <a16:creationId xmlns:a16="http://schemas.microsoft.com/office/drawing/2014/main" id="{B18D7D83-8FEB-A815-B1B2-D0C8B4120B81}"/>
                </a:ext>
              </a:extLst>
            </p:cNvPr>
            <p:cNvSpPr/>
            <p:nvPr/>
          </p:nvSpPr>
          <p:spPr>
            <a:xfrm>
              <a:off x="4555374" y="748145"/>
              <a:ext cx="7506393" cy="57773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21618D00-387D-BAF0-8120-7CBF6FA7C541}"/>
              </a:ext>
            </a:extLst>
          </p:cNvPr>
          <p:cNvSpPr txBox="1"/>
          <p:nvPr/>
        </p:nvSpPr>
        <p:spPr>
          <a:xfrm>
            <a:off x="10025149" y="2819187"/>
            <a:ext cx="2100349" cy="2554545"/>
          </a:xfrm>
          <a:prstGeom prst="rect">
            <a:avLst/>
          </a:prstGeom>
          <a:noFill/>
        </p:spPr>
        <p:txBody>
          <a:bodyPr wrap="square">
            <a:spAutoFit/>
          </a:bodyPr>
          <a:lstStyle/>
          <a:p>
            <a:r>
              <a:rPr lang="en-US" sz="1600" dirty="0"/>
              <a:t>With streams, remote logic link control (LLC) perform computation in place; automatically migrates to the next LLC bank with new data and keeps reducing during stream iterates; nearly all data trafﬁc is eliminated.”</a:t>
            </a:r>
          </a:p>
        </p:txBody>
      </p:sp>
      <p:sp>
        <p:nvSpPr>
          <p:cNvPr id="58" name="Rectangle 57">
            <a:extLst>
              <a:ext uri="{FF2B5EF4-FFF2-40B4-BE49-F238E27FC236}">
                <a16:creationId xmlns:a16="http://schemas.microsoft.com/office/drawing/2014/main" id="{A78974F0-D7CC-0081-299B-E6EBF5B0EE5A}"/>
              </a:ext>
            </a:extLst>
          </p:cNvPr>
          <p:cNvSpPr/>
          <p:nvPr/>
        </p:nvSpPr>
        <p:spPr>
          <a:xfrm>
            <a:off x="4671752" y="2917768"/>
            <a:ext cx="3441469" cy="2402377"/>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EA64762F-F443-E967-19BC-73DBF2F00129}"/>
              </a:ext>
            </a:extLst>
          </p:cNvPr>
          <p:cNvSpPr/>
          <p:nvPr/>
        </p:nvSpPr>
        <p:spPr>
          <a:xfrm>
            <a:off x="8149243" y="2912227"/>
            <a:ext cx="3887586" cy="2402377"/>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4CE52C21-6485-91F8-1779-C21BFC977D3C}"/>
              </a:ext>
            </a:extLst>
          </p:cNvPr>
          <p:cNvSpPr/>
          <p:nvPr/>
        </p:nvSpPr>
        <p:spPr>
          <a:xfrm>
            <a:off x="4551046" y="736548"/>
            <a:ext cx="1844214"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II. Streams</a:t>
            </a:r>
          </a:p>
        </p:txBody>
      </p:sp>
      <p:sp>
        <p:nvSpPr>
          <p:cNvPr id="23" name="TextBox 22">
            <a:extLst>
              <a:ext uri="{FF2B5EF4-FFF2-40B4-BE49-F238E27FC236}">
                <a16:creationId xmlns:a16="http://schemas.microsoft.com/office/drawing/2014/main" id="{5B96B465-62AD-9431-FB2D-5FD9DB29CE48}"/>
              </a:ext>
            </a:extLst>
          </p:cNvPr>
          <p:cNvSpPr txBox="1"/>
          <p:nvPr/>
        </p:nvSpPr>
        <p:spPr>
          <a:xfrm>
            <a:off x="11097492" y="102123"/>
            <a:ext cx="1005840" cy="646331"/>
          </a:xfrm>
          <a:prstGeom prst="rect">
            <a:avLst/>
          </a:prstGeom>
          <a:solidFill>
            <a:schemeClr val="accent5">
              <a:lumMod val="75000"/>
            </a:schemeClr>
          </a:solidFill>
        </p:spPr>
        <p:txBody>
          <a:bodyPr wrap="square">
            <a:spAutoFit/>
          </a:bodyPr>
          <a:lstStyle/>
          <a:p>
            <a:r>
              <a:rPr lang="en-US" altLang="zh-CN" sz="3600" b="1" baseline="30000" dirty="0">
                <a:solidFill>
                  <a:schemeClr val="bg1"/>
                </a:solidFill>
              </a:rPr>
              <a:t>[A.12]</a:t>
            </a:r>
            <a:endParaRPr lang="en-US" sz="3600" dirty="0">
              <a:solidFill>
                <a:schemeClr val="bg1"/>
              </a:solidFill>
            </a:endParaRPr>
          </a:p>
        </p:txBody>
      </p:sp>
    </p:spTree>
    <p:extLst>
      <p:ext uri="{BB962C8B-B14F-4D97-AF65-F5344CB8AC3E}">
        <p14:creationId xmlns:p14="http://schemas.microsoft.com/office/powerpoint/2010/main" val="246073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D32DB870-9025-C097-A35F-6CED52593A50}"/>
              </a:ext>
            </a:extLst>
          </p:cNvPr>
          <p:cNvGrpSpPr/>
          <p:nvPr/>
        </p:nvGrpSpPr>
        <p:grpSpPr>
          <a:xfrm>
            <a:off x="449524" y="5274874"/>
            <a:ext cx="2692687" cy="1384995"/>
            <a:chOff x="432899" y="5186006"/>
            <a:chExt cx="2692687" cy="1384995"/>
          </a:xfrm>
          <a:solidFill>
            <a:schemeClr val="bg1">
              <a:lumMod val="95000"/>
            </a:schemeClr>
          </a:solidFill>
        </p:grpSpPr>
        <p:grpSp>
          <p:nvGrpSpPr>
            <p:cNvPr id="68" name="Group 67">
              <a:extLst>
                <a:ext uri="{FF2B5EF4-FFF2-40B4-BE49-F238E27FC236}">
                  <a16:creationId xmlns:a16="http://schemas.microsoft.com/office/drawing/2014/main" id="{E9DEDB12-FDCC-E124-C7E6-80D6740C4480}"/>
                </a:ext>
              </a:extLst>
            </p:cNvPr>
            <p:cNvGrpSpPr/>
            <p:nvPr/>
          </p:nvGrpSpPr>
          <p:grpSpPr>
            <a:xfrm>
              <a:off x="432899" y="5186006"/>
              <a:ext cx="2692687" cy="1384995"/>
              <a:chOff x="416274" y="5343948"/>
              <a:chExt cx="2692687" cy="1384995"/>
            </a:xfrm>
            <a:grpFill/>
          </p:grpSpPr>
          <p:sp>
            <p:nvSpPr>
              <p:cNvPr id="22" name="TextBox 21">
                <a:extLst>
                  <a:ext uri="{FF2B5EF4-FFF2-40B4-BE49-F238E27FC236}">
                    <a16:creationId xmlns:a16="http://schemas.microsoft.com/office/drawing/2014/main" id="{FBE1E34B-A818-2BD1-4592-444161E5CFB8}"/>
                  </a:ext>
                </a:extLst>
              </p:cNvPr>
              <p:cNvSpPr txBox="1"/>
              <p:nvPr/>
            </p:nvSpPr>
            <p:spPr>
              <a:xfrm>
                <a:off x="416274" y="5343948"/>
                <a:ext cx="2692687" cy="1384995"/>
              </a:xfrm>
              <a:prstGeom prst="rect">
                <a:avLst/>
              </a:prstGeom>
              <a:grpFill/>
            </p:spPr>
            <p:txBody>
              <a:bodyPr wrap="square">
                <a:spAutoFit/>
              </a:bodyPr>
              <a:lstStyle/>
              <a:p>
                <a:r>
                  <a:rPr lang="en-US" sz="1400" dirty="0"/>
                  <a:t>           : indicates processing steps, their order is approximated for the purpose of explanation</a:t>
                </a:r>
              </a:p>
              <a:p>
                <a:r>
                  <a:rPr lang="en-US" sz="1400" dirty="0"/>
                  <a:t>           : the major processing component, it can be more than one</a:t>
                </a:r>
              </a:p>
            </p:txBody>
          </p:sp>
          <p:sp>
            <p:nvSpPr>
              <p:cNvPr id="67" name="Arrow: Down 66">
                <a:extLst>
                  <a:ext uri="{FF2B5EF4-FFF2-40B4-BE49-F238E27FC236}">
                    <a16:creationId xmlns:a16="http://schemas.microsoft.com/office/drawing/2014/main" id="{F7BDE7F5-B683-4B20-00DD-80391DBE5CA0}"/>
                  </a:ext>
                </a:extLst>
              </p:cNvPr>
              <p:cNvSpPr/>
              <p:nvPr/>
            </p:nvSpPr>
            <p:spPr>
              <a:xfrm rot="16200000">
                <a:off x="604060" y="5317374"/>
                <a:ext cx="189808" cy="3311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Arrow Connector 68">
              <a:extLst>
                <a:ext uri="{FF2B5EF4-FFF2-40B4-BE49-F238E27FC236}">
                  <a16:creationId xmlns:a16="http://schemas.microsoft.com/office/drawing/2014/main" id="{F7796DA0-E88C-8056-13D4-D6A95439DBF2}"/>
                </a:ext>
              </a:extLst>
            </p:cNvPr>
            <p:cNvCxnSpPr>
              <a:cxnSpLocks/>
            </p:cNvCxnSpPr>
            <p:nvPr/>
          </p:nvCxnSpPr>
          <p:spPr>
            <a:xfrm>
              <a:off x="484910" y="5987935"/>
              <a:ext cx="454429" cy="0"/>
            </a:xfrm>
            <a:prstGeom prst="straightConnector1">
              <a:avLst/>
            </a:prstGeom>
            <a:grpFill/>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E780DE04-20CD-29A7-D55D-35270D3A1AE2}"/>
              </a:ext>
            </a:extLst>
          </p:cNvPr>
          <p:cNvSpPr txBox="1"/>
          <p:nvPr/>
        </p:nvSpPr>
        <p:spPr>
          <a:xfrm>
            <a:off x="5230784" y="4617411"/>
            <a:ext cx="3871653" cy="646331"/>
          </a:xfrm>
          <a:prstGeom prst="rect">
            <a:avLst/>
          </a:prstGeom>
          <a:noFill/>
        </p:spPr>
        <p:txBody>
          <a:bodyPr wrap="square">
            <a:spAutoFit/>
          </a:bodyPr>
          <a:lstStyle/>
          <a:p>
            <a:r>
              <a:rPr lang="en-US" sz="1200" b="1" dirty="0"/>
              <a:t>SCM</a:t>
            </a:r>
            <a:r>
              <a:rPr lang="en-US" sz="1200" dirty="0"/>
              <a:t>: stream computing manager. </a:t>
            </a:r>
          </a:p>
          <a:p>
            <a:r>
              <a:rPr lang="en-US" sz="1200" b="1" dirty="0"/>
              <a:t>SE</a:t>
            </a:r>
            <a:r>
              <a:rPr lang="en-US" sz="1200" b="1" baseline="-25000" dirty="0"/>
              <a:t>core</a:t>
            </a:r>
            <a:r>
              <a:rPr lang="en-US" sz="1200" dirty="0"/>
              <a:t>: core stream engines</a:t>
            </a:r>
          </a:p>
          <a:p>
            <a:r>
              <a:rPr lang="en-US" sz="1200" b="1" dirty="0"/>
              <a:t>SE</a:t>
            </a:r>
            <a:r>
              <a:rPr lang="en-US" sz="1200" b="1" baseline="-25000" dirty="0"/>
              <a:t>L3</a:t>
            </a:r>
            <a:r>
              <a:rPr lang="en-US" sz="1200" dirty="0"/>
              <a:t>: analogous stream engine to shared Level 3 (L3) banks</a:t>
            </a:r>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0789921" cy="872465"/>
          </a:xfrm>
        </p:spPr>
        <p:txBody>
          <a:bodyPr>
            <a:noAutofit/>
          </a:bodyPr>
          <a:lstStyle/>
          <a:p>
            <a:r>
              <a:rPr lang="en-US" altLang="zh-CN" sz="2400" b="1" dirty="0">
                <a:solidFill>
                  <a:srgbClr val="C00000"/>
                </a:solidFill>
              </a:rPr>
              <a:t>HPCA 2022: Near-Stream Computing: General and Transparent Near-Cache Acceleration</a:t>
            </a:r>
            <a:endParaRPr lang="en-US" sz="2400" b="1" baseline="30000" dirty="0"/>
          </a:p>
        </p:txBody>
      </p:sp>
      <p:sp>
        <p:nvSpPr>
          <p:cNvPr id="26" name="TextBox 25">
            <a:extLst>
              <a:ext uri="{FF2B5EF4-FFF2-40B4-BE49-F238E27FC236}">
                <a16:creationId xmlns:a16="http://schemas.microsoft.com/office/drawing/2014/main" id="{F75CBACF-2393-DE13-7CA8-0C41E862F208}"/>
              </a:ext>
            </a:extLst>
          </p:cNvPr>
          <p:cNvSpPr txBox="1"/>
          <p:nvPr/>
        </p:nvSpPr>
        <p:spPr>
          <a:xfrm>
            <a:off x="5607743" y="6627168"/>
            <a:ext cx="3785641" cy="230832"/>
          </a:xfrm>
          <a:prstGeom prst="rect">
            <a:avLst/>
          </a:prstGeom>
          <a:noFill/>
        </p:spPr>
        <p:txBody>
          <a:bodyPr wrap="square">
            <a:spAutoFit/>
          </a:bodyPr>
          <a:lstStyle/>
          <a:p>
            <a:r>
              <a:rPr lang="en-US" sz="900" dirty="0"/>
              <a:t>[A.12] </a:t>
            </a:r>
            <a:r>
              <a:rPr lang="en-US" sz="900" dirty="0">
                <a:hlinkClick r:id="rId3"/>
              </a:rPr>
              <a:t>https://seanzw.github.io/pub/hpca2022-near-stream-computing.pdf</a:t>
            </a:r>
            <a:endParaRPr lang="en-US" sz="900" dirty="0"/>
          </a:p>
        </p:txBody>
      </p:sp>
      <p:sp>
        <p:nvSpPr>
          <p:cNvPr id="31" name="Rectangle 30">
            <a:extLst>
              <a:ext uri="{FF2B5EF4-FFF2-40B4-BE49-F238E27FC236}">
                <a16:creationId xmlns:a16="http://schemas.microsoft.com/office/drawing/2014/main" id="{16D1794B-ECC3-CF6C-CC5A-8E455D32E2F5}"/>
              </a:ext>
            </a:extLst>
          </p:cNvPr>
          <p:cNvSpPr/>
          <p:nvPr/>
        </p:nvSpPr>
        <p:spPr>
          <a:xfrm>
            <a:off x="486455" y="762602"/>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endParaRPr lang="en-US" b="1" dirty="0">
              <a:solidFill>
                <a:schemeClr val="bg1"/>
              </a:solidFill>
            </a:endParaRPr>
          </a:p>
        </p:txBody>
      </p:sp>
      <p:sp>
        <p:nvSpPr>
          <p:cNvPr id="28" name="TextBox 27">
            <a:extLst>
              <a:ext uri="{FF2B5EF4-FFF2-40B4-BE49-F238E27FC236}">
                <a16:creationId xmlns:a16="http://schemas.microsoft.com/office/drawing/2014/main" id="{B384D3A2-CC1C-46CC-4A55-278FEC3C09F2}"/>
              </a:ext>
            </a:extLst>
          </p:cNvPr>
          <p:cNvSpPr txBox="1"/>
          <p:nvPr/>
        </p:nvSpPr>
        <p:spPr>
          <a:xfrm>
            <a:off x="550717" y="1259069"/>
            <a:ext cx="6041276" cy="584775"/>
          </a:xfrm>
          <a:prstGeom prst="rect">
            <a:avLst/>
          </a:prstGeom>
          <a:noFill/>
        </p:spPr>
        <p:txBody>
          <a:bodyPr wrap="square">
            <a:spAutoFit/>
          </a:bodyPr>
          <a:lstStyle/>
          <a:p>
            <a:r>
              <a:rPr lang="en-US" sz="1600" dirty="0"/>
              <a:t>Streams access a </a:t>
            </a:r>
            <a:r>
              <a:rPr lang="en-US" sz="1600" b="1" dirty="0">
                <a:solidFill>
                  <a:srgbClr val="C00000"/>
                </a:solidFill>
              </a:rPr>
              <a:t>single data structure</a:t>
            </a:r>
            <a:r>
              <a:rPr lang="en-US" sz="1600" dirty="0"/>
              <a:t>, so their </a:t>
            </a:r>
            <a:r>
              <a:rPr lang="en-US" sz="1600" b="1" dirty="0">
                <a:solidFill>
                  <a:srgbClr val="C00000"/>
                </a:solidFill>
              </a:rPr>
              <a:t>addresses tend to be conﬁned in a limited (physical address) range</a:t>
            </a:r>
            <a:r>
              <a:rPr lang="en-US" sz="1600" dirty="0"/>
              <a:t>. </a:t>
            </a:r>
          </a:p>
        </p:txBody>
      </p:sp>
      <p:sp>
        <p:nvSpPr>
          <p:cNvPr id="32" name="TextBox 31">
            <a:extLst>
              <a:ext uri="{FF2B5EF4-FFF2-40B4-BE49-F238E27FC236}">
                <a16:creationId xmlns:a16="http://schemas.microsoft.com/office/drawing/2014/main" id="{E2833282-C259-C34A-EE30-12B1C1EBEA55}"/>
              </a:ext>
            </a:extLst>
          </p:cNvPr>
          <p:cNvSpPr txBox="1"/>
          <p:nvPr/>
        </p:nvSpPr>
        <p:spPr>
          <a:xfrm>
            <a:off x="2163386" y="721419"/>
            <a:ext cx="4278978" cy="461665"/>
          </a:xfrm>
          <a:prstGeom prst="rect">
            <a:avLst/>
          </a:prstGeom>
          <a:noFill/>
        </p:spPr>
        <p:txBody>
          <a:bodyPr wrap="square">
            <a:spAutoFit/>
          </a:bodyPr>
          <a:lstStyle/>
          <a:p>
            <a:r>
              <a:rPr lang="en-US" sz="2400" b="1" dirty="0">
                <a:solidFill>
                  <a:srgbClr val="0070C0"/>
                </a:solidFill>
              </a:rPr>
              <a:t>Range-Based Synchronization</a:t>
            </a:r>
          </a:p>
        </p:txBody>
      </p:sp>
      <p:pic>
        <p:nvPicPr>
          <p:cNvPr id="15" name="Picture 14">
            <a:extLst>
              <a:ext uri="{FF2B5EF4-FFF2-40B4-BE49-F238E27FC236}">
                <a16:creationId xmlns:a16="http://schemas.microsoft.com/office/drawing/2014/main" id="{9BD07F3A-CDB3-07C1-6A81-09FFE0FA4E8E}"/>
              </a:ext>
            </a:extLst>
          </p:cNvPr>
          <p:cNvPicPr>
            <a:picLocks noChangeAspect="1"/>
          </p:cNvPicPr>
          <p:nvPr/>
        </p:nvPicPr>
        <p:blipFill>
          <a:blip r:embed="rId4"/>
          <a:stretch>
            <a:fillRect/>
          </a:stretch>
        </p:blipFill>
        <p:spPr>
          <a:xfrm>
            <a:off x="6982691" y="1012547"/>
            <a:ext cx="4704693" cy="1123823"/>
          </a:xfrm>
          <a:prstGeom prst="rect">
            <a:avLst/>
          </a:prstGeom>
        </p:spPr>
      </p:pic>
      <p:pic>
        <p:nvPicPr>
          <p:cNvPr id="19" name="Picture 18">
            <a:extLst>
              <a:ext uri="{FF2B5EF4-FFF2-40B4-BE49-F238E27FC236}">
                <a16:creationId xmlns:a16="http://schemas.microsoft.com/office/drawing/2014/main" id="{40915078-0CF1-0E4D-C194-75BCAD1F8F95}"/>
              </a:ext>
            </a:extLst>
          </p:cNvPr>
          <p:cNvPicPr>
            <a:picLocks noChangeAspect="1"/>
          </p:cNvPicPr>
          <p:nvPr/>
        </p:nvPicPr>
        <p:blipFill>
          <a:blip r:embed="rId5"/>
          <a:stretch>
            <a:fillRect/>
          </a:stretch>
        </p:blipFill>
        <p:spPr>
          <a:xfrm>
            <a:off x="514120" y="1894860"/>
            <a:ext cx="4696097" cy="1197469"/>
          </a:xfrm>
          <a:prstGeom prst="rect">
            <a:avLst/>
          </a:prstGeom>
          <a:ln w="12700">
            <a:solidFill>
              <a:srgbClr val="C00000"/>
            </a:solidFill>
          </a:ln>
        </p:spPr>
      </p:pic>
      <p:pic>
        <p:nvPicPr>
          <p:cNvPr id="29" name="Picture 28">
            <a:extLst>
              <a:ext uri="{FF2B5EF4-FFF2-40B4-BE49-F238E27FC236}">
                <a16:creationId xmlns:a16="http://schemas.microsoft.com/office/drawing/2014/main" id="{E87948BC-83EB-5E72-EDEC-B2AC2B524B39}"/>
              </a:ext>
            </a:extLst>
          </p:cNvPr>
          <p:cNvPicPr>
            <a:picLocks noChangeAspect="1"/>
          </p:cNvPicPr>
          <p:nvPr/>
        </p:nvPicPr>
        <p:blipFill>
          <a:blip r:embed="rId6"/>
          <a:stretch>
            <a:fillRect/>
          </a:stretch>
        </p:blipFill>
        <p:spPr>
          <a:xfrm>
            <a:off x="523603" y="3424838"/>
            <a:ext cx="4696790" cy="1603408"/>
          </a:xfrm>
          <a:prstGeom prst="rect">
            <a:avLst/>
          </a:prstGeom>
          <a:ln w="12700">
            <a:solidFill>
              <a:srgbClr val="C00000"/>
            </a:solidFill>
          </a:ln>
        </p:spPr>
      </p:pic>
      <p:pic>
        <p:nvPicPr>
          <p:cNvPr id="33" name="Picture 32">
            <a:extLst>
              <a:ext uri="{FF2B5EF4-FFF2-40B4-BE49-F238E27FC236}">
                <a16:creationId xmlns:a16="http://schemas.microsoft.com/office/drawing/2014/main" id="{F303C440-EAB1-B9B3-A045-6EAA527F7D6D}"/>
              </a:ext>
            </a:extLst>
          </p:cNvPr>
          <p:cNvPicPr>
            <a:picLocks noChangeAspect="1"/>
          </p:cNvPicPr>
          <p:nvPr/>
        </p:nvPicPr>
        <p:blipFill>
          <a:blip r:embed="rId7"/>
          <a:stretch>
            <a:fillRect/>
          </a:stretch>
        </p:blipFill>
        <p:spPr>
          <a:xfrm>
            <a:off x="7656020" y="5270269"/>
            <a:ext cx="4327651" cy="1296785"/>
          </a:xfrm>
          <a:prstGeom prst="rect">
            <a:avLst/>
          </a:prstGeom>
          <a:ln w="19050">
            <a:solidFill>
              <a:srgbClr val="C00000"/>
            </a:solidFill>
          </a:ln>
        </p:spPr>
      </p:pic>
      <p:grpSp>
        <p:nvGrpSpPr>
          <p:cNvPr id="44" name="Group 43">
            <a:extLst>
              <a:ext uri="{FF2B5EF4-FFF2-40B4-BE49-F238E27FC236}">
                <a16:creationId xmlns:a16="http://schemas.microsoft.com/office/drawing/2014/main" id="{06F1CC8D-26CB-ECDD-A8ED-17738E304813}"/>
              </a:ext>
            </a:extLst>
          </p:cNvPr>
          <p:cNvGrpSpPr/>
          <p:nvPr/>
        </p:nvGrpSpPr>
        <p:grpSpPr>
          <a:xfrm>
            <a:off x="3192085" y="5237018"/>
            <a:ext cx="4214553" cy="1379913"/>
            <a:chOff x="4131425" y="5203767"/>
            <a:chExt cx="4214553" cy="1379913"/>
          </a:xfrm>
        </p:grpSpPr>
        <p:grpSp>
          <p:nvGrpSpPr>
            <p:cNvPr id="42" name="Group 41">
              <a:extLst>
                <a:ext uri="{FF2B5EF4-FFF2-40B4-BE49-F238E27FC236}">
                  <a16:creationId xmlns:a16="http://schemas.microsoft.com/office/drawing/2014/main" id="{03CA0146-0AEA-ABFC-AF87-9931F227A779}"/>
                </a:ext>
              </a:extLst>
            </p:cNvPr>
            <p:cNvGrpSpPr/>
            <p:nvPr/>
          </p:nvGrpSpPr>
          <p:grpSpPr>
            <a:xfrm>
              <a:off x="4185966" y="5279749"/>
              <a:ext cx="4098301" cy="1220803"/>
              <a:chOff x="4501850" y="5271436"/>
              <a:chExt cx="4098301" cy="1220803"/>
            </a:xfrm>
          </p:grpSpPr>
          <p:pic>
            <p:nvPicPr>
              <p:cNvPr id="35" name="Picture 34">
                <a:extLst>
                  <a:ext uri="{FF2B5EF4-FFF2-40B4-BE49-F238E27FC236}">
                    <a16:creationId xmlns:a16="http://schemas.microsoft.com/office/drawing/2014/main" id="{DFA74983-928D-79DF-54D9-6BE124FCF412}"/>
                  </a:ext>
                </a:extLst>
              </p:cNvPr>
              <p:cNvPicPr>
                <a:picLocks noChangeAspect="1"/>
              </p:cNvPicPr>
              <p:nvPr/>
            </p:nvPicPr>
            <p:blipFill>
              <a:blip r:embed="rId8"/>
              <a:stretch>
                <a:fillRect/>
              </a:stretch>
            </p:blipFill>
            <p:spPr>
              <a:xfrm>
                <a:off x="4501850" y="5271436"/>
                <a:ext cx="4098301" cy="622288"/>
              </a:xfrm>
              <a:prstGeom prst="rect">
                <a:avLst/>
              </a:prstGeom>
            </p:spPr>
          </p:pic>
          <p:pic>
            <p:nvPicPr>
              <p:cNvPr id="37" name="Picture 36">
                <a:extLst>
                  <a:ext uri="{FF2B5EF4-FFF2-40B4-BE49-F238E27FC236}">
                    <a16:creationId xmlns:a16="http://schemas.microsoft.com/office/drawing/2014/main" id="{5EFAC705-1D3A-C266-293E-EB873EEFA2CD}"/>
                  </a:ext>
                </a:extLst>
              </p:cNvPr>
              <p:cNvPicPr>
                <a:picLocks noChangeAspect="1"/>
              </p:cNvPicPr>
              <p:nvPr/>
            </p:nvPicPr>
            <p:blipFill>
              <a:blip r:embed="rId9"/>
              <a:stretch>
                <a:fillRect/>
              </a:stretch>
            </p:blipFill>
            <p:spPr>
              <a:xfrm>
                <a:off x="4506613" y="6081537"/>
                <a:ext cx="4044796" cy="410702"/>
              </a:xfrm>
              <a:prstGeom prst="rect">
                <a:avLst/>
              </a:prstGeom>
            </p:spPr>
          </p:pic>
        </p:grpSp>
        <p:sp>
          <p:nvSpPr>
            <p:cNvPr id="43" name="Rectangle 42">
              <a:extLst>
                <a:ext uri="{FF2B5EF4-FFF2-40B4-BE49-F238E27FC236}">
                  <a16:creationId xmlns:a16="http://schemas.microsoft.com/office/drawing/2014/main" id="{319ECA16-28E4-2C71-7F53-FAF7EC904BEF}"/>
                </a:ext>
              </a:extLst>
            </p:cNvPr>
            <p:cNvSpPr/>
            <p:nvPr/>
          </p:nvSpPr>
          <p:spPr>
            <a:xfrm>
              <a:off x="4131425" y="5203767"/>
              <a:ext cx="4214553" cy="13799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Arrow: Down 48">
            <a:extLst>
              <a:ext uri="{FF2B5EF4-FFF2-40B4-BE49-F238E27FC236}">
                <a16:creationId xmlns:a16="http://schemas.microsoft.com/office/drawing/2014/main" id="{D8774C81-70B0-E0F3-1242-012C92EEEFA7}"/>
              </a:ext>
            </a:extLst>
          </p:cNvPr>
          <p:cNvSpPr/>
          <p:nvPr/>
        </p:nvSpPr>
        <p:spPr>
          <a:xfrm>
            <a:off x="2685011" y="3108957"/>
            <a:ext cx="241069"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BBABA54D-C4AF-9BCB-4BDE-11A434F36F7D}"/>
              </a:ext>
            </a:extLst>
          </p:cNvPr>
          <p:cNvSpPr/>
          <p:nvPr/>
        </p:nvSpPr>
        <p:spPr>
          <a:xfrm rot="19116100">
            <a:off x="2903913" y="5040284"/>
            <a:ext cx="241069"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6B24EE88-17CE-9AF5-1671-11E68D4D097C}"/>
              </a:ext>
            </a:extLst>
          </p:cNvPr>
          <p:cNvSpPr/>
          <p:nvPr/>
        </p:nvSpPr>
        <p:spPr>
          <a:xfrm rot="16200000">
            <a:off x="7437120" y="5791200"/>
            <a:ext cx="241069"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2A25F61-73EC-D485-4158-DE1C3EB91665}"/>
              </a:ext>
            </a:extLst>
          </p:cNvPr>
          <p:cNvSpPr txBox="1"/>
          <p:nvPr/>
        </p:nvSpPr>
        <p:spPr>
          <a:xfrm>
            <a:off x="8788631" y="4541119"/>
            <a:ext cx="2591492" cy="369332"/>
          </a:xfrm>
          <a:prstGeom prst="rect">
            <a:avLst/>
          </a:prstGeom>
          <a:noFill/>
        </p:spPr>
        <p:txBody>
          <a:bodyPr wrap="square">
            <a:spAutoFit/>
          </a:bodyPr>
          <a:lstStyle/>
          <a:p>
            <a:r>
              <a:rPr lang="en-US" b="1" dirty="0"/>
              <a:t> L3 Stream Engine (SE</a:t>
            </a:r>
            <a:r>
              <a:rPr lang="en-US" b="1" baseline="-25000" dirty="0"/>
              <a:t>L3</a:t>
            </a:r>
            <a:r>
              <a:rPr lang="en-US" b="1" dirty="0"/>
              <a:t>)</a:t>
            </a:r>
          </a:p>
        </p:txBody>
      </p:sp>
      <p:pic>
        <p:nvPicPr>
          <p:cNvPr id="5" name="Picture 4">
            <a:extLst>
              <a:ext uri="{FF2B5EF4-FFF2-40B4-BE49-F238E27FC236}">
                <a16:creationId xmlns:a16="http://schemas.microsoft.com/office/drawing/2014/main" id="{39A99B72-CBFE-84AD-AC9C-95372563D9A2}"/>
              </a:ext>
            </a:extLst>
          </p:cNvPr>
          <p:cNvPicPr>
            <a:picLocks noChangeAspect="1"/>
          </p:cNvPicPr>
          <p:nvPr/>
        </p:nvPicPr>
        <p:blipFill>
          <a:blip r:embed="rId10"/>
          <a:stretch>
            <a:fillRect/>
          </a:stretch>
        </p:blipFill>
        <p:spPr>
          <a:xfrm>
            <a:off x="8101622" y="2180854"/>
            <a:ext cx="3586072" cy="2392713"/>
          </a:xfrm>
          <a:prstGeom prst="rect">
            <a:avLst/>
          </a:prstGeom>
          <a:ln w="12700">
            <a:solidFill>
              <a:schemeClr val="tx1"/>
            </a:solidFill>
          </a:ln>
        </p:spPr>
      </p:pic>
      <p:pic>
        <p:nvPicPr>
          <p:cNvPr id="8" name="Picture 7">
            <a:extLst>
              <a:ext uri="{FF2B5EF4-FFF2-40B4-BE49-F238E27FC236}">
                <a16:creationId xmlns:a16="http://schemas.microsoft.com/office/drawing/2014/main" id="{896C1506-F34C-0049-9E3C-3FEB80528164}"/>
              </a:ext>
            </a:extLst>
          </p:cNvPr>
          <p:cNvPicPr>
            <a:picLocks noChangeAspect="1"/>
          </p:cNvPicPr>
          <p:nvPr/>
        </p:nvPicPr>
        <p:blipFill>
          <a:blip r:embed="rId11"/>
          <a:stretch>
            <a:fillRect/>
          </a:stretch>
        </p:blipFill>
        <p:spPr>
          <a:xfrm>
            <a:off x="5417163" y="2115973"/>
            <a:ext cx="2500189" cy="2564093"/>
          </a:xfrm>
          <a:prstGeom prst="rect">
            <a:avLst/>
          </a:prstGeom>
        </p:spPr>
      </p:pic>
      <p:cxnSp>
        <p:nvCxnSpPr>
          <p:cNvPr id="64" name="Straight Arrow Connector 63">
            <a:extLst>
              <a:ext uri="{FF2B5EF4-FFF2-40B4-BE49-F238E27FC236}">
                <a16:creationId xmlns:a16="http://schemas.microsoft.com/office/drawing/2014/main" id="{6FBDD91D-B50E-AA29-4803-B828ED906177}"/>
              </a:ext>
            </a:extLst>
          </p:cNvPr>
          <p:cNvCxnSpPr>
            <a:cxnSpLocks/>
            <a:endCxn id="43" idx="0"/>
          </p:cNvCxnSpPr>
          <p:nvPr/>
        </p:nvCxnSpPr>
        <p:spPr>
          <a:xfrm flipH="1">
            <a:off x="5299362" y="3250276"/>
            <a:ext cx="1134689" cy="1986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5A3D2E0-6F77-F130-ADF2-AAB28D2758B9}"/>
              </a:ext>
            </a:extLst>
          </p:cNvPr>
          <p:cNvCxnSpPr>
            <a:cxnSpLocks/>
            <a:endCxn id="29" idx="3"/>
          </p:cNvCxnSpPr>
          <p:nvPr/>
        </p:nvCxnSpPr>
        <p:spPr>
          <a:xfrm flipH="1">
            <a:off x="5220393" y="3632662"/>
            <a:ext cx="473825" cy="5938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545D7B0-E888-7C92-2151-55FF23998331}"/>
              </a:ext>
            </a:extLst>
          </p:cNvPr>
          <p:cNvCxnSpPr>
            <a:cxnSpLocks/>
            <a:endCxn id="19" idx="3"/>
          </p:cNvCxnSpPr>
          <p:nvPr/>
        </p:nvCxnSpPr>
        <p:spPr>
          <a:xfrm flipH="1" flipV="1">
            <a:off x="5210217" y="2493595"/>
            <a:ext cx="1198896" cy="5073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Arrow: Down 77">
            <a:extLst>
              <a:ext uri="{FF2B5EF4-FFF2-40B4-BE49-F238E27FC236}">
                <a16:creationId xmlns:a16="http://schemas.microsoft.com/office/drawing/2014/main" id="{9CF91B9A-646A-9D46-053D-BB6459C80EC8}"/>
              </a:ext>
            </a:extLst>
          </p:cNvPr>
          <p:cNvSpPr/>
          <p:nvPr/>
        </p:nvSpPr>
        <p:spPr>
          <a:xfrm rot="16200000">
            <a:off x="11888586" y="5636029"/>
            <a:ext cx="241069"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EBBF69D-CA14-B88C-D7CC-C188D8365702}"/>
              </a:ext>
            </a:extLst>
          </p:cNvPr>
          <p:cNvSpPr txBox="1"/>
          <p:nvPr/>
        </p:nvSpPr>
        <p:spPr>
          <a:xfrm>
            <a:off x="11097492" y="102123"/>
            <a:ext cx="1005840" cy="646331"/>
          </a:xfrm>
          <a:prstGeom prst="rect">
            <a:avLst/>
          </a:prstGeom>
          <a:solidFill>
            <a:schemeClr val="accent5">
              <a:lumMod val="75000"/>
            </a:schemeClr>
          </a:solidFill>
        </p:spPr>
        <p:txBody>
          <a:bodyPr wrap="square">
            <a:spAutoFit/>
          </a:bodyPr>
          <a:lstStyle/>
          <a:p>
            <a:r>
              <a:rPr lang="en-US" altLang="zh-CN" sz="3600" b="1" baseline="30000" dirty="0">
                <a:solidFill>
                  <a:schemeClr val="bg1"/>
                </a:solidFill>
              </a:rPr>
              <a:t>[A.12]</a:t>
            </a:r>
            <a:endParaRPr lang="en-US" sz="3600" dirty="0">
              <a:solidFill>
                <a:schemeClr val="bg1"/>
              </a:solidFill>
            </a:endParaRPr>
          </a:p>
        </p:txBody>
      </p:sp>
    </p:spTree>
    <p:extLst>
      <p:ext uri="{BB962C8B-B14F-4D97-AF65-F5344CB8AC3E}">
        <p14:creationId xmlns:p14="http://schemas.microsoft.com/office/powerpoint/2010/main" val="189793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030990" cy="872465"/>
          </a:xfrm>
        </p:spPr>
        <p:txBody>
          <a:bodyPr>
            <a:noAutofit/>
          </a:bodyPr>
          <a:lstStyle/>
          <a:p>
            <a:r>
              <a:rPr lang="en-US" altLang="zh-CN" sz="2400" b="1" dirty="0">
                <a:solidFill>
                  <a:srgbClr val="C00000"/>
                </a:solidFill>
              </a:rPr>
              <a:t>HPCA 2022: Near-Stream Computing: General and Transparent Near-Cache Acceleration</a:t>
            </a:r>
            <a:endParaRPr lang="en-US" sz="2400" b="1" baseline="30000" dirty="0"/>
          </a:p>
        </p:txBody>
      </p:sp>
      <p:sp>
        <p:nvSpPr>
          <p:cNvPr id="26" name="TextBox 25">
            <a:extLst>
              <a:ext uri="{FF2B5EF4-FFF2-40B4-BE49-F238E27FC236}">
                <a16:creationId xmlns:a16="http://schemas.microsoft.com/office/drawing/2014/main" id="{F75CBACF-2393-DE13-7CA8-0C41E862F208}"/>
              </a:ext>
            </a:extLst>
          </p:cNvPr>
          <p:cNvSpPr txBox="1"/>
          <p:nvPr/>
        </p:nvSpPr>
        <p:spPr>
          <a:xfrm>
            <a:off x="428913" y="6350490"/>
            <a:ext cx="3760702" cy="230832"/>
          </a:xfrm>
          <a:prstGeom prst="rect">
            <a:avLst/>
          </a:prstGeom>
          <a:noFill/>
        </p:spPr>
        <p:txBody>
          <a:bodyPr wrap="square">
            <a:spAutoFit/>
          </a:bodyPr>
          <a:lstStyle/>
          <a:p>
            <a:r>
              <a:rPr lang="en-US" sz="900" dirty="0"/>
              <a:t>[A.12] </a:t>
            </a:r>
            <a:r>
              <a:rPr lang="en-US" sz="900" dirty="0">
                <a:hlinkClick r:id="rId3"/>
              </a:rPr>
              <a:t>https://seanzw.github.io/pub/hpca2022-near-stream-computing.pdf</a:t>
            </a:r>
            <a:endParaRPr lang="en-US" sz="900" dirty="0"/>
          </a:p>
        </p:txBody>
      </p:sp>
      <p:sp>
        <p:nvSpPr>
          <p:cNvPr id="31" name="Rectangle 30">
            <a:extLst>
              <a:ext uri="{FF2B5EF4-FFF2-40B4-BE49-F238E27FC236}">
                <a16:creationId xmlns:a16="http://schemas.microsoft.com/office/drawing/2014/main" id="{16D1794B-ECC3-CF6C-CC5A-8E455D32E2F5}"/>
              </a:ext>
            </a:extLst>
          </p:cNvPr>
          <p:cNvSpPr/>
          <p:nvPr/>
        </p:nvSpPr>
        <p:spPr>
          <a:xfrm>
            <a:off x="453204" y="729351"/>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endParaRPr lang="en-US" b="1" dirty="0">
              <a:solidFill>
                <a:schemeClr val="bg1"/>
              </a:solidFill>
            </a:endParaRPr>
          </a:p>
        </p:txBody>
      </p:sp>
      <p:sp>
        <p:nvSpPr>
          <p:cNvPr id="38" name="Rectangle 37">
            <a:extLst>
              <a:ext uri="{FF2B5EF4-FFF2-40B4-BE49-F238E27FC236}">
                <a16:creationId xmlns:a16="http://schemas.microsoft.com/office/drawing/2014/main" id="{858D4062-DDBB-8B8C-0980-49D2C7C5BD95}"/>
              </a:ext>
            </a:extLst>
          </p:cNvPr>
          <p:cNvSpPr/>
          <p:nvPr/>
        </p:nvSpPr>
        <p:spPr>
          <a:xfrm>
            <a:off x="5022564" y="5884579"/>
            <a:ext cx="2749836" cy="3959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IV. Experiment and Results</a:t>
            </a:r>
            <a:endParaRPr lang="en-US" b="1" dirty="0">
              <a:solidFill>
                <a:schemeClr val="bg1"/>
              </a:solidFill>
            </a:endParaRPr>
          </a:p>
        </p:txBody>
      </p:sp>
      <p:pic>
        <p:nvPicPr>
          <p:cNvPr id="5" name="Picture 4">
            <a:extLst>
              <a:ext uri="{FF2B5EF4-FFF2-40B4-BE49-F238E27FC236}">
                <a16:creationId xmlns:a16="http://schemas.microsoft.com/office/drawing/2014/main" id="{39A99B72-CBFE-84AD-AC9C-95372563D9A2}"/>
              </a:ext>
            </a:extLst>
          </p:cNvPr>
          <p:cNvPicPr>
            <a:picLocks noChangeAspect="1"/>
          </p:cNvPicPr>
          <p:nvPr/>
        </p:nvPicPr>
        <p:blipFill>
          <a:blip r:embed="rId4"/>
          <a:stretch>
            <a:fillRect/>
          </a:stretch>
        </p:blipFill>
        <p:spPr>
          <a:xfrm>
            <a:off x="7868865" y="1249828"/>
            <a:ext cx="3586072" cy="2299707"/>
          </a:xfrm>
          <a:prstGeom prst="rect">
            <a:avLst/>
          </a:prstGeom>
        </p:spPr>
      </p:pic>
      <p:pic>
        <p:nvPicPr>
          <p:cNvPr id="23" name="Picture 22">
            <a:extLst>
              <a:ext uri="{FF2B5EF4-FFF2-40B4-BE49-F238E27FC236}">
                <a16:creationId xmlns:a16="http://schemas.microsoft.com/office/drawing/2014/main" id="{119E5321-7D2B-2E0A-95BE-3031E4AA579D}"/>
              </a:ext>
            </a:extLst>
          </p:cNvPr>
          <p:cNvPicPr>
            <a:picLocks noChangeAspect="1"/>
          </p:cNvPicPr>
          <p:nvPr/>
        </p:nvPicPr>
        <p:blipFill>
          <a:blip r:embed="rId5"/>
          <a:stretch>
            <a:fillRect/>
          </a:stretch>
        </p:blipFill>
        <p:spPr>
          <a:xfrm>
            <a:off x="7838902" y="5902122"/>
            <a:ext cx="4170889" cy="465427"/>
          </a:xfrm>
          <a:prstGeom prst="rect">
            <a:avLst/>
          </a:prstGeom>
        </p:spPr>
      </p:pic>
      <p:pic>
        <p:nvPicPr>
          <p:cNvPr id="8" name="Picture 7">
            <a:extLst>
              <a:ext uri="{FF2B5EF4-FFF2-40B4-BE49-F238E27FC236}">
                <a16:creationId xmlns:a16="http://schemas.microsoft.com/office/drawing/2014/main" id="{896C1506-F34C-0049-9E3C-3FEB80528164}"/>
              </a:ext>
            </a:extLst>
          </p:cNvPr>
          <p:cNvPicPr>
            <a:picLocks noChangeAspect="1"/>
          </p:cNvPicPr>
          <p:nvPr/>
        </p:nvPicPr>
        <p:blipFill>
          <a:blip r:embed="rId6"/>
          <a:stretch>
            <a:fillRect/>
          </a:stretch>
        </p:blipFill>
        <p:spPr>
          <a:xfrm>
            <a:off x="5142843" y="1234824"/>
            <a:ext cx="2500189" cy="2564093"/>
          </a:xfrm>
          <a:prstGeom prst="rect">
            <a:avLst/>
          </a:prstGeom>
        </p:spPr>
      </p:pic>
      <p:pic>
        <p:nvPicPr>
          <p:cNvPr id="3" name="Picture 2">
            <a:extLst>
              <a:ext uri="{FF2B5EF4-FFF2-40B4-BE49-F238E27FC236}">
                <a16:creationId xmlns:a16="http://schemas.microsoft.com/office/drawing/2014/main" id="{8421DB9B-0129-0684-8204-E7E7F18D904D}"/>
              </a:ext>
            </a:extLst>
          </p:cNvPr>
          <p:cNvPicPr>
            <a:picLocks noChangeAspect="1"/>
          </p:cNvPicPr>
          <p:nvPr/>
        </p:nvPicPr>
        <p:blipFill>
          <a:blip r:embed="rId7"/>
          <a:stretch>
            <a:fillRect/>
          </a:stretch>
        </p:blipFill>
        <p:spPr>
          <a:xfrm>
            <a:off x="498664" y="1359735"/>
            <a:ext cx="4198027" cy="603386"/>
          </a:xfrm>
          <a:prstGeom prst="rect">
            <a:avLst/>
          </a:prstGeom>
          <a:ln w="12700">
            <a:solidFill>
              <a:srgbClr val="C00000"/>
            </a:solidFill>
          </a:ln>
        </p:spPr>
      </p:pic>
      <p:pic>
        <p:nvPicPr>
          <p:cNvPr id="6" name="Picture 5">
            <a:extLst>
              <a:ext uri="{FF2B5EF4-FFF2-40B4-BE49-F238E27FC236}">
                <a16:creationId xmlns:a16="http://schemas.microsoft.com/office/drawing/2014/main" id="{9C4DBB7E-5378-2B3C-040E-B7074451C058}"/>
              </a:ext>
            </a:extLst>
          </p:cNvPr>
          <p:cNvPicPr>
            <a:picLocks noChangeAspect="1"/>
          </p:cNvPicPr>
          <p:nvPr/>
        </p:nvPicPr>
        <p:blipFill>
          <a:blip r:embed="rId8"/>
          <a:stretch>
            <a:fillRect/>
          </a:stretch>
        </p:blipFill>
        <p:spPr>
          <a:xfrm>
            <a:off x="482040" y="2200316"/>
            <a:ext cx="4188624" cy="800578"/>
          </a:xfrm>
          <a:prstGeom prst="rect">
            <a:avLst/>
          </a:prstGeom>
          <a:ln w="12700">
            <a:solidFill>
              <a:srgbClr val="C00000"/>
            </a:solidFill>
          </a:ln>
        </p:spPr>
      </p:pic>
      <p:pic>
        <p:nvPicPr>
          <p:cNvPr id="14" name="Picture 13">
            <a:extLst>
              <a:ext uri="{FF2B5EF4-FFF2-40B4-BE49-F238E27FC236}">
                <a16:creationId xmlns:a16="http://schemas.microsoft.com/office/drawing/2014/main" id="{E84AB380-EBA5-B90D-5975-AC9DAE457A7E}"/>
              </a:ext>
            </a:extLst>
          </p:cNvPr>
          <p:cNvPicPr>
            <a:picLocks noChangeAspect="1"/>
          </p:cNvPicPr>
          <p:nvPr/>
        </p:nvPicPr>
        <p:blipFill>
          <a:blip r:embed="rId9"/>
          <a:stretch>
            <a:fillRect/>
          </a:stretch>
        </p:blipFill>
        <p:spPr>
          <a:xfrm>
            <a:off x="466584" y="5203373"/>
            <a:ext cx="4226530" cy="1022859"/>
          </a:xfrm>
          <a:prstGeom prst="rect">
            <a:avLst/>
          </a:prstGeom>
          <a:ln w="12700">
            <a:solidFill>
              <a:srgbClr val="C00000"/>
            </a:solidFill>
          </a:ln>
        </p:spPr>
      </p:pic>
      <p:pic>
        <p:nvPicPr>
          <p:cNvPr id="18" name="Picture 17">
            <a:extLst>
              <a:ext uri="{FF2B5EF4-FFF2-40B4-BE49-F238E27FC236}">
                <a16:creationId xmlns:a16="http://schemas.microsoft.com/office/drawing/2014/main" id="{B9EFE5BD-7ADE-0D86-5ACB-30FA51DA5FBD}"/>
              </a:ext>
            </a:extLst>
          </p:cNvPr>
          <p:cNvPicPr>
            <a:picLocks noChangeAspect="1"/>
          </p:cNvPicPr>
          <p:nvPr/>
        </p:nvPicPr>
        <p:blipFill>
          <a:blip r:embed="rId10"/>
          <a:stretch>
            <a:fillRect/>
          </a:stretch>
        </p:blipFill>
        <p:spPr>
          <a:xfrm>
            <a:off x="5109848" y="4879569"/>
            <a:ext cx="4253798" cy="623457"/>
          </a:xfrm>
          <a:prstGeom prst="rect">
            <a:avLst/>
          </a:prstGeom>
          <a:ln w="12700">
            <a:solidFill>
              <a:srgbClr val="C00000"/>
            </a:solidFill>
          </a:ln>
        </p:spPr>
      </p:pic>
      <p:pic>
        <p:nvPicPr>
          <p:cNvPr id="20" name="Picture 19">
            <a:extLst>
              <a:ext uri="{FF2B5EF4-FFF2-40B4-BE49-F238E27FC236}">
                <a16:creationId xmlns:a16="http://schemas.microsoft.com/office/drawing/2014/main" id="{EE1BD746-254C-B8F5-1D1B-5BDB9E41FE36}"/>
              </a:ext>
            </a:extLst>
          </p:cNvPr>
          <p:cNvPicPr>
            <a:picLocks noChangeAspect="1"/>
          </p:cNvPicPr>
          <p:nvPr/>
        </p:nvPicPr>
        <p:blipFill>
          <a:blip r:embed="rId11"/>
          <a:stretch>
            <a:fillRect/>
          </a:stretch>
        </p:blipFill>
        <p:spPr>
          <a:xfrm>
            <a:off x="5048108" y="4017556"/>
            <a:ext cx="4305744" cy="487941"/>
          </a:xfrm>
          <a:prstGeom prst="rect">
            <a:avLst/>
          </a:prstGeom>
          <a:ln w="12700">
            <a:solidFill>
              <a:srgbClr val="C00000"/>
            </a:solidFill>
          </a:ln>
        </p:spPr>
      </p:pic>
      <p:sp>
        <p:nvSpPr>
          <p:cNvPr id="33" name="TextBox 32">
            <a:extLst>
              <a:ext uri="{FF2B5EF4-FFF2-40B4-BE49-F238E27FC236}">
                <a16:creationId xmlns:a16="http://schemas.microsoft.com/office/drawing/2014/main" id="{CD320B23-E0A5-ED08-1B92-908BC72D2AFF}"/>
              </a:ext>
            </a:extLst>
          </p:cNvPr>
          <p:cNvSpPr txBox="1"/>
          <p:nvPr/>
        </p:nvSpPr>
        <p:spPr>
          <a:xfrm>
            <a:off x="2163386" y="721419"/>
            <a:ext cx="4278978" cy="461665"/>
          </a:xfrm>
          <a:prstGeom prst="rect">
            <a:avLst/>
          </a:prstGeom>
          <a:noFill/>
        </p:spPr>
        <p:txBody>
          <a:bodyPr wrap="square">
            <a:spAutoFit/>
          </a:bodyPr>
          <a:lstStyle/>
          <a:p>
            <a:r>
              <a:rPr lang="en-US" sz="2400" b="1" dirty="0">
                <a:solidFill>
                  <a:srgbClr val="0070C0"/>
                </a:solidFill>
              </a:rPr>
              <a:t>Range-Based Synchronization</a:t>
            </a:r>
          </a:p>
        </p:txBody>
      </p:sp>
      <p:grpSp>
        <p:nvGrpSpPr>
          <p:cNvPr id="65" name="Group 64">
            <a:extLst>
              <a:ext uri="{FF2B5EF4-FFF2-40B4-BE49-F238E27FC236}">
                <a16:creationId xmlns:a16="http://schemas.microsoft.com/office/drawing/2014/main" id="{EBCBDFF3-F555-0946-0AE3-DFD1497EA90A}"/>
              </a:ext>
            </a:extLst>
          </p:cNvPr>
          <p:cNvGrpSpPr/>
          <p:nvPr/>
        </p:nvGrpSpPr>
        <p:grpSpPr>
          <a:xfrm>
            <a:off x="9434945" y="3827699"/>
            <a:ext cx="2660073" cy="1839380"/>
            <a:chOff x="9434945" y="3952394"/>
            <a:chExt cx="2660073" cy="1839380"/>
          </a:xfrm>
        </p:grpSpPr>
        <p:grpSp>
          <p:nvGrpSpPr>
            <p:cNvPr id="41" name="Group 40">
              <a:extLst>
                <a:ext uri="{FF2B5EF4-FFF2-40B4-BE49-F238E27FC236}">
                  <a16:creationId xmlns:a16="http://schemas.microsoft.com/office/drawing/2014/main" id="{2C060895-29C5-81C7-1315-93DF8A219FB7}"/>
                </a:ext>
              </a:extLst>
            </p:cNvPr>
            <p:cNvGrpSpPr/>
            <p:nvPr/>
          </p:nvGrpSpPr>
          <p:grpSpPr>
            <a:xfrm>
              <a:off x="9434945" y="4776111"/>
              <a:ext cx="2660073" cy="1015663"/>
              <a:chOff x="399011" y="5186006"/>
              <a:chExt cx="2660073" cy="1015663"/>
            </a:xfrm>
            <a:solidFill>
              <a:schemeClr val="bg1">
                <a:lumMod val="95000"/>
              </a:schemeClr>
            </a:solidFill>
          </p:grpSpPr>
          <p:grpSp>
            <p:nvGrpSpPr>
              <p:cNvPr id="42" name="Group 41">
                <a:extLst>
                  <a:ext uri="{FF2B5EF4-FFF2-40B4-BE49-F238E27FC236}">
                    <a16:creationId xmlns:a16="http://schemas.microsoft.com/office/drawing/2014/main" id="{EE00DB71-FBB8-12C7-5577-2B1115747656}"/>
                  </a:ext>
                </a:extLst>
              </p:cNvPr>
              <p:cNvGrpSpPr/>
              <p:nvPr/>
            </p:nvGrpSpPr>
            <p:grpSpPr>
              <a:xfrm>
                <a:off x="399011" y="5186006"/>
                <a:ext cx="2660073" cy="1015663"/>
                <a:chOff x="382386" y="5343948"/>
                <a:chExt cx="2660073" cy="1015663"/>
              </a:xfrm>
              <a:grpFill/>
            </p:grpSpPr>
            <p:sp>
              <p:nvSpPr>
                <p:cNvPr id="44" name="TextBox 43">
                  <a:extLst>
                    <a:ext uri="{FF2B5EF4-FFF2-40B4-BE49-F238E27FC236}">
                      <a16:creationId xmlns:a16="http://schemas.microsoft.com/office/drawing/2014/main" id="{887ED8D9-BC82-61A3-50CA-D67DAD72FB33}"/>
                    </a:ext>
                  </a:extLst>
                </p:cNvPr>
                <p:cNvSpPr txBox="1"/>
                <p:nvPr/>
              </p:nvSpPr>
              <p:spPr>
                <a:xfrm>
                  <a:off x="382386" y="5343948"/>
                  <a:ext cx="2660073" cy="1015663"/>
                </a:xfrm>
                <a:prstGeom prst="rect">
                  <a:avLst/>
                </a:prstGeom>
                <a:grpFill/>
              </p:spPr>
              <p:txBody>
                <a:bodyPr wrap="square">
                  <a:spAutoFit/>
                </a:bodyPr>
                <a:lstStyle/>
                <a:p>
                  <a:r>
                    <a:rPr lang="en-US" sz="1200" dirty="0"/>
                    <a:t>           : indicates processing steps, their order is approximated for the purpose of explanation</a:t>
                  </a:r>
                </a:p>
                <a:p>
                  <a:r>
                    <a:rPr lang="en-US" sz="1200" dirty="0"/>
                    <a:t>           : the major processing component, it can be more than one</a:t>
                  </a:r>
                </a:p>
              </p:txBody>
            </p:sp>
            <p:sp>
              <p:nvSpPr>
                <p:cNvPr id="45" name="Arrow: Down 44">
                  <a:extLst>
                    <a:ext uri="{FF2B5EF4-FFF2-40B4-BE49-F238E27FC236}">
                      <a16:creationId xmlns:a16="http://schemas.microsoft.com/office/drawing/2014/main" id="{723D4959-73B2-9D31-7766-0694BA630B42}"/>
                    </a:ext>
                  </a:extLst>
                </p:cNvPr>
                <p:cNvSpPr/>
                <p:nvPr/>
              </p:nvSpPr>
              <p:spPr>
                <a:xfrm rot="16200000">
                  <a:off x="562495" y="5317374"/>
                  <a:ext cx="189808" cy="3311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8611E113-87CB-5124-EAD7-2ABC8D016E76}"/>
                  </a:ext>
                </a:extLst>
              </p:cNvPr>
              <p:cNvCxnSpPr>
                <a:cxnSpLocks/>
              </p:cNvCxnSpPr>
              <p:nvPr/>
            </p:nvCxnSpPr>
            <p:spPr>
              <a:xfrm>
                <a:off x="484910" y="5921431"/>
                <a:ext cx="387927" cy="0"/>
              </a:xfrm>
              <a:prstGeom prst="straightConnector1">
                <a:avLst/>
              </a:prstGeom>
              <a:grpFill/>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A97F2AC-2C48-3192-7D53-76FB02B0E40F}"/>
                </a:ext>
              </a:extLst>
            </p:cNvPr>
            <p:cNvSpPr txBox="1"/>
            <p:nvPr/>
          </p:nvSpPr>
          <p:spPr>
            <a:xfrm>
              <a:off x="9443257" y="3952394"/>
              <a:ext cx="2651761" cy="830997"/>
            </a:xfrm>
            <a:prstGeom prst="rect">
              <a:avLst/>
            </a:prstGeom>
            <a:solidFill>
              <a:schemeClr val="bg1">
                <a:lumMod val="95000"/>
              </a:schemeClr>
            </a:solidFill>
          </p:spPr>
          <p:txBody>
            <a:bodyPr wrap="square">
              <a:spAutoFit/>
            </a:bodyPr>
            <a:lstStyle/>
            <a:p>
              <a:r>
                <a:rPr lang="en-US" sz="1200" b="1" dirty="0"/>
                <a:t>SCM</a:t>
              </a:r>
              <a:r>
                <a:rPr lang="en-US" sz="1200" dirty="0"/>
                <a:t>: stream computing manager. </a:t>
              </a:r>
            </a:p>
            <a:p>
              <a:r>
                <a:rPr lang="en-US" sz="1200" b="1" dirty="0"/>
                <a:t>SE</a:t>
              </a:r>
              <a:r>
                <a:rPr lang="en-US" sz="1200" b="1" baseline="-25000" dirty="0"/>
                <a:t>core</a:t>
              </a:r>
              <a:r>
                <a:rPr lang="en-US" sz="1200" dirty="0"/>
                <a:t>: core stream engines</a:t>
              </a:r>
            </a:p>
            <a:p>
              <a:r>
                <a:rPr lang="en-US" sz="1200" b="1" dirty="0"/>
                <a:t>SE</a:t>
              </a:r>
              <a:r>
                <a:rPr lang="en-US" sz="1200" b="1" baseline="-25000" dirty="0"/>
                <a:t>L3</a:t>
              </a:r>
              <a:r>
                <a:rPr lang="en-US" sz="1200" dirty="0"/>
                <a:t>: analogous stream engine to shared Level 3 (L3) banks</a:t>
              </a:r>
            </a:p>
          </p:txBody>
        </p:sp>
      </p:grpSp>
      <p:grpSp>
        <p:nvGrpSpPr>
          <p:cNvPr id="21" name="Group 20">
            <a:extLst>
              <a:ext uri="{FF2B5EF4-FFF2-40B4-BE49-F238E27FC236}">
                <a16:creationId xmlns:a16="http://schemas.microsoft.com/office/drawing/2014/main" id="{7FA4C8B9-3BFB-BE3D-6A75-AB07D3B39F9F}"/>
              </a:ext>
            </a:extLst>
          </p:cNvPr>
          <p:cNvGrpSpPr/>
          <p:nvPr/>
        </p:nvGrpSpPr>
        <p:grpSpPr>
          <a:xfrm>
            <a:off x="473825" y="3183775"/>
            <a:ext cx="4214555" cy="1911928"/>
            <a:chOff x="498762" y="3067396"/>
            <a:chExt cx="4214555" cy="1911928"/>
          </a:xfrm>
        </p:grpSpPr>
        <p:grpSp>
          <p:nvGrpSpPr>
            <p:cNvPr id="12" name="Group 11">
              <a:extLst>
                <a:ext uri="{FF2B5EF4-FFF2-40B4-BE49-F238E27FC236}">
                  <a16:creationId xmlns:a16="http://schemas.microsoft.com/office/drawing/2014/main" id="{1FB2EE61-E289-4048-9F74-F6D5B55C3F4D}"/>
                </a:ext>
              </a:extLst>
            </p:cNvPr>
            <p:cNvGrpSpPr/>
            <p:nvPr/>
          </p:nvGrpSpPr>
          <p:grpSpPr>
            <a:xfrm>
              <a:off x="582550" y="3075491"/>
              <a:ext cx="4130767" cy="1828499"/>
              <a:chOff x="945172" y="3108741"/>
              <a:chExt cx="3385137" cy="1506623"/>
            </a:xfrm>
          </p:grpSpPr>
          <p:pic>
            <p:nvPicPr>
              <p:cNvPr id="9" name="Picture 8">
                <a:extLst>
                  <a:ext uri="{FF2B5EF4-FFF2-40B4-BE49-F238E27FC236}">
                    <a16:creationId xmlns:a16="http://schemas.microsoft.com/office/drawing/2014/main" id="{38EAC180-44A0-42BE-6ADC-23DCE473A0C9}"/>
                  </a:ext>
                </a:extLst>
              </p:cNvPr>
              <p:cNvPicPr>
                <a:picLocks noChangeAspect="1"/>
              </p:cNvPicPr>
              <p:nvPr/>
            </p:nvPicPr>
            <p:blipFill>
              <a:blip r:embed="rId12"/>
              <a:stretch>
                <a:fillRect/>
              </a:stretch>
            </p:blipFill>
            <p:spPr>
              <a:xfrm>
                <a:off x="945172" y="3108741"/>
                <a:ext cx="3357888" cy="671578"/>
              </a:xfrm>
              <a:prstGeom prst="rect">
                <a:avLst/>
              </a:prstGeom>
            </p:spPr>
          </p:pic>
          <p:pic>
            <p:nvPicPr>
              <p:cNvPr id="11" name="Picture 10">
                <a:extLst>
                  <a:ext uri="{FF2B5EF4-FFF2-40B4-BE49-F238E27FC236}">
                    <a16:creationId xmlns:a16="http://schemas.microsoft.com/office/drawing/2014/main" id="{ADB3F211-4422-0BE4-AC46-2338FB3BD097}"/>
                  </a:ext>
                </a:extLst>
              </p:cNvPr>
              <p:cNvPicPr>
                <a:picLocks noChangeAspect="1"/>
              </p:cNvPicPr>
              <p:nvPr/>
            </p:nvPicPr>
            <p:blipFill>
              <a:blip r:embed="rId13"/>
              <a:stretch>
                <a:fillRect/>
              </a:stretch>
            </p:blipFill>
            <p:spPr>
              <a:xfrm>
                <a:off x="964988" y="3977292"/>
                <a:ext cx="3365321" cy="638072"/>
              </a:xfrm>
              <a:prstGeom prst="rect">
                <a:avLst/>
              </a:prstGeom>
            </p:spPr>
          </p:pic>
        </p:grpSp>
        <p:sp>
          <p:nvSpPr>
            <p:cNvPr id="48" name="Rectangle 47">
              <a:extLst>
                <a:ext uri="{FF2B5EF4-FFF2-40B4-BE49-F238E27FC236}">
                  <a16:creationId xmlns:a16="http://schemas.microsoft.com/office/drawing/2014/main" id="{CBA35D8E-0A8B-84A1-C290-65AB8C938F4A}"/>
                </a:ext>
              </a:extLst>
            </p:cNvPr>
            <p:cNvSpPr/>
            <p:nvPr/>
          </p:nvSpPr>
          <p:spPr>
            <a:xfrm>
              <a:off x="498762" y="3067396"/>
              <a:ext cx="4214553" cy="19119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Arrow: Down 48">
            <a:extLst>
              <a:ext uri="{FF2B5EF4-FFF2-40B4-BE49-F238E27FC236}">
                <a16:creationId xmlns:a16="http://schemas.microsoft.com/office/drawing/2014/main" id="{7EC34094-B60B-2BFA-0EC8-311DED3379C4}"/>
              </a:ext>
            </a:extLst>
          </p:cNvPr>
          <p:cNvSpPr/>
          <p:nvPr/>
        </p:nvSpPr>
        <p:spPr>
          <a:xfrm>
            <a:off x="2294313" y="1901043"/>
            <a:ext cx="189808" cy="3311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a:extLst>
              <a:ext uri="{FF2B5EF4-FFF2-40B4-BE49-F238E27FC236}">
                <a16:creationId xmlns:a16="http://schemas.microsoft.com/office/drawing/2014/main" id="{7F6B01CE-3718-C3DB-7259-A9939CE82C7E}"/>
              </a:ext>
            </a:extLst>
          </p:cNvPr>
          <p:cNvSpPr/>
          <p:nvPr/>
        </p:nvSpPr>
        <p:spPr>
          <a:xfrm>
            <a:off x="2310939" y="2881944"/>
            <a:ext cx="189808" cy="3311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E1EDA84E-0CF1-D8A9-F2B1-BAF7D0ABEDE3}"/>
              </a:ext>
            </a:extLst>
          </p:cNvPr>
          <p:cNvSpPr/>
          <p:nvPr/>
        </p:nvSpPr>
        <p:spPr>
          <a:xfrm>
            <a:off x="2238895" y="5046024"/>
            <a:ext cx="189808" cy="3311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Down 52">
            <a:extLst>
              <a:ext uri="{FF2B5EF4-FFF2-40B4-BE49-F238E27FC236}">
                <a16:creationId xmlns:a16="http://schemas.microsoft.com/office/drawing/2014/main" id="{0187B750-E298-4869-52F5-0C494975B59E}"/>
              </a:ext>
            </a:extLst>
          </p:cNvPr>
          <p:cNvSpPr/>
          <p:nvPr/>
        </p:nvSpPr>
        <p:spPr>
          <a:xfrm rot="16200000">
            <a:off x="220387" y="1470067"/>
            <a:ext cx="153587" cy="3311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9812BEA-95B3-0526-FBF7-67F6B82ACE85}"/>
              </a:ext>
            </a:extLst>
          </p:cNvPr>
          <p:cNvSpPr txBox="1"/>
          <p:nvPr/>
        </p:nvSpPr>
        <p:spPr>
          <a:xfrm>
            <a:off x="0" y="1664915"/>
            <a:ext cx="563187" cy="646331"/>
          </a:xfrm>
          <a:prstGeom prst="rect">
            <a:avLst/>
          </a:prstGeom>
          <a:noFill/>
        </p:spPr>
        <p:txBody>
          <a:bodyPr wrap="square">
            <a:spAutoFit/>
          </a:bodyPr>
          <a:lstStyle/>
          <a:p>
            <a:r>
              <a:rPr lang="en-US" sz="1200" dirty="0"/>
              <a:t>From last page</a:t>
            </a:r>
          </a:p>
        </p:txBody>
      </p:sp>
      <p:sp>
        <p:nvSpPr>
          <p:cNvPr id="55" name="Arrow: Down 54">
            <a:extLst>
              <a:ext uri="{FF2B5EF4-FFF2-40B4-BE49-F238E27FC236}">
                <a16:creationId xmlns:a16="http://schemas.microsoft.com/office/drawing/2014/main" id="{BB121186-DA82-45FA-BD79-88AD58A8C3A1}"/>
              </a:ext>
            </a:extLst>
          </p:cNvPr>
          <p:cNvSpPr/>
          <p:nvPr/>
        </p:nvSpPr>
        <p:spPr>
          <a:xfrm rot="13660369">
            <a:off x="4785362" y="5323113"/>
            <a:ext cx="189808" cy="3311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Arrow: Down 55">
            <a:extLst>
              <a:ext uri="{FF2B5EF4-FFF2-40B4-BE49-F238E27FC236}">
                <a16:creationId xmlns:a16="http://schemas.microsoft.com/office/drawing/2014/main" id="{3968862F-C5D9-D3ED-128B-30E90B6428C5}"/>
              </a:ext>
            </a:extLst>
          </p:cNvPr>
          <p:cNvSpPr/>
          <p:nvPr/>
        </p:nvSpPr>
        <p:spPr>
          <a:xfrm rot="10800000">
            <a:off x="6991004" y="4519551"/>
            <a:ext cx="189808" cy="3311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90BBB98B-60F9-6E8A-F9B4-C6F4964B3F5C}"/>
              </a:ext>
            </a:extLst>
          </p:cNvPr>
          <p:cNvSpPr/>
          <p:nvPr/>
        </p:nvSpPr>
        <p:spPr>
          <a:xfrm>
            <a:off x="4998720" y="5810595"/>
            <a:ext cx="7079673" cy="6317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850A54D-7FCD-D226-20DE-5A28418782BE}"/>
              </a:ext>
            </a:extLst>
          </p:cNvPr>
          <p:cNvSpPr txBox="1"/>
          <p:nvPr/>
        </p:nvSpPr>
        <p:spPr>
          <a:xfrm>
            <a:off x="8514311" y="3435526"/>
            <a:ext cx="2591492" cy="369332"/>
          </a:xfrm>
          <a:prstGeom prst="rect">
            <a:avLst/>
          </a:prstGeom>
          <a:noFill/>
        </p:spPr>
        <p:txBody>
          <a:bodyPr wrap="square">
            <a:spAutoFit/>
          </a:bodyPr>
          <a:lstStyle/>
          <a:p>
            <a:r>
              <a:rPr lang="en-US" b="1" dirty="0"/>
              <a:t> L3 Stream Engine (SE</a:t>
            </a:r>
            <a:r>
              <a:rPr lang="en-US" b="1" baseline="-25000" dirty="0"/>
              <a:t>L3</a:t>
            </a:r>
            <a:r>
              <a:rPr lang="en-US" b="1" dirty="0"/>
              <a:t>)</a:t>
            </a:r>
          </a:p>
        </p:txBody>
      </p:sp>
      <p:cxnSp>
        <p:nvCxnSpPr>
          <p:cNvPr id="59" name="Straight Arrow Connector 58">
            <a:extLst>
              <a:ext uri="{FF2B5EF4-FFF2-40B4-BE49-F238E27FC236}">
                <a16:creationId xmlns:a16="http://schemas.microsoft.com/office/drawing/2014/main" id="{2CF416DE-0B2B-B5F8-BCB7-2553B8269272}"/>
              </a:ext>
            </a:extLst>
          </p:cNvPr>
          <p:cNvCxnSpPr>
            <a:cxnSpLocks/>
            <a:endCxn id="3" idx="3"/>
          </p:cNvCxnSpPr>
          <p:nvPr/>
        </p:nvCxnSpPr>
        <p:spPr>
          <a:xfrm flipH="1" flipV="1">
            <a:off x="4696691" y="1661428"/>
            <a:ext cx="640080" cy="8822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4F2A32-C098-952B-DE44-FBF067FD56AF}"/>
              </a:ext>
            </a:extLst>
          </p:cNvPr>
          <p:cNvCxnSpPr>
            <a:cxnSpLocks/>
            <a:endCxn id="6" idx="3"/>
          </p:cNvCxnSpPr>
          <p:nvPr/>
        </p:nvCxnSpPr>
        <p:spPr>
          <a:xfrm flipH="1">
            <a:off x="4670664" y="2600605"/>
            <a:ext cx="64116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098B080-8A19-8688-D47D-B8EA87759FAE}"/>
              </a:ext>
            </a:extLst>
          </p:cNvPr>
          <p:cNvCxnSpPr>
            <a:cxnSpLocks/>
            <a:endCxn id="48" idx="3"/>
          </p:cNvCxnSpPr>
          <p:nvPr/>
        </p:nvCxnSpPr>
        <p:spPr>
          <a:xfrm flipH="1">
            <a:off x="4688378" y="2967644"/>
            <a:ext cx="4064924" cy="11720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DA53F09-D187-2349-49FC-62C2B8506043}"/>
              </a:ext>
            </a:extLst>
          </p:cNvPr>
          <p:cNvCxnSpPr>
            <a:cxnSpLocks/>
            <a:endCxn id="14" idx="3"/>
          </p:cNvCxnSpPr>
          <p:nvPr/>
        </p:nvCxnSpPr>
        <p:spPr>
          <a:xfrm flipH="1">
            <a:off x="4693114" y="2335876"/>
            <a:ext cx="1400115" cy="33789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ED1F357-1EBD-CC6B-1359-EB86ABFF6546}"/>
              </a:ext>
            </a:extLst>
          </p:cNvPr>
          <p:cNvSpPr txBox="1"/>
          <p:nvPr/>
        </p:nvSpPr>
        <p:spPr>
          <a:xfrm>
            <a:off x="11097492" y="102123"/>
            <a:ext cx="1005840" cy="646331"/>
          </a:xfrm>
          <a:prstGeom prst="rect">
            <a:avLst/>
          </a:prstGeom>
          <a:solidFill>
            <a:schemeClr val="accent5">
              <a:lumMod val="75000"/>
            </a:schemeClr>
          </a:solidFill>
        </p:spPr>
        <p:txBody>
          <a:bodyPr wrap="square">
            <a:spAutoFit/>
          </a:bodyPr>
          <a:lstStyle/>
          <a:p>
            <a:r>
              <a:rPr lang="en-US" altLang="zh-CN" sz="3600" b="1" baseline="30000" dirty="0">
                <a:solidFill>
                  <a:schemeClr val="bg1"/>
                </a:solidFill>
              </a:rPr>
              <a:t>[A.12]</a:t>
            </a:r>
            <a:endParaRPr lang="en-US" sz="3600" dirty="0">
              <a:solidFill>
                <a:schemeClr val="bg1"/>
              </a:solidFill>
            </a:endParaRPr>
          </a:p>
        </p:txBody>
      </p:sp>
    </p:spTree>
    <p:extLst>
      <p:ext uri="{BB962C8B-B14F-4D97-AF65-F5344CB8AC3E}">
        <p14:creationId xmlns:p14="http://schemas.microsoft.com/office/powerpoint/2010/main" val="7042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1022678" cy="872465"/>
          </a:xfrm>
        </p:spPr>
        <p:txBody>
          <a:bodyPr>
            <a:noAutofit/>
          </a:bodyPr>
          <a:lstStyle/>
          <a:p>
            <a:r>
              <a:rPr lang="en-US" altLang="zh-CN" sz="2400" b="1" dirty="0">
                <a:solidFill>
                  <a:srgbClr val="C00000"/>
                </a:solidFill>
              </a:rPr>
              <a:t>HPCA 2022: Only Buffer When You Need To: Reducing On-chip GPU Trafﬁc with Reconﬁgurable Local Atomic Buffers </a:t>
            </a:r>
            <a:r>
              <a:rPr lang="en-US" altLang="zh-CN" sz="2400" b="1" baseline="30000" dirty="0">
                <a:solidFill>
                  <a:srgbClr val="C00000"/>
                </a:solidFill>
              </a:rPr>
              <a:t>[A.13]</a:t>
            </a:r>
            <a:endParaRPr lang="en-US" sz="2400" b="1" baseline="30000" dirty="0"/>
          </a:p>
        </p:txBody>
      </p:sp>
      <p:sp>
        <p:nvSpPr>
          <p:cNvPr id="26" name="TextBox 25">
            <a:extLst>
              <a:ext uri="{FF2B5EF4-FFF2-40B4-BE49-F238E27FC236}">
                <a16:creationId xmlns:a16="http://schemas.microsoft.com/office/drawing/2014/main" id="{F75CBACF-2393-DE13-7CA8-0C41E862F208}"/>
              </a:ext>
            </a:extLst>
          </p:cNvPr>
          <p:cNvSpPr txBox="1"/>
          <p:nvPr/>
        </p:nvSpPr>
        <p:spPr>
          <a:xfrm>
            <a:off x="540328" y="6289164"/>
            <a:ext cx="4738254" cy="507831"/>
          </a:xfrm>
          <a:prstGeom prst="rect">
            <a:avLst/>
          </a:prstGeom>
          <a:noFill/>
        </p:spPr>
        <p:txBody>
          <a:bodyPr wrap="square">
            <a:spAutoFit/>
          </a:bodyPr>
          <a:lstStyle/>
          <a:p>
            <a:r>
              <a:rPr lang="en-US" sz="900" dirty="0"/>
              <a:t>[A.13] </a:t>
            </a:r>
            <a:r>
              <a:rPr lang="en-US" sz="900" dirty="0">
                <a:hlinkClick r:id="rId3"/>
              </a:rPr>
              <a:t>https://wu-kan.cn/2022/03/16/Only-Buffer-When-You-Need-To-Reducing-On-chip-GPU-Traffic-with-Reconfigurable-Local-Atomic-Buffers/</a:t>
            </a:r>
            <a:endParaRPr lang="en-US" sz="900" dirty="0"/>
          </a:p>
          <a:p>
            <a:r>
              <a:rPr lang="en-US" sz="900" dirty="0"/>
              <a:t>[A.13.1] supercomputingblog.com/</a:t>
            </a:r>
            <a:r>
              <a:rPr lang="en-US" sz="900" dirty="0" err="1"/>
              <a:t>cuda</a:t>
            </a:r>
            <a:r>
              <a:rPr lang="en-US" sz="900" dirty="0"/>
              <a:t>/cuda-tutorial-4-atomic-operations/</a:t>
            </a:r>
          </a:p>
        </p:txBody>
      </p:sp>
      <p:sp>
        <p:nvSpPr>
          <p:cNvPr id="21" name="Rectangle 20">
            <a:extLst>
              <a:ext uri="{FF2B5EF4-FFF2-40B4-BE49-F238E27FC236}">
                <a16:creationId xmlns:a16="http://schemas.microsoft.com/office/drawing/2014/main" id="{2F15335F-2A07-F51B-B078-E0731C6484B4}"/>
              </a:ext>
            </a:extLst>
          </p:cNvPr>
          <p:cNvSpPr/>
          <p:nvPr/>
        </p:nvSpPr>
        <p:spPr>
          <a:xfrm>
            <a:off x="283845" y="858467"/>
            <a:ext cx="3007995"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I. Background and Challenges</a:t>
            </a:r>
          </a:p>
        </p:txBody>
      </p:sp>
      <p:sp>
        <p:nvSpPr>
          <p:cNvPr id="22" name="TextBox 21">
            <a:extLst>
              <a:ext uri="{FF2B5EF4-FFF2-40B4-BE49-F238E27FC236}">
                <a16:creationId xmlns:a16="http://schemas.microsoft.com/office/drawing/2014/main" id="{FBE1E34B-A818-2BD1-4592-444161E5CFB8}"/>
              </a:ext>
            </a:extLst>
          </p:cNvPr>
          <p:cNvSpPr txBox="1"/>
          <p:nvPr/>
        </p:nvSpPr>
        <p:spPr>
          <a:xfrm>
            <a:off x="266644" y="1295652"/>
            <a:ext cx="5701893" cy="5016758"/>
          </a:xfrm>
          <a:prstGeom prst="rect">
            <a:avLst/>
          </a:prstGeom>
          <a:noFill/>
        </p:spPr>
        <p:txBody>
          <a:bodyPr wrap="square">
            <a:spAutoFit/>
          </a:bodyPr>
          <a:lstStyle/>
          <a:p>
            <a:pPr marL="285750" indent="-285750">
              <a:buFont typeface="Arial" panose="020B0604020202020204" pitchFamily="34" charset="0"/>
              <a:buChar char="•"/>
            </a:pPr>
            <a:r>
              <a:rPr lang="en-US" sz="1600" dirty="0"/>
              <a:t>ML training algorithms use </a:t>
            </a:r>
            <a:r>
              <a:rPr lang="en-US" sz="1600" b="1" dirty="0">
                <a:solidFill>
                  <a:srgbClr val="C00000"/>
                </a:solidFill>
              </a:rPr>
              <a:t>atomics</a:t>
            </a:r>
            <a:r>
              <a:rPr lang="en-US" sz="1600" dirty="0"/>
              <a:t> to update </a:t>
            </a:r>
            <a:r>
              <a:rPr lang="en-US" sz="1600" b="1" dirty="0">
                <a:solidFill>
                  <a:srgbClr val="C00000"/>
                </a:solidFill>
              </a:rPr>
              <a:t>shared weights</a:t>
            </a:r>
            <a:r>
              <a:rPr lang="en-US" sz="1600" dirty="0"/>
              <a:t>. </a:t>
            </a:r>
          </a:p>
          <a:p>
            <a:pPr marL="285750" indent="-285750">
              <a:buFont typeface="Arial" panose="020B0604020202020204" pitchFamily="34" charset="0"/>
              <a:buChar char="•"/>
            </a:pPr>
            <a:r>
              <a:rPr lang="en-US" sz="1600" b="1" dirty="0">
                <a:solidFill>
                  <a:srgbClr val="C00000"/>
                </a:solidFill>
                <a:highlight>
                  <a:srgbClr val="FFFF00"/>
                </a:highlight>
              </a:rPr>
              <a:t>Atomics</a:t>
            </a:r>
            <a:r>
              <a:rPr lang="en-US" sz="1600" dirty="0"/>
              <a:t>:</a:t>
            </a:r>
          </a:p>
          <a:p>
            <a:pPr marL="742950" lvl="1" indent="-285750">
              <a:buFont typeface="Arial" panose="020B0604020202020204" pitchFamily="34" charset="0"/>
              <a:buChar char="•"/>
            </a:pPr>
            <a:r>
              <a:rPr lang="en-US" sz="1600" dirty="0"/>
              <a:t>Atomic operations,</a:t>
            </a:r>
            <a:r>
              <a:rPr lang="zh-CN" altLang="en-US" sz="1600" dirty="0"/>
              <a:t> </a:t>
            </a:r>
            <a:r>
              <a:rPr lang="en-US" altLang="zh-CN" sz="1600" dirty="0"/>
              <a:t>or</a:t>
            </a:r>
            <a:r>
              <a:rPr lang="zh-CN" altLang="en-US" sz="1600" dirty="0"/>
              <a:t> </a:t>
            </a:r>
            <a:r>
              <a:rPr lang="en-US" altLang="zh-CN" sz="1600" dirty="0"/>
              <a:t>simply</a:t>
            </a:r>
            <a:r>
              <a:rPr lang="zh-CN" altLang="en-US" sz="1600" dirty="0"/>
              <a:t> </a:t>
            </a:r>
            <a:r>
              <a:rPr lang="en-US" altLang="zh-CN" sz="1600" b="1" dirty="0">
                <a:solidFill>
                  <a:srgbClr val="C00000"/>
                </a:solidFill>
              </a:rPr>
              <a:t>Atomics</a:t>
            </a:r>
            <a:r>
              <a:rPr lang="en-US" altLang="zh-CN" sz="1600" dirty="0"/>
              <a:t>,</a:t>
            </a:r>
            <a:r>
              <a:rPr lang="en-US" sz="1600" dirty="0"/>
              <a:t> are CPU/GPU operations which are used to </a:t>
            </a:r>
            <a:r>
              <a:rPr lang="en-US" sz="1600" b="1" dirty="0">
                <a:solidFill>
                  <a:srgbClr val="C00000"/>
                </a:solidFill>
              </a:rPr>
              <a:t>update shared global variables in GPUs </a:t>
            </a:r>
            <a:r>
              <a:rPr lang="en-US" sz="1600" dirty="0"/>
              <a:t>and are performed </a:t>
            </a:r>
            <a:r>
              <a:rPr lang="en-US" sz="1600" b="1" dirty="0">
                <a:solidFill>
                  <a:srgbClr val="C00000"/>
                </a:solidFill>
              </a:rPr>
              <a:t>without interference </a:t>
            </a:r>
            <a:r>
              <a:rPr lang="en-US" sz="1600" dirty="0"/>
              <a:t>from any other threads. Atomic operations are often used to </a:t>
            </a:r>
            <a:r>
              <a:rPr lang="en-US" sz="1600" b="1" dirty="0">
                <a:solidFill>
                  <a:srgbClr val="C00000"/>
                </a:solidFill>
              </a:rPr>
              <a:t>prevent race </a:t>
            </a:r>
            <a:r>
              <a:rPr lang="en-US" sz="1600" dirty="0"/>
              <a:t>conditions which are common problems in mulithreaded applications [A.13.1].</a:t>
            </a:r>
          </a:p>
          <a:p>
            <a:pPr marL="742950" lvl="1" indent="-285750">
              <a:buFont typeface="Arial" panose="020B0604020202020204" pitchFamily="34" charset="0"/>
              <a:buChar char="•"/>
            </a:pPr>
            <a:r>
              <a:rPr lang="en-US" sz="1600" b="1" dirty="0">
                <a:solidFill>
                  <a:srgbClr val="C00000"/>
                </a:solidFill>
              </a:rPr>
              <a:t>Locally</a:t>
            </a:r>
            <a:r>
              <a:rPr lang="en-US" sz="1600" dirty="0"/>
              <a:t> scoped atomics: only guaranteed to be visible to other threads in the </a:t>
            </a:r>
            <a:r>
              <a:rPr lang="en-US" sz="1600" b="1" dirty="0">
                <a:solidFill>
                  <a:srgbClr val="C00000"/>
                </a:solidFill>
              </a:rPr>
              <a:t>same thread </a:t>
            </a:r>
            <a:r>
              <a:rPr lang="en-US" sz="1600" dirty="0"/>
              <a:t>block</a:t>
            </a:r>
            <a:r>
              <a:rPr lang="en-US" sz="1600" b="1" dirty="0">
                <a:solidFill>
                  <a:srgbClr val="C00000"/>
                </a:solidFill>
              </a:rPr>
              <a:t> </a:t>
            </a:r>
            <a:r>
              <a:rPr lang="en-US" sz="1600" dirty="0"/>
              <a:t>(TB). </a:t>
            </a:r>
          </a:p>
          <a:p>
            <a:pPr marL="742950" lvl="1" indent="-285750">
              <a:buFont typeface="Arial" panose="020B0604020202020204" pitchFamily="34" charset="0"/>
              <a:buChar char="•"/>
            </a:pPr>
            <a:r>
              <a:rPr lang="en-US" sz="1600" b="1" dirty="0">
                <a:solidFill>
                  <a:srgbClr val="C00000"/>
                </a:solidFill>
              </a:rPr>
              <a:t>Device</a:t>
            </a:r>
            <a:r>
              <a:rPr lang="en-US" sz="1600" dirty="0"/>
              <a:t>-scoped atomics: visible to </a:t>
            </a:r>
            <a:r>
              <a:rPr lang="en-US" sz="1600" b="1" dirty="0">
                <a:solidFill>
                  <a:srgbClr val="C00000"/>
                </a:solidFill>
              </a:rPr>
              <a:t>all threads </a:t>
            </a:r>
            <a:r>
              <a:rPr lang="en-US" sz="1600" dirty="0"/>
              <a:t>across the GPU.</a:t>
            </a:r>
          </a:p>
          <a:p>
            <a:pPr marL="742950" lvl="1" indent="-285750">
              <a:buFont typeface="Arial" panose="020B0604020202020204" pitchFamily="34" charset="0"/>
              <a:buChar char="•"/>
            </a:pPr>
            <a:r>
              <a:rPr lang="en-US" sz="1600" b="1" dirty="0">
                <a:solidFill>
                  <a:srgbClr val="C00000"/>
                </a:solidFill>
              </a:rPr>
              <a:t>Relaxed</a:t>
            </a:r>
            <a:r>
              <a:rPr lang="en-US" sz="1600" dirty="0"/>
              <a:t> atomics:  imply </a:t>
            </a:r>
            <a:r>
              <a:rPr lang="en-US" sz="1600" b="1" dirty="0">
                <a:solidFill>
                  <a:srgbClr val="C00000"/>
                </a:solidFill>
              </a:rPr>
              <a:t>no ordering </a:t>
            </a:r>
            <a:r>
              <a:rPr lang="en-US" sz="1600" dirty="0"/>
              <a:t>on other memory accesses, they can be reordered with other data and atomic accesses. They are </a:t>
            </a:r>
            <a:r>
              <a:rPr lang="en-US" sz="1600" b="1" dirty="0">
                <a:solidFill>
                  <a:srgbClr val="C00000"/>
                </a:solidFill>
              </a:rPr>
              <a:t>commutative</a:t>
            </a:r>
            <a:r>
              <a:rPr lang="en-US" sz="1600" dirty="0"/>
              <a:t>. </a:t>
            </a:r>
          </a:p>
          <a:p>
            <a:pPr marL="285750" indent="-285750">
              <a:buFont typeface="Arial" panose="020B0604020202020204" pitchFamily="34" charset="0"/>
              <a:buChar char="•"/>
            </a:pPr>
            <a:r>
              <a:rPr lang="en-US" sz="1600" dirty="0"/>
              <a:t>GPUs do</a:t>
            </a:r>
            <a:r>
              <a:rPr lang="en-US" sz="1600" b="1" dirty="0">
                <a:solidFill>
                  <a:srgbClr val="C00000"/>
                </a:solidFill>
              </a:rPr>
              <a:t> not </a:t>
            </a:r>
            <a:r>
              <a:rPr lang="en-US" sz="1600" dirty="0"/>
              <a:t>efﬁciently</a:t>
            </a:r>
            <a:r>
              <a:rPr lang="en-US" sz="1600" b="1" dirty="0">
                <a:solidFill>
                  <a:srgbClr val="C00000"/>
                </a:solidFill>
              </a:rPr>
              <a:t> support atomics, </a:t>
            </a:r>
            <a:r>
              <a:rPr lang="en-US" sz="1600" dirty="0"/>
              <a:t>which</a:t>
            </a:r>
            <a:r>
              <a:rPr lang="en-US" sz="1600" b="1" dirty="0">
                <a:solidFill>
                  <a:srgbClr val="C00000"/>
                </a:solidFill>
              </a:rPr>
              <a:t> limit scalability</a:t>
            </a:r>
            <a:r>
              <a:rPr lang="en-US" sz="1600" dirty="0"/>
              <a:t>.</a:t>
            </a:r>
          </a:p>
          <a:p>
            <a:pPr marL="285750" indent="-285750">
              <a:buFont typeface="Arial" panose="020B0604020202020204" pitchFamily="34" charset="0"/>
              <a:buChar char="•"/>
            </a:pPr>
            <a:r>
              <a:rPr lang="en-US" sz="1600" dirty="0"/>
              <a:t>Atomics in ML training </a:t>
            </a:r>
            <a:r>
              <a:rPr lang="en-US" sz="1600" b="1" dirty="0">
                <a:solidFill>
                  <a:srgbClr val="C00000"/>
                </a:solidFill>
              </a:rPr>
              <a:t>commutatively updating shared variables</a:t>
            </a:r>
            <a:r>
              <a:rPr lang="en-US" sz="1600" dirty="0"/>
              <a:t>, so they </a:t>
            </a:r>
            <a:r>
              <a:rPr lang="en-US" sz="1600" b="1" dirty="0">
                <a:solidFill>
                  <a:srgbClr val="C00000"/>
                </a:solidFill>
              </a:rPr>
              <a:t>do not need ordering </a:t>
            </a:r>
            <a:r>
              <a:rPr lang="en-US" sz="1600" dirty="0"/>
              <a:t>and can use </a:t>
            </a:r>
            <a:r>
              <a:rPr lang="en-US" sz="1600" b="1" dirty="0">
                <a:solidFill>
                  <a:srgbClr val="C00000"/>
                </a:solidFill>
              </a:rPr>
              <a:t>lower overhead</a:t>
            </a:r>
            <a:r>
              <a:rPr lang="en-US" sz="1600" dirty="0"/>
              <a:t> relaxed atomics.</a:t>
            </a:r>
          </a:p>
        </p:txBody>
      </p:sp>
      <p:sp>
        <p:nvSpPr>
          <p:cNvPr id="31" name="Rectangle 30">
            <a:extLst>
              <a:ext uri="{FF2B5EF4-FFF2-40B4-BE49-F238E27FC236}">
                <a16:creationId xmlns:a16="http://schemas.microsoft.com/office/drawing/2014/main" id="{16D1794B-ECC3-CF6C-CC5A-8E455D32E2F5}"/>
              </a:ext>
            </a:extLst>
          </p:cNvPr>
          <p:cNvSpPr/>
          <p:nvPr/>
        </p:nvSpPr>
        <p:spPr>
          <a:xfrm>
            <a:off x="6060405" y="867838"/>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endParaRPr lang="en-US" b="1" dirty="0">
              <a:solidFill>
                <a:schemeClr val="bg1"/>
              </a:solidFill>
            </a:endParaRPr>
          </a:p>
        </p:txBody>
      </p:sp>
      <p:sp>
        <p:nvSpPr>
          <p:cNvPr id="55" name="TextBox 54">
            <a:extLst>
              <a:ext uri="{FF2B5EF4-FFF2-40B4-BE49-F238E27FC236}">
                <a16:creationId xmlns:a16="http://schemas.microsoft.com/office/drawing/2014/main" id="{032C2D91-1862-5715-3C12-7F0F7864C010}"/>
              </a:ext>
            </a:extLst>
          </p:cNvPr>
          <p:cNvSpPr txBox="1"/>
          <p:nvPr/>
        </p:nvSpPr>
        <p:spPr>
          <a:xfrm>
            <a:off x="9432176" y="2842954"/>
            <a:ext cx="2612967" cy="1077218"/>
          </a:xfrm>
          <a:prstGeom prst="rect">
            <a:avLst/>
          </a:prstGeom>
          <a:solidFill>
            <a:schemeClr val="accent2">
              <a:lumMod val="20000"/>
              <a:lumOff val="80000"/>
            </a:schemeClr>
          </a:solidFill>
          <a:ln w="28575">
            <a:solidFill>
              <a:srgbClr val="C00000"/>
            </a:solidFill>
          </a:ln>
        </p:spPr>
        <p:txBody>
          <a:bodyPr wrap="square">
            <a:spAutoFit/>
          </a:bodyPr>
          <a:lstStyle/>
          <a:p>
            <a:r>
              <a:rPr lang="en-US" sz="1600" dirty="0"/>
              <a:t>“… propose a </a:t>
            </a:r>
            <a:r>
              <a:rPr lang="en-US" sz="1600" b="1" dirty="0">
                <a:solidFill>
                  <a:srgbClr val="C00000"/>
                </a:solidFill>
              </a:rPr>
              <a:t>hardware-software co-design </a:t>
            </a:r>
            <a:r>
              <a:rPr lang="en-US" sz="1600" dirty="0"/>
              <a:t>approach that reduces atomic latency,</a:t>
            </a:r>
          </a:p>
          <a:p>
            <a:r>
              <a:rPr lang="en-US" sz="1600" dirty="0"/>
              <a:t>data movement, and energy“</a:t>
            </a:r>
          </a:p>
        </p:txBody>
      </p:sp>
      <p:sp>
        <p:nvSpPr>
          <p:cNvPr id="24" name="TextBox 23">
            <a:extLst>
              <a:ext uri="{FF2B5EF4-FFF2-40B4-BE49-F238E27FC236}">
                <a16:creationId xmlns:a16="http://schemas.microsoft.com/office/drawing/2014/main" id="{169BC5BA-C093-FE20-3288-797B453EF66E}"/>
              </a:ext>
            </a:extLst>
          </p:cNvPr>
          <p:cNvSpPr txBox="1"/>
          <p:nvPr/>
        </p:nvSpPr>
        <p:spPr>
          <a:xfrm>
            <a:off x="5976852" y="1367270"/>
            <a:ext cx="6018414" cy="1477328"/>
          </a:xfrm>
          <a:prstGeom prst="rect">
            <a:avLst/>
          </a:prstGeom>
          <a:noFill/>
        </p:spPr>
        <p:txBody>
          <a:bodyPr wrap="square">
            <a:spAutoFit/>
          </a:bodyPr>
          <a:lstStyle/>
          <a:p>
            <a:r>
              <a:rPr lang="en-US" dirty="0"/>
              <a:t>Key insights: </a:t>
            </a:r>
            <a:r>
              <a:rPr lang="en-US" b="1" dirty="0">
                <a:solidFill>
                  <a:srgbClr val="C00000"/>
                </a:solidFill>
              </a:rPr>
              <a:t>the order of the atomics in ML training does not matter</a:t>
            </a:r>
            <a:r>
              <a:rPr lang="en-US" dirty="0"/>
              <a:t> since the program does not view the updated values until all updates have completed and the updated weights are not used until subsequent layers, so </a:t>
            </a:r>
            <a:r>
              <a:rPr lang="en-US" b="1" dirty="0">
                <a:solidFill>
                  <a:srgbClr val="C00000"/>
                </a:solidFill>
              </a:rPr>
              <a:t>atomics are commutative and can be relaxed</a:t>
            </a:r>
            <a:r>
              <a:rPr lang="en-US" dirty="0"/>
              <a:t>. </a:t>
            </a:r>
          </a:p>
        </p:txBody>
      </p:sp>
      <p:grpSp>
        <p:nvGrpSpPr>
          <p:cNvPr id="50" name="Group 49">
            <a:extLst>
              <a:ext uri="{FF2B5EF4-FFF2-40B4-BE49-F238E27FC236}">
                <a16:creationId xmlns:a16="http://schemas.microsoft.com/office/drawing/2014/main" id="{5A52CC4F-0F1D-D38C-FAB1-98A5336F8E19}"/>
              </a:ext>
            </a:extLst>
          </p:cNvPr>
          <p:cNvGrpSpPr/>
          <p:nvPr/>
        </p:nvGrpSpPr>
        <p:grpSpPr>
          <a:xfrm>
            <a:off x="6143105" y="2800439"/>
            <a:ext cx="3150522" cy="3400856"/>
            <a:chOff x="6126010" y="3033197"/>
            <a:chExt cx="3242432" cy="3582622"/>
          </a:xfrm>
        </p:grpSpPr>
        <p:pic>
          <p:nvPicPr>
            <p:cNvPr id="44" name="Picture 43">
              <a:extLst>
                <a:ext uri="{FF2B5EF4-FFF2-40B4-BE49-F238E27FC236}">
                  <a16:creationId xmlns:a16="http://schemas.microsoft.com/office/drawing/2014/main" id="{0FB6CDFA-7778-85AC-F2ED-43A9454608B6}"/>
                </a:ext>
              </a:extLst>
            </p:cNvPr>
            <p:cNvPicPr>
              <a:picLocks noChangeAspect="1"/>
            </p:cNvPicPr>
            <p:nvPr/>
          </p:nvPicPr>
          <p:blipFill>
            <a:blip r:embed="rId4"/>
            <a:stretch>
              <a:fillRect/>
            </a:stretch>
          </p:blipFill>
          <p:spPr>
            <a:xfrm>
              <a:off x="6126010" y="3033197"/>
              <a:ext cx="3242432" cy="3582622"/>
            </a:xfrm>
            <a:prstGeom prst="rect">
              <a:avLst/>
            </a:prstGeom>
          </p:spPr>
        </p:pic>
        <p:sp>
          <p:nvSpPr>
            <p:cNvPr id="15" name="Oval 14">
              <a:extLst>
                <a:ext uri="{FF2B5EF4-FFF2-40B4-BE49-F238E27FC236}">
                  <a16:creationId xmlns:a16="http://schemas.microsoft.com/office/drawing/2014/main" id="{DC3BF334-AAC2-5A69-CBDA-6C659BB74232}"/>
                </a:ext>
              </a:extLst>
            </p:cNvPr>
            <p:cNvSpPr/>
            <p:nvPr/>
          </p:nvSpPr>
          <p:spPr>
            <a:xfrm>
              <a:off x="8312726" y="4206240"/>
              <a:ext cx="922713" cy="656705"/>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6" name="TextBox 15">
            <a:extLst>
              <a:ext uri="{FF2B5EF4-FFF2-40B4-BE49-F238E27FC236}">
                <a16:creationId xmlns:a16="http://schemas.microsoft.com/office/drawing/2014/main" id="{9D4E94AC-E9AC-0AA6-011D-E864678B354E}"/>
              </a:ext>
            </a:extLst>
          </p:cNvPr>
          <p:cNvSpPr txBox="1"/>
          <p:nvPr/>
        </p:nvSpPr>
        <p:spPr>
          <a:xfrm>
            <a:off x="9576262" y="4226714"/>
            <a:ext cx="2302625" cy="2031325"/>
          </a:xfrm>
          <a:prstGeom prst="rect">
            <a:avLst/>
          </a:prstGeom>
          <a:noFill/>
        </p:spPr>
        <p:txBody>
          <a:bodyPr wrap="square" rtlCol="0">
            <a:spAutoFit/>
          </a:bodyPr>
          <a:lstStyle/>
          <a:p>
            <a:r>
              <a:rPr lang="en-US" b="1" dirty="0">
                <a:solidFill>
                  <a:srgbClr val="0070C0"/>
                </a:solidFill>
              </a:rPr>
              <a:t>Software</a:t>
            </a:r>
            <a:r>
              <a:rPr lang="en-US" dirty="0"/>
              <a:t>: </a:t>
            </a:r>
            <a:r>
              <a:rPr lang="en-US" b="1" dirty="0">
                <a:solidFill>
                  <a:srgbClr val="C00000"/>
                </a:solidFill>
              </a:rPr>
              <a:t>identify</a:t>
            </a:r>
            <a:r>
              <a:rPr lang="en-US" dirty="0"/>
              <a:t> relaxed atomics. </a:t>
            </a:r>
          </a:p>
          <a:p>
            <a:endParaRPr lang="en-US" dirty="0"/>
          </a:p>
          <a:p>
            <a:r>
              <a:rPr lang="en-US" b="1" dirty="0">
                <a:solidFill>
                  <a:srgbClr val="0070C0"/>
                </a:solidFill>
              </a:rPr>
              <a:t>Hardware</a:t>
            </a:r>
            <a:r>
              <a:rPr lang="en-US" dirty="0"/>
              <a:t>: add </a:t>
            </a:r>
            <a:r>
              <a:rPr lang="en-US" b="1" dirty="0">
                <a:solidFill>
                  <a:srgbClr val="C00000"/>
                </a:solidFill>
              </a:rPr>
              <a:t>local</a:t>
            </a:r>
            <a:r>
              <a:rPr lang="en-US" dirty="0"/>
              <a:t> atomic </a:t>
            </a:r>
            <a:r>
              <a:rPr lang="en-US" b="1" dirty="0">
                <a:solidFill>
                  <a:srgbClr val="C00000"/>
                </a:solidFill>
              </a:rPr>
              <a:t>buffer</a:t>
            </a:r>
            <a:r>
              <a:rPr lang="en-US" dirty="0"/>
              <a:t> (</a:t>
            </a:r>
            <a:r>
              <a:rPr lang="en-US" b="1" dirty="0">
                <a:solidFill>
                  <a:srgbClr val="C00000"/>
                </a:solidFill>
              </a:rPr>
              <a:t>LAB</a:t>
            </a:r>
            <a:r>
              <a:rPr lang="en-US" dirty="0"/>
              <a:t>) to handle device-scoped (</a:t>
            </a:r>
            <a:r>
              <a:rPr lang="en-US" b="1" dirty="0">
                <a:solidFill>
                  <a:srgbClr val="C00000"/>
                </a:solidFill>
              </a:rPr>
              <a:t>global</a:t>
            </a:r>
            <a:r>
              <a:rPr lang="en-US" dirty="0"/>
              <a:t>) atomics.</a:t>
            </a:r>
          </a:p>
        </p:txBody>
      </p:sp>
      <p:cxnSp>
        <p:nvCxnSpPr>
          <p:cNvPr id="54" name="Straight Arrow Connector 53">
            <a:extLst>
              <a:ext uri="{FF2B5EF4-FFF2-40B4-BE49-F238E27FC236}">
                <a16:creationId xmlns:a16="http://schemas.microsoft.com/office/drawing/2014/main" id="{850EF916-4CB8-47DF-D589-A9454610A0A7}"/>
              </a:ext>
            </a:extLst>
          </p:cNvPr>
          <p:cNvCxnSpPr>
            <a:cxnSpLocks/>
            <a:stCxn id="16" idx="1"/>
            <a:endCxn id="15" idx="5"/>
          </p:cNvCxnSpPr>
          <p:nvPr/>
        </p:nvCxnSpPr>
        <p:spPr>
          <a:xfrm flipH="1" flipV="1">
            <a:off x="9033096" y="4446061"/>
            <a:ext cx="543166" cy="79631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1CD4DCF8-DC83-1A39-BE85-F0F5E93EE269}"/>
              </a:ext>
            </a:extLst>
          </p:cNvPr>
          <p:cNvSpPr/>
          <p:nvPr/>
        </p:nvSpPr>
        <p:spPr>
          <a:xfrm>
            <a:off x="241069" y="822960"/>
            <a:ext cx="5602779" cy="5453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6E0CF8A-EDAC-C052-42B7-FFB0E6C605E7}"/>
              </a:ext>
            </a:extLst>
          </p:cNvPr>
          <p:cNvSpPr/>
          <p:nvPr/>
        </p:nvSpPr>
        <p:spPr>
          <a:xfrm>
            <a:off x="6029498" y="817418"/>
            <a:ext cx="6065520" cy="5453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AF0C5D3-4535-BE93-04F8-8DD1CD3BCBD1}"/>
              </a:ext>
            </a:extLst>
          </p:cNvPr>
          <p:cNvSpPr txBox="1"/>
          <p:nvPr/>
        </p:nvSpPr>
        <p:spPr>
          <a:xfrm>
            <a:off x="11097492" y="102123"/>
            <a:ext cx="1005840" cy="646331"/>
          </a:xfrm>
          <a:prstGeom prst="rect">
            <a:avLst/>
          </a:prstGeom>
          <a:solidFill>
            <a:schemeClr val="accent2">
              <a:lumMod val="75000"/>
            </a:schemeClr>
          </a:solidFill>
        </p:spPr>
        <p:txBody>
          <a:bodyPr wrap="square">
            <a:spAutoFit/>
          </a:bodyPr>
          <a:lstStyle/>
          <a:p>
            <a:r>
              <a:rPr lang="en-US" altLang="zh-CN" sz="3600" b="1" baseline="30000" dirty="0">
                <a:solidFill>
                  <a:schemeClr val="bg1"/>
                </a:solidFill>
              </a:rPr>
              <a:t>[A.13]</a:t>
            </a:r>
            <a:endParaRPr lang="en-US" sz="3600" dirty="0">
              <a:solidFill>
                <a:schemeClr val="bg1"/>
              </a:solidFill>
            </a:endParaRPr>
          </a:p>
        </p:txBody>
      </p:sp>
    </p:spTree>
    <p:extLst>
      <p:ext uri="{BB962C8B-B14F-4D97-AF65-F5344CB8AC3E}">
        <p14:creationId xmlns:p14="http://schemas.microsoft.com/office/powerpoint/2010/main" val="425467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66503" y="0"/>
            <a:ext cx="10474038" cy="872465"/>
          </a:xfrm>
        </p:spPr>
        <p:txBody>
          <a:bodyPr>
            <a:noAutofit/>
          </a:bodyPr>
          <a:lstStyle/>
          <a:p>
            <a:r>
              <a:rPr lang="en-US" altLang="zh-CN" sz="2400" b="1" dirty="0">
                <a:solidFill>
                  <a:srgbClr val="C00000"/>
                </a:solidFill>
              </a:rPr>
              <a:t>HPCA 2022: Only Buffer When You Need To: Reducing On-chip GPU Trafﬁc with Reconﬁgurable Local Atomic Buffers </a:t>
            </a:r>
            <a:r>
              <a:rPr lang="en-US" altLang="zh-CN" sz="2400" b="1" baseline="30000" dirty="0">
                <a:solidFill>
                  <a:srgbClr val="C00000"/>
                </a:solidFill>
              </a:rPr>
              <a:t>[A.13]</a:t>
            </a:r>
            <a:endParaRPr lang="en-US" sz="2400" b="1" baseline="30000" dirty="0"/>
          </a:p>
        </p:txBody>
      </p:sp>
      <p:sp>
        <p:nvSpPr>
          <p:cNvPr id="31" name="Rectangle 30">
            <a:extLst>
              <a:ext uri="{FF2B5EF4-FFF2-40B4-BE49-F238E27FC236}">
                <a16:creationId xmlns:a16="http://schemas.microsoft.com/office/drawing/2014/main" id="{16D1794B-ECC3-CF6C-CC5A-8E455D32E2F5}"/>
              </a:ext>
            </a:extLst>
          </p:cNvPr>
          <p:cNvSpPr/>
          <p:nvPr/>
        </p:nvSpPr>
        <p:spPr>
          <a:xfrm>
            <a:off x="233182" y="867839"/>
            <a:ext cx="170451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III. Solutions</a:t>
            </a:r>
            <a:endParaRPr lang="en-US" b="1" dirty="0">
              <a:solidFill>
                <a:schemeClr val="bg1"/>
              </a:solidFill>
            </a:endParaRPr>
          </a:p>
        </p:txBody>
      </p:sp>
      <p:pic>
        <p:nvPicPr>
          <p:cNvPr id="3" name="Picture 2">
            <a:extLst>
              <a:ext uri="{FF2B5EF4-FFF2-40B4-BE49-F238E27FC236}">
                <a16:creationId xmlns:a16="http://schemas.microsoft.com/office/drawing/2014/main" id="{0C0A0D9F-7C42-239C-12EB-5DC67E674637}"/>
              </a:ext>
            </a:extLst>
          </p:cNvPr>
          <p:cNvPicPr>
            <a:picLocks noChangeAspect="1"/>
          </p:cNvPicPr>
          <p:nvPr/>
        </p:nvPicPr>
        <p:blipFill>
          <a:blip r:embed="rId3"/>
          <a:stretch>
            <a:fillRect/>
          </a:stretch>
        </p:blipFill>
        <p:spPr>
          <a:xfrm>
            <a:off x="5536275" y="1417229"/>
            <a:ext cx="5494714" cy="2534032"/>
          </a:xfrm>
          <a:prstGeom prst="rect">
            <a:avLst/>
          </a:prstGeom>
        </p:spPr>
      </p:pic>
      <p:sp>
        <p:nvSpPr>
          <p:cNvPr id="19" name="TextBox 18">
            <a:extLst>
              <a:ext uri="{FF2B5EF4-FFF2-40B4-BE49-F238E27FC236}">
                <a16:creationId xmlns:a16="http://schemas.microsoft.com/office/drawing/2014/main" id="{56A5E0A0-08B4-ECFA-7E68-1473FAAE3C94}"/>
              </a:ext>
            </a:extLst>
          </p:cNvPr>
          <p:cNvSpPr txBox="1"/>
          <p:nvPr/>
        </p:nvSpPr>
        <p:spPr>
          <a:xfrm>
            <a:off x="5496791" y="754669"/>
            <a:ext cx="2608119" cy="461665"/>
          </a:xfrm>
          <a:prstGeom prst="rect">
            <a:avLst/>
          </a:prstGeom>
          <a:noFill/>
        </p:spPr>
        <p:txBody>
          <a:bodyPr wrap="square">
            <a:spAutoFit/>
          </a:bodyPr>
          <a:lstStyle/>
          <a:p>
            <a:r>
              <a:rPr lang="en-US" sz="2400" b="1" dirty="0">
                <a:solidFill>
                  <a:srgbClr val="0070C0"/>
                </a:solidFill>
              </a:rPr>
              <a:t>Hardware Support</a:t>
            </a:r>
          </a:p>
        </p:txBody>
      </p:sp>
      <p:sp>
        <p:nvSpPr>
          <p:cNvPr id="23" name="TextBox 22">
            <a:extLst>
              <a:ext uri="{FF2B5EF4-FFF2-40B4-BE49-F238E27FC236}">
                <a16:creationId xmlns:a16="http://schemas.microsoft.com/office/drawing/2014/main" id="{423C97C2-FC7C-8729-FFEF-4BF81E375018}"/>
              </a:ext>
            </a:extLst>
          </p:cNvPr>
          <p:cNvSpPr txBox="1"/>
          <p:nvPr/>
        </p:nvSpPr>
        <p:spPr>
          <a:xfrm>
            <a:off x="179415" y="4040969"/>
            <a:ext cx="5207232" cy="830997"/>
          </a:xfrm>
          <a:prstGeom prst="rect">
            <a:avLst/>
          </a:prstGeom>
          <a:noFill/>
        </p:spPr>
        <p:txBody>
          <a:bodyPr wrap="square">
            <a:spAutoFit/>
          </a:bodyPr>
          <a:lstStyle/>
          <a:p>
            <a:r>
              <a:rPr lang="en-US" sz="2400" b="1" dirty="0">
                <a:solidFill>
                  <a:srgbClr val="0070C0"/>
                </a:solidFill>
              </a:rPr>
              <a:t>Software:  Distinguishing Atomic Operations</a:t>
            </a:r>
          </a:p>
        </p:txBody>
      </p:sp>
      <p:sp>
        <p:nvSpPr>
          <p:cNvPr id="25" name="Oval 24">
            <a:extLst>
              <a:ext uri="{FF2B5EF4-FFF2-40B4-BE49-F238E27FC236}">
                <a16:creationId xmlns:a16="http://schemas.microsoft.com/office/drawing/2014/main" id="{196B5548-A38F-12F0-7CD2-F0E1692E48BF}"/>
              </a:ext>
            </a:extLst>
          </p:cNvPr>
          <p:cNvSpPr/>
          <p:nvPr/>
        </p:nvSpPr>
        <p:spPr>
          <a:xfrm>
            <a:off x="7157258" y="2211186"/>
            <a:ext cx="922713" cy="656705"/>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4D035E6-D4E7-112C-76FE-97BDAA08125E}"/>
              </a:ext>
            </a:extLst>
          </p:cNvPr>
          <p:cNvCxnSpPr>
            <a:cxnSpLocks/>
            <a:endCxn id="25" idx="0"/>
          </p:cNvCxnSpPr>
          <p:nvPr/>
        </p:nvCxnSpPr>
        <p:spPr>
          <a:xfrm flipH="1">
            <a:off x="7618615" y="1255222"/>
            <a:ext cx="1201189" cy="955964"/>
          </a:xfrm>
          <a:prstGeom prst="straightConnector1">
            <a:avLst/>
          </a:prstGeom>
          <a:ln w="38100">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28" name="TextBox 27">
            <a:extLst>
              <a:ext uri="{FF2B5EF4-FFF2-40B4-BE49-F238E27FC236}">
                <a16:creationId xmlns:a16="http://schemas.microsoft.com/office/drawing/2014/main" id="{2D2869EF-F243-7D98-2F22-73622D3CF3C2}"/>
              </a:ext>
            </a:extLst>
          </p:cNvPr>
          <p:cNvSpPr txBox="1"/>
          <p:nvPr/>
        </p:nvSpPr>
        <p:spPr>
          <a:xfrm>
            <a:off x="211973" y="4767179"/>
            <a:ext cx="5282739" cy="1477328"/>
          </a:xfrm>
          <a:prstGeom prst="rect">
            <a:avLst/>
          </a:prstGeom>
          <a:noFill/>
        </p:spPr>
        <p:txBody>
          <a:bodyPr wrap="square">
            <a:spAutoFit/>
          </a:bodyPr>
          <a:lstStyle/>
          <a:p>
            <a:r>
              <a:rPr lang="en-US" dirty="0"/>
              <a:t>LAB relies on </a:t>
            </a:r>
            <a:r>
              <a:rPr lang="en-US" b="1" dirty="0">
                <a:solidFill>
                  <a:srgbClr val="C00000"/>
                </a:solidFill>
              </a:rPr>
              <a:t>identifying which atomic accesses can be buffered locally</a:t>
            </a:r>
            <a:r>
              <a:rPr lang="en-US" dirty="0"/>
              <a:t> (e.g., commutative atomics). So, the  introduced a new memory ordering ( </a:t>
            </a:r>
            <a:r>
              <a:rPr lang="en-US" dirty="0" err="1"/>
              <a:t>memory_order_comm</a:t>
            </a:r>
            <a:r>
              <a:rPr lang="en-US" dirty="0"/>
              <a:t>) to identify commutative accesses. </a:t>
            </a:r>
          </a:p>
        </p:txBody>
      </p:sp>
      <p:sp>
        <p:nvSpPr>
          <p:cNvPr id="29" name="TextBox 28">
            <a:extLst>
              <a:ext uri="{FF2B5EF4-FFF2-40B4-BE49-F238E27FC236}">
                <a16:creationId xmlns:a16="http://schemas.microsoft.com/office/drawing/2014/main" id="{226B2442-282F-A604-01A5-2BE9C7DCE8B4}"/>
              </a:ext>
            </a:extLst>
          </p:cNvPr>
          <p:cNvSpPr txBox="1"/>
          <p:nvPr/>
        </p:nvSpPr>
        <p:spPr>
          <a:xfrm>
            <a:off x="9900458" y="1329420"/>
            <a:ext cx="1662546" cy="1200329"/>
          </a:xfrm>
          <a:prstGeom prst="rect">
            <a:avLst/>
          </a:prstGeom>
          <a:noFill/>
        </p:spPr>
        <p:txBody>
          <a:bodyPr wrap="square" rtlCol="0">
            <a:spAutoFit/>
          </a:bodyPr>
          <a:lstStyle/>
          <a:p>
            <a:r>
              <a:rPr lang="en-US" sz="1200" b="1" dirty="0"/>
              <a:t>SM</a:t>
            </a:r>
            <a:r>
              <a:rPr lang="en-US" sz="1200" dirty="0"/>
              <a:t>: streaming multiprocessor.</a:t>
            </a:r>
          </a:p>
          <a:p>
            <a:r>
              <a:rPr lang="en-US" sz="1200" b="1" dirty="0"/>
              <a:t>Figure</a:t>
            </a:r>
            <a:r>
              <a:rPr lang="en-US" sz="1200" dirty="0"/>
              <a:t>: Proposed design (a) including LAB (in green) and (b) local SRAM. Source: [A.13]</a:t>
            </a:r>
          </a:p>
        </p:txBody>
      </p:sp>
      <p:pic>
        <p:nvPicPr>
          <p:cNvPr id="9" name="Picture 8">
            <a:extLst>
              <a:ext uri="{FF2B5EF4-FFF2-40B4-BE49-F238E27FC236}">
                <a16:creationId xmlns:a16="http://schemas.microsoft.com/office/drawing/2014/main" id="{88E2DF6D-3F45-1477-BE67-9B5D3A1595FB}"/>
              </a:ext>
            </a:extLst>
          </p:cNvPr>
          <p:cNvPicPr>
            <a:picLocks noChangeAspect="1"/>
          </p:cNvPicPr>
          <p:nvPr/>
        </p:nvPicPr>
        <p:blipFill>
          <a:blip r:embed="rId4"/>
          <a:stretch>
            <a:fillRect/>
          </a:stretch>
        </p:blipFill>
        <p:spPr>
          <a:xfrm>
            <a:off x="5527472" y="3962822"/>
            <a:ext cx="5678084" cy="2155346"/>
          </a:xfrm>
          <a:prstGeom prst="rect">
            <a:avLst/>
          </a:prstGeom>
          <a:ln>
            <a:solidFill>
              <a:srgbClr val="C00000"/>
            </a:solidFill>
          </a:ln>
        </p:spPr>
      </p:pic>
      <p:sp>
        <p:nvSpPr>
          <p:cNvPr id="30" name="TextBox 29">
            <a:extLst>
              <a:ext uri="{FF2B5EF4-FFF2-40B4-BE49-F238E27FC236}">
                <a16:creationId xmlns:a16="http://schemas.microsoft.com/office/drawing/2014/main" id="{BA0C4561-AB16-BF22-6352-CCF63A98A184}"/>
              </a:ext>
            </a:extLst>
          </p:cNvPr>
          <p:cNvSpPr txBox="1"/>
          <p:nvPr/>
        </p:nvSpPr>
        <p:spPr>
          <a:xfrm>
            <a:off x="5511340" y="1049558"/>
            <a:ext cx="5586152" cy="369332"/>
          </a:xfrm>
          <a:prstGeom prst="rect">
            <a:avLst/>
          </a:prstGeom>
          <a:noFill/>
        </p:spPr>
        <p:txBody>
          <a:bodyPr wrap="square" rtlCol="0">
            <a:spAutoFit/>
          </a:bodyPr>
          <a:lstStyle/>
          <a:p>
            <a:r>
              <a:rPr lang="en-US" b="1" dirty="0">
                <a:solidFill>
                  <a:srgbClr val="C00000"/>
                </a:solidFill>
              </a:rPr>
              <a:t>Add a buffer to combine atomics that are commutative.</a:t>
            </a:r>
          </a:p>
        </p:txBody>
      </p:sp>
      <p:grpSp>
        <p:nvGrpSpPr>
          <p:cNvPr id="17" name="Group 16">
            <a:extLst>
              <a:ext uri="{FF2B5EF4-FFF2-40B4-BE49-F238E27FC236}">
                <a16:creationId xmlns:a16="http://schemas.microsoft.com/office/drawing/2014/main" id="{45EB1301-404B-377A-2631-ED2C913229CC}"/>
              </a:ext>
            </a:extLst>
          </p:cNvPr>
          <p:cNvGrpSpPr/>
          <p:nvPr/>
        </p:nvGrpSpPr>
        <p:grpSpPr>
          <a:xfrm>
            <a:off x="199503" y="6259484"/>
            <a:ext cx="11529754" cy="482138"/>
            <a:chOff x="241069" y="5968538"/>
            <a:chExt cx="11529754" cy="482138"/>
          </a:xfrm>
        </p:grpSpPr>
        <p:sp>
          <p:nvSpPr>
            <p:cNvPr id="38" name="Rectangle 37">
              <a:extLst>
                <a:ext uri="{FF2B5EF4-FFF2-40B4-BE49-F238E27FC236}">
                  <a16:creationId xmlns:a16="http://schemas.microsoft.com/office/drawing/2014/main" id="{858D4062-DDBB-8B8C-0980-49D2C7C5BD95}"/>
                </a:ext>
              </a:extLst>
            </p:cNvPr>
            <p:cNvSpPr/>
            <p:nvPr/>
          </p:nvSpPr>
          <p:spPr>
            <a:xfrm>
              <a:off x="275996" y="6000958"/>
              <a:ext cx="3223662" cy="39592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rPr>
                <a:t>IV. Experiment and Results</a:t>
              </a:r>
              <a:endParaRPr lang="en-US" b="1" dirty="0">
                <a:solidFill>
                  <a:schemeClr val="bg1"/>
                </a:solidFill>
              </a:endParaRPr>
            </a:p>
          </p:txBody>
        </p:sp>
        <p:sp>
          <p:nvSpPr>
            <p:cNvPr id="32" name="TextBox 31">
              <a:extLst>
                <a:ext uri="{FF2B5EF4-FFF2-40B4-BE49-F238E27FC236}">
                  <a16:creationId xmlns:a16="http://schemas.microsoft.com/office/drawing/2014/main" id="{D2E10027-AA87-7E22-228E-FEC5D4940338}"/>
                </a:ext>
              </a:extLst>
            </p:cNvPr>
            <p:cNvSpPr txBox="1"/>
            <p:nvPr/>
          </p:nvSpPr>
          <p:spPr>
            <a:xfrm>
              <a:off x="3404061" y="6002821"/>
              <a:ext cx="8366762" cy="369332"/>
            </a:xfrm>
            <a:prstGeom prst="rect">
              <a:avLst/>
            </a:prstGeom>
            <a:noFill/>
          </p:spPr>
          <p:txBody>
            <a:bodyPr wrap="square">
              <a:spAutoFit/>
            </a:bodyPr>
            <a:lstStyle/>
            <a:p>
              <a:r>
                <a:rPr lang="en-US" dirty="0"/>
                <a:t> improved performance by 28%, energy by 19%, and network trafﬁc by 19% on average.</a:t>
              </a:r>
            </a:p>
          </p:txBody>
        </p:sp>
        <p:sp>
          <p:nvSpPr>
            <p:cNvPr id="33" name="Rectangle 32">
              <a:extLst>
                <a:ext uri="{FF2B5EF4-FFF2-40B4-BE49-F238E27FC236}">
                  <a16:creationId xmlns:a16="http://schemas.microsoft.com/office/drawing/2014/main" id="{E38FC708-0709-5DCD-1A2E-B1B3371A7C0B}"/>
                </a:ext>
              </a:extLst>
            </p:cNvPr>
            <p:cNvSpPr/>
            <p:nvPr/>
          </p:nvSpPr>
          <p:spPr>
            <a:xfrm>
              <a:off x="241069" y="5968538"/>
              <a:ext cx="11413375" cy="4821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grpSp>
      <p:pic>
        <p:nvPicPr>
          <p:cNvPr id="16" name="Picture 15">
            <a:extLst>
              <a:ext uri="{FF2B5EF4-FFF2-40B4-BE49-F238E27FC236}">
                <a16:creationId xmlns:a16="http://schemas.microsoft.com/office/drawing/2014/main" id="{E16F31F3-A836-3F0D-29CE-8F074DA5F5AF}"/>
              </a:ext>
            </a:extLst>
          </p:cNvPr>
          <p:cNvPicPr>
            <a:picLocks noChangeAspect="1"/>
          </p:cNvPicPr>
          <p:nvPr/>
        </p:nvPicPr>
        <p:blipFill>
          <a:blip r:embed="rId5"/>
          <a:stretch>
            <a:fillRect/>
          </a:stretch>
        </p:blipFill>
        <p:spPr>
          <a:xfrm>
            <a:off x="246989" y="1278315"/>
            <a:ext cx="5139658" cy="2731764"/>
          </a:xfrm>
          <a:prstGeom prst="rect">
            <a:avLst/>
          </a:prstGeom>
          <a:ln>
            <a:solidFill>
              <a:srgbClr val="C00000"/>
            </a:solidFill>
          </a:ln>
        </p:spPr>
      </p:pic>
      <p:sp>
        <p:nvSpPr>
          <p:cNvPr id="42" name="Rectangle 41">
            <a:extLst>
              <a:ext uri="{FF2B5EF4-FFF2-40B4-BE49-F238E27FC236}">
                <a16:creationId xmlns:a16="http://schemas.microsoft.com/office/drawing/2014/main" id="{C258A9ED-558D-D46B-2D6D-FB4C674B8812}"/>
              </a:ext>
            </a:extLst>
          </p:cNvPr>
          <p:cNvSpPr/>
          <p:nvPr/>
        </p:nvSpPr>
        <p:spPr>
          <a:xfrm>
            <a:off x="202277" y="817417"/>
            <a:ext cx="11413375" cy="53672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43" name="Straight Connector 42">
            <a:extLst>
              <a:ext uri="{FF2B5EF4-FFF2-40B4-BE49-F238E27FC236}">
                <a16:creationId xmlns:a16="http://schemas.microsoft.com/office/drawing/2014/main" id="{CE2485DB-832B-3699-847E-D5000088926B}"/>
              </a:ext>
            </a:extLst>
          </p:cNvPr>
          <p:cNvCxnSpPr>
            <a:cxnSpLocks/>
          </p:cNvCxnSpPr>
          <p:nvPr/>
        </p:nvCxnSpPr>
        <p:spPr>
          <a:xfrm>
            <a:off x="5478090" y="922713"/>
            <a:ext cx="0" cy="521208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C794A19-5E72-B79D-D719-7270E64487E4}"/>
              </a:ext>
            </a:extLst>
          </p:cNvPr>
          <p:cNvCxnSpPr>
            <a:cxnSpLocks/>
          </p:cNvCxnSpPr>
          <p:nvPr/>
        </p:nvCxnSpPr>
        <p:spPr>
          <a:xfrm>
            <a:off x="241069" y="4098175"/>
            <a:ext cx="5203767"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A5D8F59-DC79-FD0D-6E2C-571FF0D1890D}"/>
              </a:ext>
            </a:extLst>
          </p:cNvPr>
          <p:cNvSpPr txBox="1"/>
          <p:nvPr/>
        </p:nvSpPr>
        <p:spPr>
          <a:xfrm>
            <a:off x="11097492" y="102123"/>
            <a:ext cx="1005840" cy="646331"/>
          </a:xfrm>
          <a:prstGeom prst="rect">
            <a:avLst/>
          </a:prstGeom>
          <a:solidFill>
            <a:schemeClr val="accent2">
              <a:lumMod val="75000"/>
            </a:schemeClr>
          </a:solidFill>
        </p:spPr>
        <p:txBody>
          <a:bodyPr wrap="square">
            <a:spAutoFit/>
          </a:bodyPr>
          <a:lstStyle/>
          <a:p>
            <a:r>
              <a:rPr lang="en-US" altLang="zh-CN" sz="3600" b="1" baseline="30000" dirty="0">
                <a:solidFill>
                  <a:schemeClr val="bg1"/>
                </a:solidFill>
              </a:rPr>
              <a:t>[A.13]</a:t>
            </a:r>
            <a:endParaRPr lang="en-US" sz="3600" dirty="0">
              <a:solidFill>
                <a:schemeClr val="bg1"/>
              </a:solidFill>
            </a:endParaRPr>
          </a:p>
        </p:txBody>
      </p:sp>
    </p:spTree>
    <p:extLst>
      <p:ext uri="{BB962C8B-B14F-4D97-AF65-F5344CB8AC3E}">
        <p14:creationId xmlns:p14="http://schemas.microsoft.com/office/powerpoint/2010/main" val="68454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70550</TotalTime>
  <Words>1776</Words>
  <Application>Microsoft Office PowerPoint</Application>
  <PresentationFormat>Widescreen</PresentationFormat>
  <Paragraphs>149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HPCA 2022: S2TA: Exploiting Structured Sparsity for Energy-Efﬁcient Mobile CNN Acceleration</vt:lpstr>
      <vt:lpstr>HPCA 2022: S2TA: Exploiting Structured Sparsity for Energy-Efﬁcient Mobile CNN Acceleration</vt:lpstr>
      <vt:lpstr>HPCA 2022: Energy and Memory Efﬁcient Automata Processing in Content-Addressable Memories</vt:lpstr>
      <vt:lpstr>HPCA 2022: Near-Stream Computing: General and Transparent Near-Cache Acceleration</vt:lpstr>
      <vt:lpstr>HPCA 2022: Near-Stream Computing: General and Transparent Near-Cache Acceleration</vt:lpstr>
      <vt:lpstr>HPCA 2022: Near-Stream Computing: General and Transparent Near-Cache Acceleration</vt:lpstr>
      <vt:lpstr>HPCA 2022: Only Buffer When You Need To: Reducing On-chip GPU Trafﬁc with Reconﬁgurable Local Atomic Buffers [A.13]</vt:lpstr>
      <vt:lpstr>HPCA 2022: Only Buffer When You Need To: Reducing On-chip GPU Trafﬁc with Reconﬁgurable Local Atomic Buffers [A.13]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Seeds for Brainstorm</dc:title>
  <dc:creator>Jian Li</dc:creator>
  <cp:lastModifiedBy>Yingxuan Zhu</cp:lastModifiedBy>
  <cp:revision>1207</cp:revision>
  <dcterms:created xsi:type="dcterms:W3CDTF">2021-03-22T17:08:32Z</dcterms:created>
  <dcterms:modified xsi:type="dcterms:W3CDTF">2022-06-13T21:41:07Z</dcterms:modified>
</cp:coreProperties>
</file>