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4" r:id="rId3"/>
    <p:sldId id="271" r:id="rId4"/>
    <p:sldId id="278" r:id="rId5"/>
    <p:sldId id="265" r:id="rId6"/>
    <p:sldId id="275" r:id="rId7"/>
    <p:sldId id="273" r:id="rId8"/>
    <p:sldId id="269" r:id="rId9"/>
    <p:sldId id="272" r:id="rId10"/>
    <p:sldId id="276" r:id="rId11"/>
    <p:sldId id="270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012" autoAdjust="0"/>
  </p:normalViewPr>
  <p:slideViewPr>
    <p:cSldViewPr snapToGrid="0">
      <p:cViewPr varScale="1">
        <p:scale>
          <a:sx n="110" d="100"/>
          <a:sy n="110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E53E-DCC9-4EEA-BE84-24AA42B8DF5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839E-ECD2-4C2B-B6B3-039F1A78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83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15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4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4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4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5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6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8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28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3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81C6-491D-42AF-BEA9-F9B330D1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8EFA-79C2-477C-A94F-AED1C8CF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172F-D083-4C99-9AC8-FC3854B5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91C9-A229-4453-AA4A-7B9C4354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18CE-8DFE-44D3-9A1E-0C350A6F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929-6039-4938-A12D-EBE0181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0D092-84AE-4B7A-8491-1D30E478B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E112-F406-4473-9899-0A227AA2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B874-F03B-4A4A-80BD-1A1809D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6BEA-5B59-48B2-A2EA-46EA2337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E8C4F-61EA-4D64-BA71-271141F07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83B2-4597-43C5-ADFE-63AA5C44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4E4F-E87F-4AAC-BDE4-1AB1A95F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B5F2-73B1-4933-873B-2F28E65B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2F26-AC93-4EA5-B66E-EDD2550A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7D1-D15F-4890-BC67-A7C49652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7E6F-3A21-4BAA-B8DA-E4094935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51F7-9B27-4D00-865C-AF95C5C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80D4-D0C0-41FA-8C7F-3607541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2742-5D26-48A7-90F7-49C6574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C232-D533-4BDD-BACF-F902E7FE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804F-6A5A-42E6-8FAC-0D9854D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1D7C-2408-476C-99AC-96C0FA16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83A7-E754-49FB-8528-C04D51AD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E191-E3D1-4727-9CC6-E42300D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3C8-7FAD-410F-9085-09BFEA5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CD8D-C9D6-44F7-A044-41D94A5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C0D9-F76D-49D7-BE7D-4A11BA4A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35A7-437B-47B7-B2D1-F3F763BD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709E6-679C-40DF-A6EB-5E3BF3E2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B72A-6BFB-4D9C-94DF-BCE141F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9FC-8A18-4472-8E23-4E72259A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2FCC-A784-49C0-A5AC-48BAD7E8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19A6-DA4C-4173-A476-219BA2C0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6B41-AD5C-448F-81B0-E3B616A2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077B-3019-46B1-BF96-C84D1FE8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08C49-27A8-4718-ABE2-4D6B5494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017C4-7537-444F-8827-56FF32E2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84F20-7AFD-4E14-8B01-1504E84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A72B-0B8C-4C53-8820-09B44869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C2048-7FCF-4BB6-86F1-0A41B965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11BF-FF27-43E0-81C2-F7238D25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342EA-6F2E-49EE-BEEF-FB5C9528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379A-8E5A-4B14-9803-1EA65C27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A51B-5501-4091-B227-A49BE46E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C4B43-9A7A-4036-AA79-F8F10429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7429-8B5F-4097-BB24-0D5CA709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2B2D-D145-4C9E-B0FD-7868E376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48FA-C3B3-4F00-A0C3-0988C3DE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A4A1-5BDC-4F76-991D-B36EB82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70D-2D77-4F63-85E9-C2D64F16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77C8-B065-4BDF-A27D-70F46094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5CF-CF1C-4D2D-B07C-FFDD6BB9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9916-D3F4-472A-9BDE-8C4670B40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12290-83A4-4553-B49C-7A44E954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05EA-197F-4B5E-9B13-286C9986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10AC-B4F6-4099-BE57-797F762C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C265-97DA-4CD7-9B6B-B8944A4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0647B-00B4-4939-9FAD-A926F286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6945-4BA1-4F11-9C6C-027CEE5D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C7EF-6275-4A65-915A-C81366C2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E0DA-34BF-445A-A003-CCE061496EE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027D-4B97-41CF-816E-A677DA921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1F4-F6FE-4C0A-A9BA-69C0658D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s.cs.washington.edu/~arvind/papers/e3-smartic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mes.cs.washington.edu/~arvind/papers/ipipe.pdf" TargetMode="External"/><Relationship Id="rId5" Type="http://schemas.openxmlformats.org/officeDocument/2006/relationships/hyperlink" Target="https://www.usenix.org/system/files/osdi18-phothilimthana.pdf" TargetMode="External"/><Relationship Id="rId4" Type="http://schemas.openxmlformats.org/officeDocument/2006/relationships/hyperlink" Target="https://www.usenix.org/system/files/fast21-neal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1091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13351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uring_completeness" TargetMode="External"/><Relationship Id="rId5" Type="http://schemas.openxmlformats.org/officeDocument/2006/relationships/hyperlink" Target="http://www.rdmaconsortium.org/" TargetMode="External"/><Relationship Id="rId4" Type="http://schemas.openxmlformats.org/officeDocument/2006/relationships/hyperlink" Target="https://redn.io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1335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redn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users/witchel/pubs/kim21sosp-linef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llanox.com/products/BlueField-SmartNIC-Ethernet" TargetMode="External"/><Relationship Id="rId5" Type="http://schemas.openxmlformats.org/officeDocument/2006/relationships/hyperlink" Target="https://www.snia.org/education/what-is-persistent-memory" TargetMode="External"/><Relationship Id="rId4" Type="http://schemas.openxmlformats.org/officeDocument/2006/relationships/hyperlink" Target="https://github.com/casys-kaist/LineFS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1091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l.acm.org/doi/10.1145/1005062.100506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109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13351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uring_completeness" TargetMode="External"/><Relationship Id="rId5" Type="http://schemas.openxmlformats.org/officeDocument/2006/relationships/hyperlink" Target="http://www.rdmaconsortium.org/" TargetMode="External"/><Relationship Id="rId4" Type="http://schemas.openxmlformats.org/officeDocument/2006/relationships/hyperlink" Target="https://redn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1335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redn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s.cs.washington.edu/~arvind/papers/e3-smartic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mes.cs.washington.edu/~arvind/papers/ipipe.pdf" TargetMode="External"/><Relationship Id="rId5" Type="http://schemas.openxmlformats.org/officeDocument/2006/relationships/hyperlink" Target="https://www.usenix.org/system/files/osdi18-phothilimthana.pdf" TargetMode="External"/><Relationship Id="rId4" Type="http://schemas.openxmlformats.org/officeDocument/2006/relationships/hyperlink" Target="https://www.usenix.org/system/files/fast21-neal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users/witchel/pubs/kim21sosp-linefs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llanox.com/products/BlueField-SmartNIC-Ethernet" TargetMode="External"/><Relationship Id="rId5" Type="http://schemas.openxmlformats.org/officeDocument/2006/relationships/hyperlink" Target="https://www.snia.org/education/what-is-persistent-memory" TargetMode="External"/><Relationship Id="rId4" Type="http://schemas.openxmlformats.org/officeDocument/2006/relationships/hyperlink" Target="https://github.com/casys-kaist/LineFS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1091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l.acm.org/doi/10.1145/1005062.10050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21" y="187766"/>
            <a:ext cx="11804431" cy="8724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CPU Offload</a:t>
            </a:r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B18C8-C994-4545-8BD6-EBC5AFF549A8}"/>
              </a:ext>
            </a:extLst>
          </p:cNvPr>
          <p:cNvSpPr/>
          <p:nvPr/>
        </p:nvSpPr>
        <p:spPr>
          <a:xfrm>
            <a:off x="3682247" y="887294"/>
            <a:ext cx="421398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Applications and Value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8D93E-ACDB-4D83-8420-C431FFC50472}"/>
              </a:ext>
            </a:extLst>
          </p:cNvPr>
          <p:cNvSpPr txBox="1"/>
          <p:nvPr/>
        </p:nvSpPr>
        <p:spPr>
          <a:xfrm>
            <a:off x="182881" y="1226121"/>
            <a:ext cx="11869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has gradually become the </a:t>
            </a:r>
            <a:r>
              <a:rPr lang="en-US" sz="16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bottleneck 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of computing and management </a:t>
            </a:r>
            <a:r>
              <a:rPr 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large distributed networks. Compared to other hardware, there is little improvement in the performance of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CPU, and </a:t>
            </a:r>
            <a:r>
              <a:rPr lang="en-US" altLang="zh-CN" sz="16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server CPU cycles and memory bandwidth have become precious commodities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satisfy the needs of high performance computing, current practical </a:t>
            </a:r>
            <a:r>
              <a:rPr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solutions are about offloading some of the CPU tasks to relevant devices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cloud, network and/or clients.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Using </a:t>
            </a:r>
            <a:r>
              <a:rPr lang="en-US" altLang="zh-CN" sz="1600" dirty="0"/>
              <a:t>SmartNIC (</a:t>
            </a:r>
            <a:r>
              <a:rPr lang="en-US" sz="1600" dirty="0"/>
              <a:t>smart network interface card)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sz="1600" dirty="0"/>
              <a:t>RDMA (Remote Direct Memory Access) are </a:t>
            </a:r>
            <a:r>
              <a:rPr lang="en-US" altLang="zh-CN" sz="1600" dirty="0"/>
              <a:t>prominent</a:t>
            </a:r>
            <a:r>
              <a:rPr lang="en-US" sz="1600" dirty="0"/>
              <a:t>.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However,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offloading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different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hardware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leads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different challenges. </a:t>
            </a:r>
            <a:endParaRPr lang="en-US" altLang="zh-CN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DDD66D-D03A-4CA2-8144-FBBCBDF9A67A}"/>
              </a:ext>
            </a:extLst>
          </p:cNvPr>
          <p:cNvSpPr txBox="1"/>
          <p:nvPr/>
        </p:nvSpPr>
        <p:spPr>
          <a:xfrm>
            <a:off x="400597" y="2538744"/>
            <a:ext cx="364889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In multi-tenant systems, the CPU overhead of distributed file systems (DFSes) is increasingly a burden to application performance [8].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CPU and memory interference cause degraded and unstable application and storage performance for operation latency.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DFS offload to SmartNICs is a promising solution to these problems, but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it is challenging to fit the complex demands of a DFS onto simple SmartNIC processors located across PCIe.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An efficient solution with pipeline parallelism </a:t>
            </a:r>
            <a:r>
              <a:rPr lang="en-US" sz="1600" dirty="0"/>
              <a:t>is proposed [1].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313D2-26A1-4B6D-911D-92FF60B77282}"/>
              </a:ext>
            </a:extLst>
          </p:cNvPr>
          <p:cNvSpPr txBox="1"/>
          <p:nvPr/>
        </p:nvSpPr>
        <p:spPr>
          <a:xfrm>
            <a:off x="4093028" y="2689999"/>
            <a:ext cx="33440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TCP remains the default protocol in many networks, </a:t>
            </a:r>
            <a:r>
              <a:rPr lang="en-US" altLang="zh-CN" sz="1600" dirty="0"/>
              <a:t>but</a:t>
            </a:r>
            <a:r>
              <a:rPr lang="en-US" sz="1600" dirty="0"/>
              <a:t> its CPU overhead </a:t>
            </a:r>
            <a:r>
              <a:rPr lang="en-US" altLang="zh-CN" sz="1600" dirty="0"/>
              <a:t>is </a:t>
            </a:r>
            <a:r>
              <a:rPr lang="en-US" sz="1600" dirty="0"/>
              <a:t>a burden to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Even with a long line of improvements and optimizations,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communication-intensive applications spend up to 48% of per-CPU cycles in the TCP stack and NIC driver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[3] introduced a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TCP off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oad engine (TOE) to SmartNICs</a:t>
            </a:r>
            <a:r>
              <a:rPr lang="en-US" sz="1600" dirty="0"/>
              <a:t>.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5600DF-1267-4B72-9003-7C084112958C}"/>
              </a:ext>
            </a:extLst>
          </p:cNvPr>
          <p:cNvSpPr txBox="1"/>
          <p:nvPr/>
        </p:nvSpPr>
        <p:spPr>
          <a:xfrm>
            <a:off x="3953689" y="5750004"/>
            <a:ext cx="34921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More relevant papers: </a:t>
            </a:r>
          </a:p>
          <a:p>
            <a:r>
              <a:rPr lang="en-US" sz="1100" dirty="0"/>
              <a:t>[12]</a:t>
            </a:r>
            <a:r>
              <a:rPr lang="en-US" sz="1100" dirty="0">
                <a:hlinkClick r:id="rId3"/>
              </a:rPr>
              <a:t>https://homes.cs.washington.edu/~arvind/papers/e3-smartic.pdf</a:t>
            </a:r>
            <a:endParaRPr lang="en-US" sz="1100" dirty="0"/>
          </a:p>
          <a:p>
            <a:r>
              <a:rPr lang="en-US" sz="1100" dirty="0"/>
              <a:t>[13] </a:t>
            </a:r>
            <a:r>
              <a:rPr lang="en-US" sz="1100" dirty="0">
                <a:hlinkClick r:id="rId4"/>
              </a:rPr>
              <a:t>https://www.usenix.org/system/files/fast21-neal.pdf</a:t>
            </a:r>
            <a:endParaRPr lang="en-US" sz="1100" dirty="0"/>
          </a:p>
          <a:p>
            <a:r>
              <a:rPr lang="en-US" sz="1100" dirty="0"/>
              <a:t>[14] </a:t>
            </a:r>
            <a:r>
              <a:rPr lang="en-US" sz="1100" dirty="0">
                <a:hlinkClick r:id="rId5"/>
              </a:rPr>
              <a:t>https://www.usenix.org/system/files/osdi18-phothilimthana.pdf</a:t>
            </a:r>
            <a:endParaRPr 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1CBA87-CBE7-443B-92A1-A412F9650CA5}"/>
              </a:ext>
            </a:extLst>
          </p:cNvPr>
          <p:cNvSpPr txBox="1"/>
          <p:nvPr/>
        </p:nvSpPr>
        <p:spPr>
          <a:xfrm>
            <a:off x="7451007" y="2579906"/>
            <a:ext cx="459294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RDMA requires CPU intervention for complex ofﬂoads that go beyond simple remote memory access. Thus, its ofﬂoad potential is limited and RDMA-based systems usually have to work around such limitations.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support complex ofﬂoads, the networking community has developed SmartNIC architectures. SmartNICs incorporate more powerful compute capabilities via CPUs or FPGAs.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However, SmartNICs are not ubiquitous, and their smaller volume implies a higher cost.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SmartNICs can cost up to 5.7× more than commodity RDMA NICs (RNICs)</a:t>
            </a:r>
            <a:r>
              <a:rPr lang="en-US" sz="1600" dirty="0"/>
              <a:t> at the same link speed.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Due to custom architecture,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SmartNICs are also management burden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to the system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A Turning Complete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RDMA based method for complex ofﬂoad</a:t>
            </a:r>
            <a:r>
              <a:rPr lang="en-US" sz="1600" dirty="0"/>
              <a:t> is developed in [4].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3F40CC-96EA-4C8E-B17C-A07EDC7408B9}"/>
              </a:ext>
            </a:extLst>
          </p:cNvPr>
          <p:cNvSpPr txBox="1"/>
          <p:nvPr/>
        </p:nvSpPr>
        <p:spPr>
          <a:xfrm>
            <a:off x="0" y="6581001"/>
            <a:ext cx="4127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[8] </a:t>
            </a:r>
            <a:r>
              <a:rPr lang="en-US" sz="1200" dirty="0">
                <a:hlinkClick r:id="rId6"/>
              </a:rPr>
              <a:t>https://homes.cs.washington.edu/~arvind/papers/ipipe.pdf</a:t>
            </a:r>
            <a:endParaRPr lang="en-US" sz="12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AA241AE-EACB-4824-A952-4A0C6FC5D892}"/>
              </a:ext>
            </a:extLst>
          </p:cNvPr>
          <p:cNvSpPr/>
          <p:nvPr/>
        </p:nvSpPr>
        <p:spPr>
          <a:xfrm>
            <a:off x="261257" y="2542902"/>
            <a:ext cx="3657600" cy="4005944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FF320FC-F2D3-4C71-820F-964327B75D4C}"/>
              </a:ext>
            </a:extLst>
          </p:cNvPr>
          <p:cNvSpPr/>
          <p:nvPr/>
        </p:nvSpPr>
        <p:spPr>
          <a:xfrm>
            <a:off x="4036423" y="2582090"/>
            <a:ext cx="3322320" cy="3174276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00294E9-FF24-4DC4-BB6D-46C821A7CCE1}"/>
              </a:ext>
            </a:extLst>
          </p:cNvPr>
          <p:cNvSpPr/>
          <p:nvPr/>
        </p:nvSpPr>
        <p:spPr>
          <a:xfrm>
            <a:off x="7424057" y="2503712"/>
            <a:ext cx="4576354" cy="428897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21" y="187766"/>
            <a:ext cx="11804431" cy="8724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FlexTOE: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带细粒度并行性的灵活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TCP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卸载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[3]</a:t>
            </a:r>
            <a:b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C22F5-6D0C-4E05-9701-67F07D47B6EE}"/>
              </a:ext>
            </a:extLst>
          </p:cNvPr>
          <p:cNvSpPr/>
          <p:nvPr/>
        </p:nvSpPr>
        <p:spPr>
          <a:xfrm>
            <a:off x="407822" y="735157"/>
            <a:ext cx="3502327" cy="3797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II. </a:t>
            </a:r>
            <a:r>
              <a:rPr lang="zh-CN" altLang="en-US" b="1" dirty="0">
                <a:solidFill>
                  <a:schemeClr val="bg1"/>
                </a:solidFill>
              </a:rPr>
              <a:t>技术创新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zh-CN" altLang="en-US" b="1" dirty="0">
                <a:solidFill>
                  <a:schemeClr val="bg1"/>
                </a:solidFill>
              </a:rPr>
              <a:t>补充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C27CD-C85C-49F4-8879-2774944921EE}"/>
              </a:ext>
            </a:extLst>
          </p:cNvPr>
          <p:cNvSpPr txBox="1"/>
          <p:nvPr/>
        </p:nvSpPr>
        <p:spPr>
          <a:xfrm>
            <a:off x="9196252" y="6237796"/>
            <a:ext cx="276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[3] </a:t>
            </a:r>
            <a:r>
              <a:rPr lang="en-US" sz="1200" dirty="0">
                <a:hlinkClick r:id="rId3"/>
              </a:rPr>
              <a:t>https://arxiv.org/abs/2110.10919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173BFB-F984-42E9-9E2C-2CF00619A0A0}"/>
              </a:ext>
            </a:extLst>
          </p:cNvPr>
          <p:cNvSpPr txBox="1"/>
          <p:nvPr/>
        </p:nvSpPr>
        <p:spPr>
          <a:xfrm>
            <a:off x="424542" y="1220600"/>
            <a:ext cx="58543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TCP </a:t>
            </a:r>
            <a:r>
              <a:rPr lang="zh-CN" altLang="en-US" dirty="0"/>
              <a:t>数据路径处理消耗</a:t>
            </a:r>
            <a:r>
              <a:rPr lang="en-US" altLang="zh-CN" dirty="0"/>
              <a:t>CPU</a:t>
            </a:r>
            <a:r>
              <a:rPr lang="zh-CN" altLang="en-US" dirty="0"/>
              <a:t>，</a:t>
            </a:r>
            <a:r>
              <a:rPr lang="en-US" altLang="zh-CN" dirty="0"/>
              <a:t>FlexTOE</a:t>
            </a:r>
            <a:r>
              <a:rPr lang="zh-CN" altLang="en-US" dirty="0"/>
              <a:t>先把相应操作分成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大块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如下图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altLang="zh-CN" dirty="0"/>
              <a:t>libTOE, Control Plane</a:t>
            </a:r>
            <a:r>
              <a:rPr lang="zh-CN" altLang="en-US" dirty="0"/>
              <a:t>和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Data-Path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，</a:t>
            </a:r>
            <a:r>
              <a:rPr lang="zh-CN" altLang="en-US" dirty="0"/>
              <a:t>其中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Data-path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那部分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offload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到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SmartNIC</a:t>
            </a:r>
            <a:r>
              <a:rPr lang="zh-CN" altLang="en-US" dirty="0"/>
              <a:t>；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再把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data-path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的工作流程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(workflows)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细分成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个模块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(modules)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，根据模块流程进行最大化细粒度平行处理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AACBDD-F928-4E10-A8B2-ECABC858D654}"/>
              </a:ext>
            </a:extLst>
          </p:cNvPr>
          <p:cNvGrpSpPr/>
          <p:nvPr/>
        </p:nvGrpSpPr>
        <p:grpSpPr>
          <a:xfrm>
            <a:off x="1042427" y="2650255"/>
            <a:ext cx="3816956" cy="3968259"/>
            <a:chOff x="4830654" y="1091421"/>
            <a:chExt cx="3642785" cy="42799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92B9BB-DE7B-42E4-AAE1-D5DDE1DC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0654" y="1091421"/>
              <a:ext cx="3642785" cy="390598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EB6CD8-F471-497E-B058-CEC00FA62A61}"/>
                </a:ext>
              </a:extLst>
            </p:cNvPr>
            <p:cNvSpPr txBox="1"/>
            <p:nvPr/>
          </p:nvSpPr>
          <p:spPr>
            <a:xfrm>
              <a:off x="5416096" y="5066560"/>
              <a:ext cx="2598552" cy="3048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图</a:t>
              </a:r>
              <a:r>
                <a:rPr lang="en-US" sz="1200" dirty="0"/>
                <a:t> 1: FlexTOE </a:t>
              </a:r>
              <a:r>
                <a:rPr lang="zh-CN" altLang="en-US" sz="1200" dirty="0"/>
                <a:t>卸载架构</a:t>
              </a:r>
              <a:r>
                <a:rPr lang="en-US" sz="1200" dirty="0"/>
                <a:t> [3]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C6FC0E9-649D-4510-AAFC-57A75FF49774}"/>
                </a:ext>
              </a:extLst>
            </p:cNvPr>
            <p:cNvSpPr/>
            <p:nvPr/>
          </p:nvSpPr>
          <p:spPr>
            <a:xfrm>
              <a:off x="6113417" y="3152503"/>
              <a:ext cx="1158240" cy="522514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F1D4B64-8607-4909-820F-0A16BE4D9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874" y="1317574"/>
            <a:ext cx="4679734" cy="1817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B33E43-591E-4A50-9D24-999D9715D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756" y="4275761"/>
            <a:ext cx="5241724" cy="1463180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503FFE5-EF3A-4E52-9042-73324FDF61CF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H="1">
            <a:off x="9743281" y="3093152"/>
            <a:ext cx="3526894" cy="301503"/>
          </a:xfrm>
          <a:prstGeom prst="bentConnector4">
            <a:avLst>
              <a:gd name="adj1" fmla="val 368"/>
              <a:gd name="adj2" fmla="val 17582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51E252-DE16-4BD8-BEBA-519B011DCB0F}"/>
              </a:ext>
            </a:extLst>
          </p:cNvPr>
          <p:cNvSpPr txBox="1"/>
          <p:nvPr/>
        </p:nvSpPr>
        <p:spPr>
          <a:xfrm>
            <a:off x="6431280" y="3703704"/>
            <a:ext cx="4976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b="1" dirty="0"/>
              <a:t>HC</a:t>
            </a:r>
            <a:r>
              <a:rPr lang="zh-CN" altLang="en-US" dirty="0"/>
              <a:t>工作流程为例子，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对模块进行细粒度并行的流水线处理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9358DFF-E5ED-47BB-8C76-8837AAD3A776}"/>
              </a:ext>
            </a:extLst>
          </p:cNvPr>
          <p:cNvSpPr/>
          <p:nvPr/>
        </p:nvSpPr>
        <p:spPr>
          <a:xfrm>
            <a:off x="6609807" y="1349827"/>
            <a:ext cx="4737462" cy="592183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DD25E7-1B2B-4E0F-A524-0FE5C9D1B9E8}"/>
              </a:ext>
            </a:extLst>
          </p:cNvPr>
          <p:cNvGrpSpPr/>
          <p:nvPr/>
        </p:nvGrpSpPr>
        <p:grpSpPr>
          <a:xfrm>
            <a:off x="5259976" y="2825929"/>
            <a:ext cx="896983" cy="2094856"/>
            <a:chOff x="11077303" y="1084215"/>
            <a:chExt cx="896983" cy="209485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AFCA74-ABE9-4EAB-8333-E90A5484187A}"/>
                </a:ext>
              </a:extLst>
            </p:cNvPr>
            <p:cNvSpPr txBox="1"/>
            <p:nvPr/>
          </p:nvSpPr>
          <p:spPr>
            <a:xfrm>
              <a:off x="11077303" y="1147746"/>
              <a:ext cx="896983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Data-path</a:t>
              </a:r>
              <a:r>
                <a:rPr lang="zh-CN" altLang="en-US" dirty="0"/>
                <a:t>有</a:t>
              </a:r>
              <a:r>
                <a:rPr lang="en-US" altLang="zh-CN" dirty="0"/>
                <a:t>HC, TX,</a:t>
              </a:r>
              <a:r>
                <a:rPr lang="zh-CN" altLang="en-US" dirty="0"/>
                <a:t>和</a:t>
              </a:r>
              <a:r>
                <a:rPr lang="en-US" altLang="zh-CN" dirty="0"/>
                <a:t> RX</a:t>
              </a:r>
              <a:r>
                <a:rPr lang="zh-CN" altLang="en-US" dirty="0"/>
                <a:t>三个主要的工作流程</a:t>
              </a:r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7199FC6-3A46-4999-9139-946ED3F1E999}"/>
                </a:ext>
              </a:extLst>
            </p:cNvPr>
            <p:cNvSpPr/>
            <p:nvPr/>
          </p:nvSpPr>
          <p:spPr>
            <a:xfrm>
              <a:off x="11086011" y="1084215"/>
              <a:ext cx="831669" cy="208570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434B535-8EAE-4506-A222-92272C282956}"/>
              </a:ext>
            </a:extLst>
          </p:cNvPr>
          <p:cNvSpPr txBox="1"/>
          <p:nvPr/>
        </p:nvSpPr>
        <p:spPr>
          <a:xfrm>
            <a:off x="6392092" y="5745864"/>
            <a:ext cx="5599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注：每种颜色</a:t>
            </a:r>
            <a:r>
              <a:rPr lang="en-US" altLang="zh-CN" sz="1600" dirty="0"/>
              <a:t>(</a:t>
            </a:r>
            <a:r>
              <a:rPr lang="zh-CN" altLang="en-US" sz="1600" dirty="0"/>
              <a:t>红，蓝，黑，白，灰</a:t>
            </a:r>
            <a:r>
              <a:rPr lang="en-US" altLang="zh-CN" sz="1600" dirty="0"/>
              <a:t>)</a:t>
            </a:r>
            <a:r>
              <a:rPr lang="zh-CN" altLang="en-US" sz="1600" dirty="0"/>
              <a:t>对应上面的一个模块</a:t>
            </a:r>
            <a:endParaRPr lang="en-US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5DC605-232D-4794-B279-F3F2926A2DB1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4737463" y="2103120"/>
            <a:ext cx="1645920" cy="2834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eft Brace 52">
            <a:extLst>
              <a:ext uri="{FF2B5EF4-FFF2-40B4-BE49-F238E27FC236}">
                <a16:creationId xmlns:a16="http://schemas.microsoft.com/office/drawing/2014/main" id="{45933F2C-6A2F-4024-B3DA-FEED0AB02886}"/>
              </a:ext>
            </a:extLst>
          </p:cNvPr>
          <p:cNvSpPr/>
          <p:nvPr/>
        </p:nvSpPr>
        <p:spPr>
          <a:xfrm>
            <a:off x="6383383" y="1349829"/>
            <a:ext cx="191587" cy="15065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255"/>
            <a:ext cx="12862222" cy="8724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RDMA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已经是图灵完整的，只是之前我们不知道而已！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[4, 5]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E5E08-58CE-4ED0-932C-F98209A98879}"/>
              </a:ext>
            </a:extLst>
          </p:cNvPr>
          <p:cNvCxnSpPr>
            <a:cxnSpLocks/>
          </p:cNvCxnSpPr>
          <p:nvPr/>
        </p:nvCxnSpPr>
        <p:spPr>
          <a:xfrm>
            <a:off x="279577" y="2931544"/>
            <a:ext cx="564918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861E5-3149-494E-8004-86982EB2B361}"/>
              </a:ext>
            </a:extLst>
          </p:cNvPr>
          <p:cNvCxnSpPr>
            <a:cxnSpLocks/>
          </p:cNvCxnSpPr>
          <p:nvPr/>
        </p:nvCxnSpPr>
        <p:spPr>
          <a:xfrm>
            <a:off x="5930424" y="866723"/>
            <a:ext cx="0" cy="560437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C22F5-6D0C-4E05-9701-67F07D47B6EE}"/>
              </a:ext>
            </a:extLst>
          </p:cNvPr>
          <p:cNvSpPr/>
          <p:nvPr/>
        </p:nvSpPr>
        <p:spPr>
          <a:xfrm>
            <a:off x="946995" y="973669"/>
            <a:ext cx="4213981" cy="379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I. </a:t>
            </a:r>
            <a:r>
              <a:rPr lang="zh-CN" altLang="en-US" b="1" dirty="0">
                <a:solidFill>
                  <a:schemeClr val="bg1"/>
                </a:solidFill>
              </a:rPr>
              <a:t>技术挑战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6730731" y="928413"/>
            <a:ext cx="4213981" cy="379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II. </a:t>
            </a:r>
            <a:r>
              <a:rPr lang="zh-CN" altLang="en-US" b="1" dirty="0">
                <a:solidFill>
                  <a:schemeClr val="bg1"/>
                </a:solidFill>
              </a:rPr>
              <a:t>技术创新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5606E7-C1B8-4626-A129-11E245C1AA53}"/>
              </a:ext>
            </a:extLst>
          </p:cNvPr>
          <p:cNvSpPr/>
          <p:nvPr/>
        </p:nvSpPr>
        <p:spPr>
          <a:xfrm>
            <a:off x="906392" y="3087559"/>
            <a:ext cx="4213981" cy="379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</a:t>
            </a:r>
            <a:r>
              <a:rPr lang="zh-CN" altLang="en-US" b="1" dirty="0">
                <a:solidFill>
                  <a:schemeClr val="bg1"/>
                </a:solidFill>
              </a:rPr>
              <a:t>技术价值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4263D-8120-47E4-AECC-BD0CCFF5D647}"/>
              </a:ext>
            </a:extLst>
          </p:cNvPr>
          <p:cNvSpPr txBox="1"/>
          <p:nvPr/>
        </p:nvSpPr>
        <p:spPr>
          <a:xfrm>
            <a:off x="234288" y="5926072"/>
            <a:ext cx="46947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[4] </a:t>
            </a:r>
            <a:r>
              <a:rPr lang="en-US" sz="1200" dirty="0">
                <a:hlinkClick r:id="rId3"/>
              </a:rPr>
              <a:t>https://arxiv.org/abs/2103.13351</a:t>
            </a:r>
            <a:r>
              <a:rPr lang="en-US" sz="1200" dirty="0"/>
              <a:t> </a:t>
            </a:r>
          </a:p>
          <a:p>
            <a:r>
              <a:rPr lang="en-US" sz="1200" dirty="0"/>
              <a:t>[5] </a:t>
            </a:r>
            <a:r>
              <a:rPr lang="en-US" sz="1200" dirty="0">
                <a:hlinkClick r:id="rId4"/>
              </a:rPr>
              <a:t>https://redn.io</a:t>
            </a:r>
            <a:endParaRPr lang="en-US" sz="1200" dirty="0"/>
          </a:p>
          <a:p>
            <a:r>
              <a:rPr lang="en-US" sz="1200" dirty="0"/>
              <a:t>[9] </a:t>
            </a:r>
            <a:r>
              <a:rPr lang="en-US" sz="1200" dirty="0">
                <a:hlinkClick r:id="rId5"/>
              </a:rPr>
              <a:t>http://www.rdmaconsortium.org/</a:t>
            </a:r>
            <a:r>
              <a:rPr lang="en-US" sz="1200" dirty="0"/>
              <a:t> </a:t>
            </a:r>
          </a:p>
          <a:p>
            <a:r>
              <a:rPr lang="en-US" sz="1200" dirty="0"/>
              <a:t>[10] </a:t>
            </a:r>
            <a:r>
              <a:rPr lang="en-US" sz="1200" dirty="0">
                <a:hlinkClick r:id="rId6"/>
              </a:rPr>
              <a:t>https://en.wikipedia.org/wiki/Turing_completeness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11C2A-7E74-445B-9D4B-D2416A8260DC}"/>
              </a:ext>
            </a:extLst>
          </p:cNvPr>
          <p:cNvSpPr txBox="1"/>
          <p:nvPr/>
        </p:nvSpPr>
        <p:spPr>
          <a:xfrm>
            <a:off x="6108364" y="3790289"/>
            <a:ext cx="549145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证明低廉的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RNIC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是图灵完整的</a:t>
            </a:r>
            <a:r>
              <a:rPr lang="en-US" altLang="zh-CN" sz="1600" dirty="0"/>
              <a:t>(</a:t>
            </a:r>
            <a:r>
              <a:rPr lang="zh-CN" altLang="en-US" sz="1600" dirty="0"/>
              <a:t>图灵完整是指一种数据操作规则系统，如计算机的指令集，可用于模拟任何图灵机，即该系统能够识别或决定其他数据操作规则集 </a:t>
            </a:r>
            <a:r>
              <a:rPr lang="en-US" altLang="zh-CN" sz="1600" dirty="0"/>
              <a:t>[10])</a:t>
            </a:r>
            <a:r>
              <a:rPr lang="zh-CN" altLang="en-US" sz="1600" dirty="0"/>
              <a:t>，因此可用来实现复杂的卸载。</a:t>
            </a:r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设计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RedN</a:t>
            </a:r>
            <a:r>
              <a:rPr lang="zh-CN" altLang="en-US" sz="1600" dirty="0"/>
              <a:t>，一种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实现复杂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RNIC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卸载的实用方法</a:t>
            </a:r>
            <a:r>
              <a:rPr lang="zh-CN" altLang="en-US" sz="1600" dirty="0"/>
              <a:t>：</a:t>
            </a:r>
          </a:p>
          <a:p>
            <a:r>
              <a:rPr lang="en-US" altLang="zh-CN" sz="1600" dirty="0"/>
              <a:t>1) </a:t>
            </a:r>
            <a:r>
              <a:rPr lang="zh-CN" altLang="en-US" sz="1600" dirty="0"/>
              <a:t>开发构建块，通过使用自修改</a:t>
            </a:r>
            <a:r>
              <a:rPr lang="en-US" altLang="zh-CN" sz="1600" dirty="0"/>
              <a:t>RDMA </a:t>
            </a:r>
            <a:r>
              <a:rPr lang="zh-CN" altLang="en-US" sz="1600" dirty="0"/>
              <a:t>程序将现有的</a:t>
            </a:r>
            <a:r>
              <a:rPr lang="en-US" altLang="zh-CN" sz="1600" dirty="0"/>
              <a:t>RDMA</a:t>
            </a:r>
            <a:r>
              <a:rPr lang="zh-CN" altLang="en-US" sz="1600" dirty="0"/>
              <a:t>运行指令接口提升到图灵完整的编程抽象集。</a:t>
            </a:r>
          </a:p>
          <a:p>
            <a:r>
              <a:rPr lang="en-US" altLang="zh-CN" sz="1600" dirty="0"/>
              <a:t>2) </a:t>
            </a:r>
            <a:r>
              <a:rPr lang="zh-CN" altLang="en-US" sz="1600" dirty="0"/>
              <a:t>通过抽象集，用低廉的</a:t>
            </a:r>
            <a:r>
              <a:rPr lang="en-US" altLang="zh-CN" sz="1600" dirty="0"/>
              <a:t>RNIC</a:t>
            </a:r>
            <a:r>
              <a:rPr lang="zh-CN" altLang="en-US" sz="1600" dirty="0"/>
              <a:t>卸载复杂度和性能。</a:t>
            </a:r>
          </a:p>
          <a:p>
            <a:r>
              <a:rPr lang="en-US" altLang="zh-CN" sz="1600" dirty="0"/>
              <a:t>3) </a:t>
            </a:r>
            <a:r>
              <a:rPr lang="zh-CN" altLang="en-US" sz="1600" dirty="0"/>
              <a:t>将使用</a:t>
            </a:r>
            <a:r>
              <a:rPr lang="en-US" altLang="zh-CN" sz="1600" dirty="0" err="1"/>
              <a:t>RedN</a:t>
            </a:r>
            <a:r>
              <a:rPr lang="zh-CN" altLang="en-US" sz="1600" dirty="0"/>
              <a:t>开发的复杂</a:t>
            </a:r>
            <a:r>
              <a:rPr lang="en-US" altLang="zh-CN" sz="1600" dirty="0"/>
              <a:t>RNIC</a:t>
            </a:r>
            <a:r>
              <a:rPr lang="zh-CN" altLang="en-US" sz="1600" dirty="0"/>
              <a:t>卸载集成到现有的网络应用程序中。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328F9E-9B39-46E6-867A-108970E056AE}"/>
              </a:ext>
            </a:extLst>
          </p:cNvPr>
          <p:cNvSpPr txBox="1"/>
          <p:nvPr/>
        </p:nvSpPr>
        <p:spPr>
          <a:xfrm>
            <a:off x="185202" y="3544946"/>
            <a:ext cx="57453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低廉的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RNIC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是图灵完整的，无需任何硬件修改即可执行复杂的卸载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提供一种在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RNIC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上实现复杂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NIC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卸载的实用方法，无需购买和维护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SmartNIC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与最先进的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RDMA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方法相比，在非竞争和竞争设置下的键值获取操作分别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实现高达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2.6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倍和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倍的加速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，同时允许应用程序获得对操作系统和进程崩溃的故障恢复能力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为基于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RNIC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卸载的各种创新打开了大门，并帮助指导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RDMA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标准的发展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377E3F-A12D-453D-926C-B53D84523DA5}"/>
              </a:ext>
            </a:extLst>
          </p:cNvPr>
          <p:cNvSpPr txBox="1"/>
          <p:nvPr/>
        </p:nvSpPr>
        <p:spPr>
          <a:xfrm>
            <a:off x="234960" y="1341117"/>
            <a:ext cx="57217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如何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使用由简单的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数据移动动词（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RECV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等）组成，没有条件或循环的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RDMA NIC(RNIC)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接口去实现复杂的卸载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可用于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构建复杂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RDMA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程序并执行多种功能的通用解决方案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一个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有效的，且对使用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RNIC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进行复杂卸载的性能可变性稳健的解决方案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将复杂的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RNIC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卸载集成到现有应用程序。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C9641C-9D65-4F72-A2D0-CCEAAEDB8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0627" y="1417156"/>
            <a:ext cx="5824580" cy="21145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3666A0-E5DB-45DF-BA18-1724A3BE38E1}"/>
              </a:ext>
            </a:extLst>
          </p:cNvPr>
          <p:cNvSpPr txBox="1"/>
          <p:nvPr/>
        </p:nvSpPr>
        <p:spPr>
          <a:xfrm>
            <a:off x="6339840" y="3518262"/>
            <a:ext cx="56605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Figure 1: </a:t>
            </a:r>
            <a:r>
              <a:rPr lang="zh-CN" altLang="en-US" sz="1400" dirty="0"/>
              <a:t>在允许表达条件分支时，</a:t>
            </a:r>
            <a:r>
              <a:rPr lang="en-US" altLang="zh-CN" sz="1400" dirty="0"/>
              <a:t>RDMA NIC </a:t>
            </a:r>
            <a:r>
              <a:rPr lang="zh-CN" altLang="en-US" sz="1400" dirty="0"/>
              <a:t>可以实现复杂的卸载</a:t>
            </a:r>
            <a:r>
              <a:rPr lang="en-US" sz="1400" dirty="0"/>
              <a:t> [4]. </a:t>
            </a:r>
          </a:p>
        </p:txBody>
      </p:sp>
    </p:spTree>
    <p:extLst>
      <p:ext uri="{BB962C8B-B14F-4D97-AF65-F5344CB8AC3E}">
        <p14:creationId xmlns:p14="http://schemas.microsoft.com/office/powerpoint/2010/main" val="285051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255"/>
            <a:ext cx="12862222" cy="8724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RDMA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已经是图灵完整的，只是之前我们不知道而已！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[4, 5]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164468" y="867453"/>
            <a:ext cx="4213981" cy="379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II. </a:t>
            </a:r>
            <a:r>
              <a:rPr lang="zh-CN" altLang="en-US" b="1" dirty="0">
                <a:solidFill>
                  <a:schemeClr val="bg1"/>
                </a:solidFill>
              </a:rPr>
              <a:t>技术创新 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zh-CN" altLang="en-US" b="1" dirty="0">
                <a:solidFill>
                  <a:schemeClr val="bg1"/>
                </a:solidFill>
              </a:rPr>
              <a:t>补充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4263D-8120-47E4-AECC-BD0CCFF5D647}"/>
              </a:ext>
            </a:extLst>
          </p:cNvPr>
          <p:cNvSpPr txBox="1"/>
          <p:nvPr/>
        </p:nvSpPr>
        <p:spPr>
          <a:xfrm>
            <a:off x="234288" y="5926072"/>
            <a:ext cx="4694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[4] </a:t>
            </a:r>
            <a:r>
              <a:rPr lang="en-US" sz="1200" dirty="0">
                <a:hlinkClick r:id="rId3"/>
              </a:rPr>
              <a:t>https://arxiv.org/abs/2103.13351</a:t>
            </a:r>
            <a:r>
              <a:rPr lang="en-US" sz="1200" dirty="0"/>
              <a:t> </a:t>
            </a:r>
          </a:p>
          <a:p>
            <a:r>
              <a:rPr lang="en-US" sz="1200" dirty="0"/>
              <a:t>[5] </a:t>
            </a:r>
            <a:r>
              <a:rPr lang="en-US" sz="1200" dirty="0">
                <a:hlinkClick r:id="rId4"/>
              </a:rPr>
              <a:t>https://redn.io</a:t>
            </a:r>
            <a:r>
              <a:rPr lang="en-US" sz="1200" dirty="0"/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11C2A-7E74-445B-9D4B-D2416A8260DC}"/>
              </a:ext>
            </a:extLst>
          </p:cNvPr>
          <p:cNvSpPr txBox="1"/>
          <p:nvPr/>
        </p:nvSpPr>
        <p:spPr>
          <a:xfrm>
            <a:off x="317165" y="4582769"/>
            <a:ext cx="111694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证明了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RMDA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是图灵完整的，所以低廉的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RMDA NIC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可实现昂贵的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SmartNIC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的功能；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但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RMDA NIC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没有自带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if/else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执行功能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图灵机器需要能实现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if/else)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，作者增加比较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转换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(Compare-and-Swap,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CAS)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相关指令去实现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if/else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。</a:t>
            </a:r>
            <a:r>
              <a:rPr lang="zh-CN" altLang="en-US" sz="1600" dirty="0"/>
              <a:t>简单化例子：保存数据</a:t>
            </a:r>
            <a:r>
              <a:rPr lang="en-US" altLang="zh-CN" sz="1600" dirty="0"/>
              <a:t>01</a:t>
            </a:r>
            <a:r>
              <a:rPr lang="zh-CN" altLang="en-US" sz="1600" dirty="0"/>
              <a:t>，如果下一数据</a:t>
            </a:r>
            <a:r>
              <a:rPr lang="en-US" altLang="zh-CN" sz="1600" dirty="0"/>
              <a:t>(</a:t>
            </a:r>
            <a:r>
              <a:rPr lang="zh-CN" altLang="en-US" sz="1600" dirty="0"/>
              <a:t>重复</a:t>
            </a:r>
            <a:r>
              <a:rPr lang="en-US" altLang="zh-CN" sz="1600" dirty="0"/>
              <a:t>)</a:t>
            </a:r>
            <a:r>
              <a:rPr lang="zh-CN" altLang="en-US" sz="1600" dirty="0"/>
              <a:t>同为</a:t>
            </a:r>
            <a:r>
              <a:rPr lang="en-US" altLang="zh-CN" sz="1600" dirty="0"/>
              <a:t>01</a:t>
            </a:r>
            <a:r>
              <a:rPr lang="zh-CN" altLang="en-US" sz="1600" dirty="0"/>
              <a:t>，通过比较知道其相同</a:t>
            </a:r>
            <a:r>
              <a:rPr lang="en-US" altLang="zh-CN" sz="1600" dirty="0"/>
              <a:t>(1)</a:t>
            </a:r>
            <a:r>
              <a:rPr lang="zh-CN" altLang="en-US" sz="1600" dirty="0"/>
              <a:t>，</a:t>
            </a:r>
            <a:r>
              <a:rPr lang="en-US" altLang="zh-CN" sz="1600" dirty="0"/>
              <a:t>1</a:t>
            </a:r>
            <a:r>
              <a:rPr lang="zh-CN" altLang="en-US" sz="1600" dirty="0"/>
              <a:t>指向执行指令</a:t>
            </a:r>
            <a:r>
              <a:rPr lang="en-US" altLang="zh-CN" sz="1600" dirty="0"/>
              <a:t>A</a:t>
            </a:r>
            <a:r>
              <a:rPr lang="zh-CN" altLang="en-US" sz="1600" dirty="0"/>
              <a:t>，若不同为</a:t>
            </a:r>
            <a:r>
              <a:rPr lang="en-US" altLang="zh-CN" sz="1600" dirty="0"/>
              <a:t>0</a:t>
            </a:r>
            <a:r>
              <a:rPr lang="zh-CN" altLang="en-US" sz="1600" dirty="0"/>
              <a:t>指向执行指令</a:t>
            </a:r>
            <a:r>
              <a:rPr lang="en-US" altLang="zh-CN" sz="1600" dirty="0"/>
              <a:t>B</a:t>
            </a:r>
            <a:r>
              <a:rPr lang="zh-CN" altLang="en-US" sz="1600" dirty="0"/>
              <a:t>。通过增加</a:t>
            </a:r>
            <a:r>
              <a:rPr lang="en-US" altLang="zh-CN" sz="1600" dirty="0"/>
              <a:t>CAS</a:t>
            </a:r>
            <a:r>
              <a:rPr lang="zh-CN" altLang="en-US" sz="1600" dirty="0"/>
              <a:t>指令，</a:t>
            </a:r>
            <a:r>
              <a:rPr lang="en-US" altLang="zh-CN" sz="1600" dirty="0"/>
              <a:t>RNIC</a:t>
            </a:r>
            <a:r>
              <a:rPr lang="zh-CN" altLang="en-US" sz="1600" dirty="0"/>
              <a:t>整个指令集是图灵完整的编程抽象集。实现过程配合了其它的一些处理，例如确保</a:t>
            </a:r>
            <a:r>
              <a:rPr lang="en-US" altLang="zh-CN" sz="1600" dirty="0"/>
              <a:t>work requests(WRs)</a:t>
            </a:r>
            <a:r>
              <a:rPr lang="zh-CN" altLang="en-US" sz="1600" dirty="0"/>
              <a:t>的顺序，不会被预取</a:t>
            </a:r>
            <a:r>
              <a:rPr lang="en-US" altLang="zh-CN" sz="1600" dirty="0"/>
              <a:t>(prefetch)</a:t>
            </a:r>
            <a:r>
              <a:rPr lang="zh-CN" altLang="en-US" sz="1600" dirty="0"/>
              <a:t>等。</a:t>
            </a:r>
            <a:endParaRPr lang="en-US" altLang="zh-CN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2E626D-4354-4EEC-A28C-88EEC42272BE}"/>
              </a:ext>
            </a:extLst>
          </p:cNvPr>
          <p:cNvGrpSpPr/>
          <p:nvPr/>
        </p:nvGrpSpPr>
        <p:grpSpPr>
          <a:xfrm>
            <a:off x="1059325" y="1277819"/>
            <a:ext cx="10867068" cy="3224512"/>
            <a:chOff x="441012" y="1277819"/>
            <a:chExt cx="10867068" cy="322451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BC9641C-9D65-4F72-A2D0-CCEAAEDB8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012" y="1277819"/>
              <a:ext cx="8881935" cy="3224512"/>
            </a:xfrm>
            <a:prstGeom prst="rect">
              <a:avLst/>
            </a:prstGeom>
          </p:spPr>
        </p:pic>
        <p:sp>
          <p:nvSpPr>
            <p:cNvPr id="3" name="Rectangle: Rounded Corners 2" descr="图灵条件1">
              <a:extLst>
                <a:ext uri="{FF2B5EF4-FFF2-40B4-BE49-F238E27FC236}">
                  <a16:creationId xmlns:a16="http://schemas.microsoft.com/office/drawing/2014/main" id="{507ECA15-DE15-45BF-B54D-25BB9A665217}"/>
                </a:ext>
              </a:extLst>
            </p:cNvPr>
            <p:cNvSpPr/>
            <p:nvPr/>
          </p:nvSpPr>
          <p:spPr>
            <a:xfrm>
              <a:off x="9474926" y="1689463"/>
              <a:ext cx="1793966" cy="84473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</a:rPr>
                <a:t>图灵完整条件</a:t>
              </a: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1, </a:t>
              </a: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</a:rPr>
                <a:t>通过</a:t>
              </a: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RDMA</a:t>
              </a: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</a:rPr>
                <a:t>自带指令可实现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 descr="图灵条件1">
              <a:extLst>
                <a:ext uri="{FF2B5EF4-FFF2-40B4-BE49-F238E27FC236}">
                  <a16:creationId xmlns:a16="http://schemas.microsoft.com/office/drawing/2014/main" id="{60B03E62-4D5E-4385-9EFC-52CB2FAD075D}"/>
                </a:ext>
              </a:extLst>
            </p:cNvPr>
            <p:cNvSpPr/>
            <p:nvPr/>
          </p:nvSpPr>
          <p:spPr>
            <a:xfrm>
              <a:off x="9514114" y="2895599"/>
              <a:ext cx="1793966" cy="7968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</a:rPr>
                <a:t>图灵完整条件</a:t>
              </a: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</a:rPr>
                <a:t>，需要另外设计</a:t>
              </a: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CAS</a:t>
              </a: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</a:rPr>
                <a:t>指令实现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Rectangle: Rounded Corners 18" descr="图灵条件1">
              <a:extLst>
                <a:ext uri="{FF2B5EF4-FFF2-40B4-BE49-F238E27FC236}">
                  <a16:creationId xmlns:a16="http://schemas.microsoft.com/office/drawing/2014/main" id="{E1BCFFE5-16E3-46C6-B4FE-716430E2FF9F}"/>
                </a:ext>
              </a:extLst>
            </p:cNvPr>
            <p:cNvSpPr/>
            <p:nvPr/>
          </p:nvSpPr>
          <p:spPr>
            <a:xfrm>
              <a:off x="7663541" y="2812868"/>
              <a:ext cx="1567545" cy="20029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Rectangle: Rounded Corners 21" descr="图灵条件1">
              <a:extLst>
                <a:ext uri="{FF2B5EF4-FFF2-40B4-BE49-F238E27FC236}">
                  <a16:creationId xmlns:a16="http://schemas.microsoft.com/office/drawing/2014/main" id="{BC807983-F526-4933-B339-18D973D79417}"/>
                </a:ext>
              </a:extLst>
            </p:cNvPr>
            <p:cNvSpPr/>
            <p:nvPr/>
          </p:nvSpPr>
          <p:spPr>
            <a:xfrm>
              <a:off x="7659187" y="2468878"/>
              <a:ext cx="1567545" cy="33528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96D1846D-B16B-4F25-BD44-38073DB8C92F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 flipV="1">
              <a:off x="8377650" y="3294017"/>
              <a:ext cx="1136465" cy="285206"/>
            </a:xfrm>
            <a:prstGeom prst="bentConnector3">
              <a:avLst>
                <a:gd name="adj1" fmla="val 2931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BEC0672-DEA0-42C1-B8FC-20CDBD41D8C1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9170126" y="2111829"/>
              <a:ext cx="304800" cy="3439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F002F16-CD46-4ADB-9341-3E33580A15AD}"/>
                </a:ext>
              </a:extLst>
            </p:cNvPr>
            <p:cNvCxnSpPr>
              <a:cxnSpLocks/>
              <a:stCxn id="18" idx="1"/>
              <a:endCxn id="19" idx="3"/>
            </p:cNvCxnSpPr>
            <p:nvPr/>
          </p:nvCxnSpPr>
          <p:spPr>
            <a:xfrm flipH="1" flipV="1">
              <a:off x="9231086" y="2913017"/>
              <a:ext cx="283028" cy="3810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6" name="Rectangle: Rounded Corners 25" descr="图灵条件1">
            <a:extLst>
              <a:ext uri="{FF2B5EF4-FFF2-40B4-BE49-F238E27FC236}">
                <a16:creationId xmlns:a16="http://schemas.microsoft.com/office/drawing/2014/main" id="{E575C814-C8C9-48A8-AB47-AF9AA0587EF9}"/>
              </a:ext>
            </a:extLst>
          </p:cNvPr>
          <p:cNvSpPr/>
          <p:nvPr/>
        </p:nvSpPr>
        <p:spPr>
          <a:xfrm>
            <a:off x="78378" y="2651759"/>
            <a:ext cx="1105988" cy="7968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通过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RNIC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实现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CPU Offload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的过程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C7BC961-432C-420C-A625-F341F3732EB3}"/>
              </a:ext>
            </a:extLst>
          </p:cNvPr>
          <p:cNvSpPr/>
          <p:nvPr/>
        </p:nvSpPr>
        <p:spPr>
          <a:xfrm>
            <a:off x="1219201" y="2185850"/>
            <a:ext cx="426720" cy="1811383"/>
          </a:xfrm>
          <a:prstGeom prst="lef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884"/>
            <a:ext cx="11416937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</a:rPr>
              <a:t>LineFS: Efficient SmartNIC Offload of a Distributed File System with Pipeline Parallelism [1, 2]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E5E08-58CE-4ED0-932C-F98209A98879}"/>
              </a:ext>
            </a:extLst>
          </p:cNvPr>
          <p:cNvCxnSpPr>
            <a:cxnSpLocks/>
          </p:cNvCxnSpPr>
          <p:nvPr/>
        </p:nvCxnSpPr>
        <p:spPr>
          <a:xfrm flipV="1">
            <a:off x="5631371" y="3949346"/>
            <a:ext cx="6351617" cy="1919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861E5-3149-494E-8004-86982EB2B361}"/>
              </a:ext>
            </a:extLst>
          </p:cNvPr>
          <p:cNvCxnSpPr>
            <a:cxnSpLocks/>
          </p:cNvCxnSpPr>
          <p:nvPr/>
        </p:nvCxnSpPr>
        <p:spPr>
          <a:xfrm>
            <a:off x="5669671" y="439495"/>
            <a:ext cx="0" cy="641850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C22F5-6D0C-4E05-9701-67F07D47B6EE}"/>
              </a:ext>
            </a:extLst>
          </p:cNvPr>
          <p:cNvSpPr/>
          <p:nvPr/>
        </p:nvSpPr>
        <p:spPr>
          <a:xfrm>
            <a:off x="605414" y="416828"/>
            <a:ext cx="4213981" cy="3797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6782981" y="423316"/>
            <a:ext cx="4213981" cy="3797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Methods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5606E7-C1B8-4626-A129-11E245C1AA53}"/>
              </a:ext>
            </a:extLst>
          </p:cNvPr>
          <p:cNvSpPr/>
          <p:nvPr/>
        </p:nvSpPr>
        <p:spPr>
          <a:xfrm>
            <a:off x="6847332" y="4000860"/>
            <a:ext cx="4213981" cy="3797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5B0CC9-406F-4C64-A279-FFFEA1C3A949}"/>
              </a:ext>
            </a:extLst>
          </p:cNvPr>
          <p:cNvSpPr txBox="1"/>
          <p:nvPr/>
        </p:nvSpPr>
        <p:spPr>
          <a:xfrm>
            <a:off x="5666914" y="4303455"/>
            <a:ext cx="65947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Implement LineFS on the Mellanox BlueField SmartNIC [7] and compare it to Assise (a state-of-the-art PM DFS): </a:t>
            </a:r>
          </a:p>
          <a:p>
            <a:r>
              <a:rPr lang="en-US" sz="1600" dirty="0"/>
              <a:t>1.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Improves latency in LevelDB up to 80% and throughput in Filebench up to 79%</a:t>
            </a:r>
            <a:r>
              <a:rPr lang="en-US" sz="1600" dirty="0"/>
              <a:t>, while providing extended DFS availability during host system failures (LevelDB and Filebench are application benchmarks). </a:t>
            </a:r>
          </a:p>
          <a:p>
            <a:r>
              <a:rPr lang="en-US" sz="1600" dirty="0"/>
              <a:t>2. In the presence of an interfering (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CPU-intensive workload</a:t>
            </a:r>
            <a:r>
              <a:rPr lang="en-US" sz="1600" dirty="0"/>
              <a:t>),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227% better.</a:t>
            </a:r>
          </a:p>
          <a:p>
            <a:r>
              <a:rPr lang="en-US" sz="1600" dirty="0"/>
              <a:t>3. Enable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new functionality</a:t>
            </a:r>
            <a:r>
              <a:rPr lang="en-US" sz="1600" dirty="0"/>
              <a:t>, such as compressing data while running a sorting benchmark, 11% better performance than the no-compression case, saving considerable network bandwidth up to 72%.</a:t>
            </a:r>
          </a:p>
          <a:p>
            <a:r>
              <a:rPr lang="en-US" sz="1600" dirty="0"/>
              <a:t>4.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Increase system availability during host failure</a:t>
            </a:r>
            <a:r>
              <a:rPr lang="en-US" sz="1600" dirty="0"/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4263D-8120-47E4-AECC-BD0CCFF5D647}"/>
              </a:ext>
            </a:extLst>
          </p:cNvPr>
          <p:cNvSpPr txBox="1"/>
          <p:nvPr/>
        </p:nvSpPr>
        <p:spPr>
          <a:xfrm>
            <a:off x="0" y="6274415"/>
            <a:ext cx="52948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>
                <a:hlinkClick r:id="rId3"/>
              </a:rPr>
              <a:t>https://www.cs.utexas.edu/users/witchel/pubs/kim21sosp-linefs.pdf</a:t>
            </a:r>
            <a:endParaRPr lang="en-US" sz="1200" dirty="0"/>
          </a:p>
          <a:p>
            <a:r>
              <a:rPr lang="en-US" sz="1200" dirty="0"/>
              <a:t>[2] </a:t>
            </a:r>
            <a:r>
              <a:rPr lang="en-US" sz="1200" dirty="0">
                <a:hlinkClick r:id="rId4"/>
              </a:rPr>
              <a:t>https://github.com/casys-kaist/LineFSs</a:t>
            </a:r>
            <a:r>
              <a:rPr lang="en-US" sz="1200" dirty="0"/>
              <a:t> </a:t>
            </a:r>
          </a:p>
          <a:p>
            <a:r>
              <a:rPr lang="en-US" sz="1200" dirty="0"/>
              <a:t>[6] </a:t>
            </a:r>
            <a:r>
              <a:rPr lang="en-US" sz="1200" dirty="0">
                <a:hlinkClick r:id="rId5"/>
              </a:rPr>
              <a:t>https://www.snia.org/education/what-is-persistent-memory</a:t>
            </a:r>
            <a:endParaRPr lang="en-US" sz="1200" dirty="0"/>
          </a:p>
          <a:p>
            <a:r>
              <a:rPr lang="en-US" sz="1200" dirty="0"/>
              <a:t>[7] </a:t>
            </a:r>
            <a:r>
              <a:rPr lang="en-US" sz="1200" dirty="0">
                <a:hlinkClick r:id="rId6"/>
              </a:rPr>
              <a:t>https://www.mellanox.com/products/BlueField-SmartNIC-Ethernet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4C16B-E784-495D-A976-68D59C635C82}"/>
              </a:ext>
            </a:extLst>
          </p:cNvPr>
          <p:cNvSpPr txBox="1"/>
          <p:nvPr/>
        </p:nvSpPr>
        <p:spPr>
          <a:xfrm>
            <a:off x="5669278" y="769534"/>
            <a:ext cx="631371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LineFS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offloads CPU-intensive DFS tasks </a:t>
            </a:r>
            <a:r>
              <a:rPr lang="en-US" sz="1600" dirty="0"/>
              <a:t>(e.g., replication, compression, data publication, index and consistency management) to a SmartNIC.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Hide execution and data access latencies by exploiting opportunities for parallelization, batching, and asynchronous operation</a:t>
            </a:r>
            <a:r>
              <a:rPr lang="en-US" sz="1600" dirty="0"/>
              <a:t>. Specifically: </a:t>
            </a:r>
          </a:p>
          <a:p>
            <a:r>
              <a:rPr lang="en-US" sz="1600" dirty="0"/>
              <a:t>1. A persist-and-publish model that separates PM storage operations on the critical-path from operations that can execute asynchronously. </a:t>
            </a:r>
          </a:p>
          <a:p>
            <a:r>
              <a:rPr lang="en-US" sz="1600" dirty="0"/>
              <a:t>2. A parallel data-path execution pipeline to speed up asynchronous publishing operations. </a:t>
            </a:r>
          </a:p>
          <a:p>
            <a:r>
              <a:rPr lang="en-US" sz="1600" dirty="0"/>
              <a:t>3. Decompose DFS operations into distinct execution stages that operate in a parallel pipeline, which keeps operations for consistency. </a:t>
            </a:r>
          </a:p>
          <a:p>
            <a:r>
              <a:rPr lang="en-US" sz="1600" dirty="0"/>
              <a:t>4. To avoid pipeline execution stalls, prefetch data across PCIe and organize host data structures into pipeline chunks that can be transmitted in bulk and processed in parallel.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0C9CA-4C0D-49F5-8C54-707F12331A6B}"/>
              </a:ext>
            </a:extLst>
          </p:cNvPr>
          <p:cNvSpPr txBox="1"/>
          <p:nvPr/>
        </p:nvSpPr>
        <p:spPr>
          <a:xfrm>
            <a:off x="0" y="699417"/>
            <a:ext cx="570411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1. Persistent memory (PM, between memory and storage,  gains popularity by reducing access latency [6]) optimized distributed file systems (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DFSes</a:t>
            </a:r>
            <a:r>
              <a:rPr lang="en-US" sz="1600" dirty="0"/>
              <a:t>)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shares CPU and memory resources with applications to reduce PM access latency</a:t>
            </a:r>
            <a:r>
              <a:rPr lang="en-US" sz="1600" dirty="0"/>
              <a:t>. </a:t>
            </a:r>
          </a:p>
          <a:p>
            <a:r>
              <a:rPr lang="en-US" sz="1600" dirty="0"/>
              <a:t>2. Unfortunately, the low-latency access comes with the cost of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CPU competition with applications and causes high CPU utilization and performance interference</a:t>
            </a:r>
            <a:r>
              <a:rPr lang="en-US" sz="1600" dirty="0"/>
              <a:t> during data movement and indexing, replication, Remote storage access requests, file system consistency, etc.</a:t>
            </a:r>
          </a:p>
          <a:p>
            <a:r>
              <a:rPr lang="en-US" sz="1600" dirty="0"/>
              <a:t>3. The interference leads to unpredictable application performance, unpredictable file system access latency and tail-latency, reduced throughput, etc.</a:t>
            </a:r>
          </a:p>
          <a:p>
            <a:r>
              <a:rPr lang="en-US" sz="1600" dirty="0"/>
              <a:t>4.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Offload of DFS services to a SmartNIC </a:t>
            </a:r>
            <a:r>
              <a:rPr lang="en-US" sz="1600" dirty="0"/>
              <a:t>can be a solution to the aforementioned problems, but</a:t>
            </a:r>
            <a:r>
              <a:rPr lang="zh-CN" altLang="en-US" sz="1600" dirty="0"/>
              <a:t> </a:t>
            </a:r>
            <a:r>
              <a:rPr lang="en-US" altLang="zh-CN" sz="1600" dirty="0"/>
              <a:t>still with efficiency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challenges</a:t>
            </a:r>
            <a:r>
              <a:rPr lang="en-US" sz="1600" dirty="0"/>
              <a:t>: 1) High Peripheral Component Interconnect Express (PCIe, a interconnect that CPUs enjoy to access memory) latency; 2) Permission checks and validation consume enough computational bandwidth to saturate the SmartNIC processors;</a:t>
            </a:r>
            <a:r>
              <a:rPr lang="zh-CN" altLang="en-US" sz="1600" dirty="0"/>
              <a:t> </a:t>
            </a:r>
            <a:r>
              <a:rPr lang="en-US" sz="1600" dirty="0"/>
              <a:t>3) Naive SmartNIC offload (every RDMA connection has an independent polling thread) overloads SmartNIC CPUs; 4) Replication processing needs to be parallelized and scale to many SmartNIC CPUs (and their connections) to achieve low latency and high throughput on wimpy SmartNIC architecture. </a:t>
            </a:r>
          </a:p>
        </p:txBody>
      </p:sp>
    </p:spTree>
    <p:extLst>
      <p:ext uri="{BB962C8B-B14F-4D97-AF65-F5344CB8AC3E}">
        <p14:creationId xmlns:p14="http://schemas.microsoft.com/office/powerpoint/2010/main" val="183382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39" y="0"/>
            <a:ext cx="11804431" cy="8724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FlexTOE: Flexible TCP Offload with Fine-Grained Parallelism [3]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E5E08-58CE-4ED0-932C-F98209A98879}"/>
              </a:ext>
            </a:extLst>
          </p:cNvPr>
          <p:cNvCxnSpPr>
            <a:cxnSpLocks/>
          </p:cNvCxnSpPr>
          <p:nvPr/>
        </p:nvCxnSpPr>
        <p:spPr>
          <a:xfrm>
            <a:off x="427115" y="3519501"/>
            <a:ext cx="55905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861E5-3149-494E-8004-86982EB2B361}"/>
              </a:ext>
            </a:extLst>
          </p:cNvPr>
          <p:cNvCxnSpPr>
            <a:cxnSpLocks/>
          </p:cNvCxnSpPr>
          <p:nvPr/>
        </p:nvCxnSpPr>
        <p:spPr>
          <a:xfrm>
            <a:off x="5930928" y="979427"/>
            <a:ext cx="0" cy="560437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AB18C8-C994-4545-8BD6-EBC5AFF549A8}"/>
              </a:ext>
            </a:extLst>
          </p:cNvPr>
          <p:cNvSpPr/>
          <p:nvPr/>
        </p:nvSpPr>
        <p:spPr>
          <a:xfrm>
            <a:off x="764875" y="730540"/>
            <a:ext cx="4213981" cy="3797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I. </a:t>
            </a:r>
            <a:r>
              <a:rPr lang="en-US" altLang="zh-CN" b="1" dirty="0">
                <a:solidFill>
                  <a:schemeClr val="bg1"/>
                </a:solidFill>
              </a:rPr>
              <a:t>Challenges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C22F5-6D0C-4E05-9701-67F07D47B6EE}"/>
              </a:ext>
            </a:extLst>
          </p:cNvPr>
          <p:cNvSpPr/>
          <p:nvPr/>
        </p:nvSpPr>
        <p:spPr>
          <a:xfrm>
            <a:off x="6939251" y="691613"/>
            <a:ext cx="4213981" cy="3797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II. Methods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5B0CC9-406F-4C64-A279-FFFEA1C3A949}"/>
              </a:ext>
            </a:extLst>
          </p:cNvPr>
          <p:cNvSpPr txBox="1"/>
          <p:nvPr/>
        </p:nvSpPr>
        <p:spPr>
          <a:xfrm>
            <a:off x="304802" y="3886425"/>
            <a:ext cx="573894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FlexTOE is a flexible and high-performance TCP offload engine to SmartNICs. FlexTOE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leverages data-path processing with fine-grained parallelism </a:t>
            </a:r>
            <a:r>
              <a:rPr lang="en-US" sz="1400" dirty="0"/>
              <a:t>for performance, but remains flexible via a modular design: </a:t>
            </a:r>
          </a:p>
          <a:p>
            <a:r>
              <a:rPr lang="en-US" sz="1400" dirty="0"/>
              <a:t>1.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Memcached scales up to 38% better on FlexTOE versus TAS, while saving up to 81% host CPU cycles versus Chelsio. </a:t>
            </a:r>
          </a:p>
          <a:p>
            <a:r>
              <a:rPr lang="en-US" sz="1400" dirty="0"/>
              <a:t>2. FlexTOE provides competitive performance for RPCs, even with wimpy SmartNICs. </a:t>
            </a:r>
          </a:p>
          <a:p>
            <a:r>
              <a:rPr lang="en-US" sz="1400" dirty="0"/>
              <a:t>3. FlexTOE cuts 99.99th-percentile RPC RTT by 3.2 × and 50% versus Chelsio and TAS, respectively, 27% higher throughput than Chelsio for bidirectional long flows, and an order of magnitude higher throughput under 2% packet loss than Chelsio. </a:t>
            </a:r>
          </a:p>
          <a:p>
            <a:r>
              <a:rPr lang="en-US" sz="1400" dirty="0"/>
              <a:t>4. FlexTOE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maintains high performance when interoperating with the other network stacks</a:t>
            </a:r>
            <a:r>
              <a:rPr lang="en-US" sz="1400" dirty="0"/>
              <a:t>.</a:t>
            </a:r>
            <a:r>
              <a:rPr lang="zh-CN" altLang="en-US" sz="1400" dirty="0"/>
              <a:t> 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8D93E-ACDB-4D83-8420-C431FFC50472}"/>
              </a:ext>
            </a:extLst>
          </p:cNvPr>
          <p:cNvSpPr txBox="1"/>
          <p:nvPr/>
        </p:nvSpPr>
        <p:spPr>
          <a:xfrm>
            <a:off x="287379" y="1078077"/>
            <a:ext cx="578249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Offload is a promising solution for reduction of CPU overhead. However,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full TCP offload engines (TOEs) are not popular because fixed hardware offloads limit protocol evolution after deployment </a:t>
            </a:r>
            <a:r>
              <a:rPr lang="en-US" sz="1400" dirty="0"/>
              <a:t>[11]. Challenges of TCP data-path offload to SmartNICs</a:t>
            </a:r>
            <a:r>
              <a:rPr lang="zh-CN" altLang="en-US" sz="1400" dirty="0"/>
              <a:t>： </a:t>
            </a:r>
            <a:endParaRPr lang="en-US" altLang="zh-CN" sz="1400" dirty="0"/>
          </a:p>
          <a:p>
            <a:r>
              <a:rPr lang="en-US" sz="1400" dirty="0"/>
              <a:t>1. SmartNICs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support only restrictive programming models but handle massive parallelism</a:t>
            </a:r>
            <a:r>
              <a:rPr lang="en-US" sz="1400" dirty="0"/>
              <a:t> with wimpy cores. </a:t>
            </a:r>
          </a:p>
          <a:p>
            <a:r>
              <a:rPr lang="en-US" sz="1400" dirty="0"/>
              <a:t>2. Offload has to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mask high-latency operations that cross PCIe</a:t>
            </a:r>
            <a:r>
              <a:rPr lang="en-US" sz="1400" dirty="0"/>
              <a:t>. </a:t>
            </a:r>
          </a:p>
          <a:p>
            <a:r>
              <a:rPr lang="en-US" sz="1400" dirty="0"/>
              <a:t>3. TCP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requires computationally intensive and stateful code paths </a:t>
            </a:r>
            <a:r>
              <a:rPr lang="en-US" sz="1400" dirty="0"/>
              <a:t>to track segments and to perform congestion control. </a:t>
            </a:r>
          </a:p>
          <a:p>
            <a:r>
              <a:rPr lang="en-US" sz="1400" dirty="0"/>
              <a:t>4. For each connection, TCP data-path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needs to provide low processing tail latency and high throughput</a:t>
            </a:r>
            <a:r>
              <a:rPr lang="en-US" sz="1400" dirty="0"/>
              <a:t> and is also extremely sensitive to reordering.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C27CD-C85C-49F4-8879-2774944921EE}"/>
              </a:ext>
            </a:extLst>
          </p:cNvPr>
          <p:cNvSpPr txBox="1"/>
          <p:nvPr/>
        </p:nvSpPr>
        <p:spPr>
          <a:xfrm>
            <a:off x="2177143" y="6464218"/>
            <a:ext cx="3727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[3] </a:t>
            </a:r>
            <a:r>
              <a:rPr lang="en-US" sz="1200" dirty="0">
                <a:hlinkClick r:id="rId3"/>
              </a:rPr>
              <a:t>https://arxiv.org/abs/2110.10919</a:t>
            </a:r>
            <a:endParaRPr lang="en-US" sz="1200" dirty="0"/>
          </a:p>
          <a:p>
            <a:r>
              <a:rPr lang="en-US" sz="1200" dirty="0"/>
              <a:t>[11] </a:t>
            </a:r>
            <a:r>
              <a:rPr lang="en-US" sz="1200" dirty="0">
                <a:hlinkClick r:id="rId4"/>
              </a:rPr>
              <a:t>https://dl.acm.org/doi/10.1145/1005062.1005069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3BBE1-A69E-42F0-843E-008406FECA4F}"/>
              </a:ext>
            </a:extLst>
          </p:cNvPr>
          <p:cNvSpPr txBox="1"/>
          <p:nvPr/>
        </p:nvSpPr>
        <p:spPr>
          <a:xfrm>
            <a:off x="6087291" y="3812687"/>
            <a:ext cx="610470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2) Eliminates almost all host TCP processing in common data center scenarios.</a:t>
            </a:r>
          </a:p>
          <a:p>
            <a:r>
              <a:rPr lang="en-US" sz="1400" dirty="0"/>
              <a:t>3) Target offload at TCP data transport of established connections, avoiding complex control logic in the NIC. </a:t>
            </a:r>
          </a:p>
          <a:p>
            <a:r>
              <a:rPr lang="en-US" sz="1400" dirty="0"/>
              <a:t>4) Offloaded data-path is one-shot for each TCP segment, i.e., segments are never buffered in the NIC. </a:t>
            </a:r>
          </a:p>
          <a:p>
            <a:r>
              <a:rPr lang="en-US" sz="1400" dirty="0"/>
              <a:t>5) Decompose TCP data-path into fine-grained modules that keep private state and communicate explicitly to provide scalability and flexibility, .</a:t>
            </a:r>
          </a:p>
          <a:p>
            <a:r>
              <a:rPr lang="en-US" sz="1400" dirty="0"/>
              <a:t>6) FlexTOE modules leverage a data parallel execution model that maximizes SmartNIC resource use and simplifies customization. </a:t>
            </a:r>
          </a:p>
          <a:p>
            <a:r>
              <a:rPr lang="en-US" sz="1400" dirty="0"/>
              <a:t>7) Organize FlexTOE modules into a data-parallel computation pipeline. </a:t>
            </a:r>
          </a:p>
          <a:p>
            <a:r>
              <a:rPr lang="en-US" sz="1400" dirty="0"/>
              <a:t>8) Reorder segments on-the-fly to support parallel, out-of-order processing of pipeline stages, while enforcing in-order TCP segment delivery.</a:t>
            </a:r>
          </a:p>
          <a:p>
            <a:r>
              <a:rPr lang="en-US" sz="1400" dirty="0"/>
              <a:t>9) Interoperates well with other TCP stacks and is robust under adverse network conditions.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606FB5-8A6D-4B09-BE70-77240FDA94D4}"/>
              </a:ext>
            </a:extLst>
          </p:cNvPr>
          <p:cNvSpPr/>
          <p:nvPr/>
        </p:nvSpPr>
        <p:spPr>
          <a:xfrm>
            <a:off x="830189" y="3561088"/>
            <a:ext cx="4213981" cy="3797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Results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B9BB-DE7B-42E4-AAE1-D5DDE1DC0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421" y="1004336"/>
            <a:ext cx="2214579" cy="23745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EB6CD8-F471-497E-B058-CEC00FA62A61}"/>
              </a:ext>
            </a:extLst>
          </p:cNvPr>
          <p:cNvSpPr txBox="1"/>
          <p:nvPr/>
        </p:nvSpPr>
        <p:spPr>
          <a:xfrm>
            <a:off x="10154195" y="3403266"/>
            <a:ext cx="2037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Figure 1: FlexTOE off load architecture [3]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173BFB-F984-42E9-9E2C-2CF00619A0A0}"/>
              </a:ext>
            </a:extLst>
          </p:cNvPr>
          <p:cNvSpPr txBox="1"/>
          <p:nvPr/>
        </p:nvSpPr>
        <p:spPr>
          <a:xfrm>
            <a:off x="5919651" y="1029011"/>
            <a:ext cx="422583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Focus on scenarios in data centers (connections are long-lived and small individual transfers due to remote procedure calls are processing intensive). </a:t>
            </a:r>
          </a:p>
          <a:p>
            <a:r>
              <a:rPr lang="en-US" sz="1400" dirty="0"/>
              <a:t>1.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Analyze the CPU overhead of TCP data-path processing for common data center applications, Table 1 in [3].</a:t>
            </a:r>
            <a:r>
              <a:rPr lang="en-US" sz="1400" dirty="0"/>
              <a:t> </a:t>
            </a:r>
          </a:p>
          <a:p>
            <a:r>
              <a:rPr lang="en-US" sz="1400" dirty="0"/>
              <a:t>2. Design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first full TCP data-path offload to network processor (NPU) SmartNICs</a:t>
            </a:r>
            <a:r>
              <a:rPr lang="en-US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FlexTOE</a:t>
            </a:r>
            <a:r>
              <a:rPr lang="en-US" sz="1400" dirty="0"/>
              <a:t>: </a:t>
            </a:r>
          </a:p>
          <a:p>
            <a:pPr marL="182880" lvl="1"/>
            <a:r>
              <a:rPr lang="en-US" sz="1400" dirty="0"/>
              <a:t>1) FlexTOE offloads the TCP data-path to a NPU based SmartNIC, enabling full customization of transport logic and flexibility to implement features whose requirements change frequently in data centers. </a:t>
            </a:r>
          </a:p>
        </p:txBody>
      </p:sp>
    </p:spTree>
    <p:extLst>
      <p:ext uri="{BB962C8B-B14F-4D97-AF65-F5344CB8AC3E}">
        <p14:creationId xmlns:p14="http://schemas.microsoft.com/office/powerpoint/2010/main" val="337360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CDC22F5-6D0C-4E05-9701-67F07D47B6EE}"/>
              </a:ext>
            </a:extLst>
          </p:cNvPr>
          <p:cNvSpPr/>
          <p:nvPr/>
        </p:nvSpPr>
        <p:spPr>
          <a:xfrm>
            <a:off x="407822" y="735157"/>
            <a:ext cx="3502327" cy="3797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II. Methods(supplementary)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C27CD-C85C-49F4-8879-2774944921EE}"/>
              </a:ext>
            </a:extLst>
          </p:cNvPr>
          <p:cNvSpPr txBox="1"/>
          <p:nvPr/>
        </p:nvSpPr>
        <p:spPr>
          <a:xfrm>
            <a:off x="9196252" y="6237796"/>
            <a:ext cx="26996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[3] </a:t>
            </a:r>
            <a:r>
              <a:rPr lang="en-US" sz="1200" dirty="0">
                <a:hlinkClick r:id="rId3"/>
              </a:rPr>
              <a:t>https://arxiv.org/abs/2110.10919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173BFB-F984-42E9-9E2C-2CF00619A0A0}"/>
              </a:ext>
            </a:extLst>
          </p:cNvPr>
          <p:cNvSpPr txBox="1"/>
          <p:nvPr/>
        </p:nvSpPr>
        <p:spPr>
          <a:xfrm>
            <a:off x="424542" y="1220600"/>
            <a:ext cx="58543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 order to reduce CPU overhead because of TPC processing,</a:t>
            </a:r>
            <a:r>
              <a:rPr lang="zh-CN" altLang="en-US" dirty="0"/>
              <a:t> </a:t>
            </a:r>
            <a:r>
              <a:rPr lang="en-US" altLang="zh-CN" dirty="0"/>
              <a:t>FlexTOE first splits the network stacks to</a:t>
            </a:r>
            <a:r>
              <a:rPr lang="zh-CN" altLang="en-US" dirty="0"/>
              <a:t> </a:t>
            </a:r>
            <a:r>
              <a:rPr lang="en-US" altLang="zh-CN" dirty="0"/>
              <a:t>libTOE, Control Plane</a:t>
            </a:r>
            <a:r>
              <a:rPr lang="zh-CN" altLang="en-US" dirty="0"/>
              <a:t>和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Data-Path (as shown below),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/>
              <a:t>where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data-path is offloaded to SmartNIC;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/>
              <a:t>data-path is further decomposed into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 five-stage parallel pipeline of processing modules for fine-grained Parallelism.</a:t>
            </a:r>
            <a:endParaRPr lang="en-US" altLang="zh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AACBDD-F928-4E10-A8B2-ECABC858D654}"/>
              </a:ext>
            </a:extLst>
          </p:cNvPr>
          <p:cNvGrpSpPr/>
          <p:nvPr/>
        </p:nvGrpSpPr>
        <p:grpSpPr>
          <a:xfrm>
            <a:off x="1120804" y="2889741"/>
            <a:ext cx="3816956" cy="3621504"/>
            <a:chOff x="4830654" y="1091421"/>
            <a:chExt cx="3642785" cy="39059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92B9BB-DE7B-42E4-AAE1-D5DDE1DC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0654" y="1091421"/>
              <a:ext cx="3642785" cy="3905988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C6FC0E9-649D-4510-AAFC-57A75FF49774}"/>
                </a:ext>
              </a:extLst>
            </p:cNvPr>
            <p:cNvSpPr/>
            <p:nvPr/>
          </p:nvSpPr>
          <p:spPr>
            <a:xfrm>
              <a:off x="6113417" y="3152503"/>
              <a:ext cx="1158240" cy="522514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F1D4B64-8607-4909-820F-0A16BE4D9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874" y="1317574"/>
            <a:ext cx="4679734" cy="1817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B33E43-591E-4A50-9D24-999D9715D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756" y="4275761"/>
            <a:ext cx="5241724" cy="1463180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503FFE5-EF3A-4E52-9042-73324FDF61CF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H="1">
            <a:off x="9721512" y="3071383"/>
            <a:ext cx="3544310" cy="327626"/>
          </a:xfrm>
          <a:prstGeom prst="bentConnector4">
            <a:avLst>
              <a:gd name="adj1" fmla="val 612"/>
              <a:gd name="adj2" fmla="val 1697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51E252-DE16-4BD8-BEBA-519B011DCB0F}"/>
              </a:ext>
            </a:extLst>
          </p:cNvPr>
          <p:cNvSpPr txBox="1"/>
          <p:nvPr/>
        </p:nvSpPr>
        <p:spPr>
          <a:xfrm>
            <a:off x="6648995" y="3668871"/>
            <a:ext cx="4837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Use HC workflow as an example, the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fine-grained parallelism with modules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9358DFF-E5ED-47BB-8C76-8837AAD3A776}"/>
              </a:ext>
            </a:extLst>
          </p:cNvPr>
          <p:cNvSpPr/>
          <p:nvPr/>
        </p:nvSpPr>
        <p:spPr>
          <a:xfrm>
            <a:off x="6609807" y="1349827"/>
            <a:ext cx="4720044" cy="592183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DD25E7-1B2B-4E0F-A524-0FE5C9D1B9E8}"/>
              </a:ext>
            </a:extLst>
          </p:cNvPr>
          <p:cNvGrpSpPr/>
          <p:nvPr/>
        </p:nvGrpSpPr>
        <p:grpSpPr>
          <a:xfrm>
            <a:off x="5103224" y="2825929"/>
            <a:ext cx="1384662" cy="1319351"/>
            <a:chOff x="10920551" y="1084215"/>
            <a:chExt cx="1384662" cy="13193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AFCA74-ABE9-4EAB-8333-E90A5484187A}"/>
                </a:ext>
              </a:extLst>
            </p:cNvPr>
            <p:cNvSpPr txBox="1"/>
            <p:nvPr/>
          </p:nvSpPr>
          <p:spPr>
            <a:xfrm>
              <a:off x="10920551" y="1147746"/>
              <a:ext cx="138466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HC, TX, and RX are 3 workflows in data-path</a:t>
              </a:r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7199FC6-3A46-4999-9139-946ED3F1E999}"/>
                </a:ext>
              </a:extLst>
            </p:cNvPr>
            <p:cNvSpPr/>
            <p:nvPr/>
          </p:nvSpPr>
          <p:spPr>
            <a:xfrm>
              <a:off x="10946677" y="1084215"/>
              <a:ext cx="1297576" cy="131935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434B535-8EAE-4506-A222-92272C282956}"/>
              </a:ext>
            </a:extLst>
          </p:cNvPr>
          <p:cNvSpPr txBox="1"/>
          <p:nvPr/>
        </p:nvSpPr>
        <p:spPr>
          <a:xfrm>
            <a:off x="6392092" y="5745864"/>
            <a:ext cx="55996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Note that each color (pink, blue, black, white, gray) represents a module</a:t>
            </a:r>
            <a:endParaRPr lang="en-US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5DC605-232D-4794-B279-F3F2926A2DB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737463" y="2103120"/>
            <a:ext cx="1645920" cy="2834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8B312E-0CB3-4A6A-BF3E-06B38FDCC860}"/>
              </a:ext>
            </a:extLst>
          </p:cNvPr>
          <p:cNvSpPr txBox="1"/>
          <p:nvPr/>
        </p:nvSpPr>
        <p:spPr>
          <a:xfrm>
            <a:off x="1480457" y="6494809"/>
            <a:ext cx="44674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Figure 1: FlexTOE off load architecture [3]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44158D5-B5D8-470D-9F2C-5C785F394DEC}"/>
              </a:ext>
            </a:extLst>
          </p:cNvPr>
          <p:cNvSpPr txBox="1">
            <a:spLocks/>
          </p:cNvSpPr>
          <p:nvPr/>
        </p:nvSpPr>
        <p:spPr>
          <a:xfrm>
            <a:off x="69669" y="0"/>
            <a:ext cx="11804431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FlexTOE: Flexible TCP Offload with Fine-Grained Parallelism [3]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C6636D1-50AE-41D2-97E7-6078E383900F}"/>
              </a:ext>
            </a:extLst>
          </p:cNvPr>
          <p:cNvSpPr/>
          <p:nvPr/>
        </p:nvSpPr>
        <p:spPr>
          <a:xfrm>
            <a:off x="6383383" y="1349829"/>
            <a:ext cx="191587" cy="15065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255"/>
            <a:ext cx="12862222" cy="8724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RDMA is Turing complete, we just did not know it yet! [4, 5]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E5E08-58CE-4ED0-932C-F98209A98879}"/>
              </a:ext>
            </a:extLst>
          </p:cNvPr>
          <p:cNvCxnSpPr>
            <a:cxnSpLocks/>
          </p:cNvCxnSpPr>
          <p:nvPr/>
        </p:nvCxnSpPr>
        <p:spPr>
          <a:xfrm>
            <a:off x="279577" y="3401807"/>
            <a:ext cx="564918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861E5-3149-494E-8004-86982EB2B361}"/>
              </a:ext>
            </a:extLst>
          </p:cNvPr>
          <p:cNvCxnSpPr>
            <a:cxnSpLocks/>
          </p:cNvCxnSpPr>
          <p:nvPr/>
        </p:nvCxnSpPr>
        <p:spPr>
          <a:xfrm>
            <a:off x="5930424" y="866723"/>
            <a:ext cx="0" cy="560437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C22F5-6D0C-4E05-9701-67F07D47B6EE}"/>
              </a:ext>
            </a:extLst>
          </p:cNvPr>
          <p:cNvSpPr/>
          <p:nvPr/>
        </p:nvSpPr>
        <p:spPr>
          <a:xfrm>
            <a:off x="999251" y="947544"/>
            <a:ext cx="4213981" cy="379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I. Challenges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6713313" y="797785"/>
            <a:ext cx="4213981" cy="379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II. Methods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5606E7-C1B8-4626-A129-11E245C1AA53}"/>
              </a:ext>
            </a:extLst>
          </p:cNvPr>
          <p:cNvSpPr/>
          <p:nvPr/>
        </p:nvSpPr>
        <p:spPr>
          <a:xfrm>
            <a:off x="1002187" y="3470736"/>
            <a:ext cx="4213981" cy="379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4263D-8120-47E4-AECC-BD0CCFF5D647}"/>
              </a:ext>
            </a:extLst>
          </p:cNvPr>
          <p:cNvSpPr txBox="1"/>
          <p:nvPr/>
        </p:nvSpPr>
        <p:spPr>
          <a:xfrm>
            <a:off x="1018058" y="6396335"/>
            <a:ext cx="6445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[4] </a:t>
            </a:r>
            <a:r>
              <a:rPr lang="en-US" sz="1200" dirty="0">
                <a:hlinkClick r:id="rId3"/>
              </a:rPr>
              <a:t>https://arxiv.org/abs/2103.13351</a:t>
            </a:r>
            <a:r>
              <a:rPr lang="en-US" sz="1200" dirty="0"/>
              <a:t> [5] </a:t>
            </a:r>
            <a:r>
              <a:rPr lang="en-US" sz="1200" dirty="0">
                <a:hlinkClick r:id="rId4"/>
              </a:rPr>
              <a:t>https://redn.io</a:t>
            </a:r>
            <a:endParaRPr lang="en-US" sz="1200" dirty="0"/>
          </a:p>
          <a:p>
            <a:r>
              <a:rPr lang="en-US" sz="1200" dirty="0"/>
              <a:t>[9] </a:t>
            </a:r>
            <a:r>
              <a:rPr lang="en-US" sz="1200" dirty="0">
                <a:hlinkClick r:id="rId5"/>
              </a:rPr>
              <a:t>http://www.rdmaconsortium.org/</a:t>
            </a:r>
            <a:r>
              <a:rPr lang="en-US" sz="1200" dirty="0"/>
              <a:t> [10] </a:t>
            </a:r>
            <a:r>
              <a:rPr lang="en-US" sz="1200" dirty="0">
                <a:hlinkClick r:id="rId6"/>
              </a:rPr>
              <a:t>https://en.wikipedia.org/wiki/Turing_completeness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11C2A-7E74-445B-9D4B-D2416A8260DC}"/>
              </a:ext>
            </a:extLst>
          </p:cNvPr>
          <p:cNvSpPr txBox="1"/>
          <p:nvPr/>
        </p:nvSpPr>
        <p:spPr>
          <a:xfrm>
            <a:off x="5969027" y="3259069"/>
            <a:ext cx="611846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1.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Show that commodity RDMA NICs are Turing complete </a:t>
            </a:r>
            <a:r>
              <a:rPr lang="en-US" sz="1600" dirty="0"/>
              <a:t>(a system of data-manipulation rules, such as a computer's instruction set, </a:t>
            </a:r>
            <a:r>
              <a:rPr lang="en-US" altLang="zh-CN" sz="1600" dirty="0"/>
              <a:t>that </a:t>
            </a:r>
            <a:r>
              <a:rPr lang="en-US" sz="1600" dirty="0"/>
              <a:t>can be used to simulate any Turing machine, i.e., this system is able to recognize or decide other data-manipulation rule sets [10]), so it can use RNIC</a:t>
            </a:r>
            <a:r>
              <a:rPr lang="en-US" altLang="zh-CN" sz="1600" dirty="0"/>
              <a:t>s to implement complex offloads. </a:t>
            </a:r>
          </a:p>
          <a:p>
            <a:r>
              <a:rPr lang="en-US" altLang="zh-CN" sz="1600" dirty="0"/>
              <a:t>2. </a:t>
            </a:r>
            <a:r>
              <a:rPr lang="en-US" sz="1600" dirty="0"/>
              <a:t>Present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RedN</a:t>
            </a:r>
            <a:r>
              <a:rPr lang="en-US" sz="1600" dirty="0"/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 principled and practical approach to implementing complex RNIC ofﬂoads</a:t>
            </a:r>
            <a:r>
              <a:rPr lang="en-US" sz="1600" dirty="0"/>
              <a:t>:</a:t>
            </a:r>
          </a:p>
          <a:p>
            <a:pPr marL="182880" lvl="1"/>
            <a:r>
              <a:rPr lang="en-US" sz="1600" dirty="0"/>
              <a:t>1) develop building blocks that lift the existing RDMA verbs interface to a Turing complete set of programming abstractions by using self-modifying RDMA programs. </a:t>
            </a:r>
          </a:p>
          <a:p>
            <a:pPr marL="182880" lvl="1"/>
            <a:r>
              <a:rPr lang="en-US" sz="1600" dirty="0"/>
              <a:t>2) ofﬂoad complexity and performance with just a commodity RNIC using these abstractions. </a:t>
            </a:r>
          </a:p>
          <a:p>
            <a:pPr marL="182880" lvl="1"/>
            <a:r>
              <a:rPr lang="en-US" sz="1600" dirty="0"/>
              <a:t>3) integrate complex RNIC ofﬂoads, developed with </a:t>
            </a:r>
            <a:r>
              <a:rPr lang="en-US" sz="1600" dirty="0" err="1"/>
              <a:t>RedN</a:t>
            </a:r>
            <a:r>
              <a:rPr lang="en-US" sz="1600" dirty="0"/>
              <a:t> principles, into existing networked applications.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328F9E-9B39-46E6-867A-108970E056AE}"/>
              </a:ext>
            </a:extLst>
          </p:cNvPr>
          <p:cNvSpPr txBox="1"/>
          <p:nvPr/>
        </p:nvSpPr>
        <p:spPr>
          <a:xfrm>
            <a:off x="298415" y="3832330"/>
            <a:ext cx="57453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1. Commodity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RNICs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Turing-complete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perform complex ofﬂoads without any hardware modiﬁcations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2. Provide a practical way to implement complex NIC ofﬂoads on RNICs, without the burden of acquiring and maintaining SmartNICs.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Achieve up to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2.6× and 35× speed-up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versus state-of-the-art RDMA approaches, for key-value get operations under uncontended and contended settings, respectively, while allowing applications to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 failure resiliency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OS and process crashes.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Opens the door for a wide variety of innovations in RNIC ofﬂoading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which can help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 the evolution of the RDMA standard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377E3F-A12D-453D-926C-B53D84523DA5}"/>
              </a:ext>
            </a:extLst>
          </p:cNvPr>
          <p:cNvSpPr txBox="1"/>
          <p:nvPr/>
        </p:nvSpPr>
        <p:spPr>
          <a:xfrm>
            <a:off x="313339" y="1393369"/>
            <a:ext cx="5617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1. how to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RDMA NICs 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RNICs)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interface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that only consists of simple data movement verbs (READ, WRITE, SEND, RECV, etc.) and no conditionals or loops,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realize complex ofﬂoads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 A general solution that can be used to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complex RDMA programs and perform a wide range of functionality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A solution that is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efﬁcient and robust to performance variability properties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of using RNICs for complex ofﬂoads.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 complex RNIC ofﬂoads with existing applications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C9641C-9D65-4F72-A2D0-CCEAAEDB8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7084" y="1121064"/>
            <a:ext cx="5824580" cy="187468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705A5A8-711E-4922-A002-1EE639BCD50B}"/>
              </a:ext>
            </a:extLst>
          </p:cNvPr>
          <p:cNvSpPr txBox="1"/>
          <p:nvPr/>
        </p:nvSpPr>
        <p:spPr>
          <a:xfrm>
            <a:off x="6468291" y="2891245"/>
            <a:ext cx="48267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Figure 1: RDMA NICs can implement complex ofﬂoads if we allow conditional branches to be expressed [4]. </a:t>
            </a:r>
          </a:p>
        </p:txBody>
      </p:sp>
    </p:spTree>
    <p:extLst>
      <p:ext uri="{BB962C8B-B14F-4D97-AF65-F5344CB8AC3E}">
        <p14:creationId xmlns:p14="http://schemas.microsoft.com/office/powerpoint/2010/main" val="404467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164468" y="867453"/>
            <a:ext cx="4213981" cy="379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II. Methods (supplementary)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4263D-8120-47E4-AECC-BD0CCFF5D647}"/>
              </a:ext>
            </a:extLst>
          </p:cNvPr>
          <p:cNvSpPr txBox="1"/>
          <p:nvPr/>
        </p:nvSpPr>
        <p:spPr>
          <a:xfrm>
            <a:off x="234288" y="5926072"/>
            <a:ext cx="4694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[4] </a:t>
            </a:r>
            <a:r>
              <a:rPr lang="en-US" sz="1200" dirty="0">
                <a:hlinkClick r:id="rId3"/>
              </a:rPr>
              <a:t>https://arxiv.org/abs/2103.13351</a:t>
            </a:r>
            <a:r>
              <a:rPr lang="en-US" sz="1200" dirty="0"/>
              <a:t> </a:t>
            </a:r>
          </a:p>
          <a:p>
            <a:r>
              <a:rPr lang="en-US" sz="1200" dirty="0"/>
              <a:t>[5] </a:t>
            </a:r>
            <a:r>
              <a:rPr lang="en-US" sz="1200" dirty="0">
                <a:hlinkClick r:id="rId4"/>
              </a:rPr>
              <a:t>https://redn.io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11C2A-7E74-445B-9D4B-D2416A8260DC}"/>
              </a:ext>
            </a:extLst>
          </p:cNvPr>
          <p:cNvSpPr txBox="1"/>
          <p:nvPr/>
        </p:nvSpPr>
        <p:spPr>
          <a:xfrm>
            <a:off x="317165" y="4582769"/>
            <a:ext cx="111694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1.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Show that commodity RDMA NICs are Turing complete,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thus, it can be used to substitute SmartNIC.</a:t>
            </a:r>
            <a:endParaRPr lang="zh-CN" altLang="en-US" sz="1600" dirty="0"/>
          </a:p>
          <a:p>
            <a:r>
              <a:rPr lang="en-US" altLang="zh-CN" sz="1600" dirty="0"/>
              <a:t>2.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Because if/else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is not readily available in RDMA, the authors used self-modifying CAS verbs to satisfy Turning Complete requirement. </a:t>
            </a:r>
            <a:r>
              <a:rPr lang="en-US" altLang="zh-CN" sz="1600" dirty="0"/>
              <a:t>For example, if R1 (old field) has 01, and R2 (id field) has the same 01, i.e., R1 is equivalent to R2, then do WRITE operation, otherwise return default value.</a:t>
            </a:r>
            <a:r>
              <a:rPr lang="zh-CN" altLang="en-US" sz="1600" dirty="0"/>
              <a:t> </a:t>
            </a:r>
            <a:r>
              <a:rPr lang="en-US" altLang="zh-CN" sz="1600" dirty="0"/>
              <a:t>The existing RDMA verbs interface is lifted to a Turing complete set of programming abstractions.</a:t>
            </a:r>
            <a:r>
              <a:rPr lang="zh-CN" altLang="en-US" sz="1600" dirty="0"/>
              <a:t>  </a:t>
            </a:r>
            <a:endParaRPr lang="en-US" altLang="zh-CN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2E626D-4354-4EEC-A28C-88EEC42272BE}"/>
              </a:ext>
            </a:extLst>
          </p:cNvPr>
          <p:cNvGrpSpPr/>
          <p:nvPr/>
        </p:nvGrpSpPr>
        <p:grpSpPr>
          <a:xfrm>
            <a:off x="1059325" y="1277819"/>
            <a:ext cx="11036880" cy="3224512"/>
            <a:chOff x="441012" y="1277819"/>
            <a:chExt cx="11036880" cy="322451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BC9641C-9D65-4F72-A2D0-CCEAAEDB8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012" y="1277819"/>
              <a:ext cx="8881935" cy="3224512"/>
            </a:xfrm>
            <a:prstGeom prst="rect">
              <a:avLst/>
            </a:prstGeom>
          </p:spPr>
        </p:pic>
        <p:sp>
          <p:nvSpPr>
            <p:cNvPr id="3" name="Rectangle: Rounded Corners 2" descr="图灵条件1">
              <a:extLst>
                <a:ext uri="{FF2B5EF4-FFF2-40B4-BE49-F238E27FC236}">
                  <a16:creationId xmlns:a16="http://schemas.microsoft.com/office/drawing/2014/main" id="{507ECA15-DE15-45BF-B54D-25BB9A665217}"/>
                </a:ext>
              </a:extLst>
            </p:cNvPr>
            <p:cNvSpPr/>
            <p:nvPr/>
          </p:nvSpPr>
          <p:spPr>
            <a:xfrm>
              <a:off x="9457504" y="1663338"/>
              <a:ext cx="1968137" cy="101890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Turning Complete requirement #1, satisfied with regular verbs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 descr="图灵条件1">
              <a:extLst>
                <a:ext uri="{FF2B5EF4-FFF2-40B4-BE49-F238E27FC236}">
                  <a16:creationId xmlns:a16="http://schemas.microsoft.com/office/drawing/2014/main" id="{60B03E62-4D5E-4385-9EFC-52CB2FAD075D}"/>
                </a:ext>
              </a:extLst>
            </p:cNvPr>
            <p:cNvSpPr/>
            <p:nvPr/>
          </p:nvSpPr>
          <p:spPr>
            <a:xfrm>
              <a:off x="9514113" y="2895599"/>
              <a:ext cx="1963779" cy="88392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Turning Complete requirement # 2</a:t>
              </a: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</a:rPr>
                <a:t>，</a:t>
              </a: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realized by CAS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Rectangle: Rounded Corners 18" descr="图灵条件1">
              <a:extLst>
                <a:ext uri="{FF2B5EF4-FFF2-40B4-BE49-F238E27FC236}">
                  <a16:creationId xmlns:a16="http://schemas.microsoft.com/office/drawing/2014/main" id="{E1BCFFE5-16E3-46C6-B4FE-716430E2FF9F}"/>
                </a:ext>
              </a:extLst>
            </p:cNvPr>
            <p:cNvSpPr/>
            <p:nvPr/>
          </p:nvSpPr>
          <p:spPr>
            <a:xfrm>
              <a:off x="7663541" y="2812868"/>
              <a:ext cx="1567545" cy="20029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Rectangle: Rounded Corners 21" descr="图灵条件1">
              <a:extLst>
                <a:ext uri="{FF2B5EF4-FFF2-40B4-BE49-F238E27FC236}">
                  <a16:creationId xmlns:a16="http://schemas.microsoft.com/office/drawing/2014/main" id="{BC807983-F526-4933-B339-18D973D79417}"/>
                </a:ext>
              </a:extLst>
            </p:cNvPr>
            <p:cNvSpPr/>
            <p:nvPr/>
          </p:nvSpPr>
          <p:spPr>
            <a:xfrm>
              <a:off x="7659187" y="2468878"/>
              <a:ext cx="1567545" cy="33528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96D1846D-B16B-4F25-BD44-38073DB8C92F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 flipV="1">
              <a:off x="8377647" y="3337559"/>
              <a:ext cx="1136466" cy="241661"/>
            </a:xfrm>
            <a:prstGeom prst="bentConnector3">
              <a:avLst>
                <a:gd name="adj1" fmla="val 20881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BEC0672-DEA0-42C1-B8FC-20CDBD41D8C1}"/>
                </a:ext>
              </a:extLst>
            </p:cNvPr>
            <p:cNvCxnSpPr>
              <a:cxnSpLocks/>
              <a:stCxn id="3" idx="1"/>
              <a:endCxn id="22" idx="3"/>
            </p:cNvCxnSpPr>
            <p:nvPr/>
          </p:nvCxnSpPr>
          <p:spPr>
            <a:xfrm flipH="1">
              <a:off x="9226732" y="2172789"/>
              <a:ext cx="230772" cy="46373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F002F16-CD46-4ADB-9341-3E33580A15AD}"/>
                </a:ext>
              </a:extLst>
            </p:cNvPr>
            <p:cNvCxnSpPr>
              <a:cxnSpLocks/>
              <a:stCxn id="18" idx="1"/>
              <a:endCxn id="19" idx="3"/>
            </p:cNvCxnSpPr>
            <p:nvPr/>
          </p:nvCxnSpPr>
          <p:spPr>
            <a:xfrm flipH="1" flipV="1">
              <a:off x="9231086" y="2913017"/>
              <a:ext cx="283027" cy="42454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6" name="Rectangle: Rounded Corners 25" descr="图灵条件1">
            <a:extLst>
              <a:ext uri="{FF2B5EF4-FFF2-40B4-BE49-F238E27FC236}">
                <a16:creationId xmlns:a16="http://schemas.microsoft.com/office/drawing/2014/main" id="{E575C814-C8C9-48A8-AB47-AF9AA0587EF9}"/>
              </a:ext>
            </a:extLst>
          </p:cNvPr>
          <p:cNvSpPr/>
          <p:nvPr/>
        </p:nvSpPr>
        <p:spPr>
          <a:xfrm>
            <a:off x="78378" y="2651759"/>
            <a:ext cx="1105988" cy="7968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CPU Offload by RNIC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C7BC961-432C-420C-A625-F341F3732EB3}"/>
              </a:ext>
            </a:extLst>
          </p:cNvPr>
          <p:cNvSpPr/>
          <p:nvPr/>
        </p:nvSpPr>
        <p:spPr>
          <a:xfrm>
            <a:off x="1219201" y="2185850"/>
            <a:ext cx="426720" cy="1811383"/>
          </a:xfrm>
          <a:prstGeom prst="lef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02CEF68-D03E-4F93-9B73-4AD9CC682DF6}"/>
              </a:ext>
            </a:extLst>
          </p:cNvPr>
          <p:cNvSpPr txBox="1">
            <a:spLocks/>
          </p:cNvSpPr>
          <p:nvPr/>
        </p:nvSpPr>
        <p:spPr>
          <a:xfrm>
            <a:off x="0" y="152255"/>
            <a:ext cx="12862222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</a:rPr>
              <a:t>RDMA is Turing complete, we just did not know it yet! [4, 5]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42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21" y="187766"/>
            <a:ext cx="11804431" cy="872465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卸载</a:t>
            </a:r>
            <a:r>
              <a:rPr lang="en-US" altLang="zh-CN" sz="2800" b="1" dirty="0">
                <a:solidFill>
                  <a:srgbClr val="C00000"/>
                </a:solidFill>
              </a:rPr>
              <a:t>(Offload)CPU</a:t>
            </a:r>
            <a:r>
              <a:rPr lang="zh-CN" altLang="en-US" sz="2800" b="1" dirty="0">
                <a:solidFill>
                  <a:srgbClr val="C00000"/>
                </a:solidFill>
              </a:rPr>
              <a:t>任务</a:t>
            </a:r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B18C8-C994-4545-8BD6-EBC5AFF549A8}"/>
              </a:ext>
            </a:extLst>
          </p:cNvPr>
          <p:cNvSpPr/>
          <p:nvPr/>
        </p:nvSpPr>
        <p:spPr>
          <a:xfrm>
            <a:off x="3229400" y="983088"/>
            <a:ext cx="421398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应用场景及商务价值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8D93E-ACDB-4D83-8420-C431FFC50472}"/>
              </a:ext>
            </a:extLst>
          </p:cNvPr>
          <p:cNvSpPr txBox="1"/>
          <p:nvPr/>
        </p:nvSpPr>
        <p:spPr>
          <a:xfrm>
            <a:off x="426720" y="1461254"/>
            <a:ext cx="11312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本身处于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分布式</a:t>
            </a:r>
            <a:r>
              <a:rPr lang="zh-CN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大规模计算和调度的瓶颈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状态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。相对于其它硬件，如网络和存储设备，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性能改进不大，以至于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服务器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的周期和内存带宽已成为宝贵的资源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。为跟上计算要求，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目前比较实际的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解决方案是</a:t>
            </a:r>
            <a:r>
              <a:rPr lang="zh-CN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的一些任务分摊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(offload)</a:t>
            </a:r>
            <a:r>
              <a:rPr lang="zh-CN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zh-CN" alt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端管云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相应</a:t>
            </a:r>
            <a:r>
              <a:rPr lang="zh-CN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的硬件上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/>
              <a:t>SmartNIC (</a:t>
            </a:r>
            <a:r>
              <a:rPr lang="en-US" dirty="0"/>
              <a:t>smart network interface card)</a:t>
            </a:r>
            <a:r>
              <a:rPr lang="zh-CN" altLang="en-US" dirty="0"/>
              <a:t>和</a:t>
            </a:r>
            <a:r>
              <a:rPr lang="en-US" dirty="0"/>
              <a:t>RDMA (Remote Direct Memory Access)</a:t>
            </a:r>
            <a:r>
              <a:rPr lang="zh-CN" altLang="en-US" dirty="0"/>
              <a:t>是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流行的办法。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然而，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offload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到不同硬件会有不同的问题。</a:t>
            </a:r>
            <a:endParaRPr lang="en-US" altLang="zh-C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DDD66D-D03A-4CA2-8144-FBBCBDF9A67A}"/>
              </a:ext>
            </a:extLst>
          </p:cNvPr>
          <p:cNvSpPr txBox="1"/>
          <p:nvPr/>
        </p:nvSpPr>
        <p:spPr>
          <a:xfrm>
            <a:off x="400595" y="2941710"/>
            <a:ext cx="314379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在多用户系统中，分布式文件系统 </a:t>
            </a:r>
            <a:r>
              <a:rPr lang="en-US" altLang="zh-CN" sz="1600" dirty="0"/>
              <a:t>(Distributed File Systems, DFSes) </a:t>
            </a:r>
            <a:r>
              <a:rPr lang="zh-CN" altLang="en-US" sz="1600" dirty="0"/>
              <a:t>的 </a:t>
            </a:r>
            <a:r>
              <a:rPr lang="en-US" altLang="zh-CN" sz="1600" dirty="0"/>
              <a:t>CPU </a:t>
            </a:r>
            <a:r>
              <a:rPr lang="zh-CN" altLang="en-US" sz="1600" dirty="0"/>
              <a:t>开销渐成为应用程序运行负担 </a:t>
            </a:r>
            <a:r>
              <a:rPr lang="en-US" altLang="zh-CN" sz="1600" dirty="0"/>
              <a:t>[8]</a:t>
            </a:r>
            <a:r>
              <a:rPr lang="zh-CN" altLang="en-US" sz="1600" dirty="0"/>
              <a:t>。 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CPU</a:t>
            </a:r>
            <a:r>
              <a:rPr lang="zh-CN" altLang="en-US" sz="1600" dirty="0"/>
              <a:t>和内存干扰导致应用和存储性能下降和不稳定，尤其是操作延迟。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将</a:t>
            </a:r>
            <a:r>
              <a:rPr lang="en-US" altLang="zh-CN" sz="1600" dirty="0"/>
              <a:t>DFS </a:t>
            </a:r>
            <a:r>
              <a:rPr lang="zh-CN" altLang="en-US" sz="1600" dirty="0"/>
              <a:t>卸载到</a:t>
            </a:r>
            <a:r>
              <a:rPr lang="en-US" altLang="zh-CN" sz="1600" dirty="0"/>
              <a:t>SmartNIC</a:t>
            </a:r>
            <a:r>
              <a:rPr lang="zh-CN" altLang="en-US" sz="1600" dirty="0"/>
              <a:t>是一个有效的解决方案，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但是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将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DFS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复杂的需求置于简陋的位于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PCIe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上的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SmartNIC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处理器是一项挑战</a:t>
            </a:r>
            <a:r>
              <a:rPr lang="zh-CN" altLang="en-US" sz="1600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文章</a:t>
            </a:r>
            <a:r>
              <a:rPr lang="en-US" altLang="zh-CN" sz="1600" dirty="0"/>
              <a:t>[1]</a:t>
            </a:r>
            <a:r>
              <a:rPr lang="zh-CN" altLang="en-US" sz="1600" dirty="0"/>
              <a:t>提供了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一个带并行流水线的有效解决方案</a:t>
            </a:r>
            <a:r>
              <a:rPr lang="zh-CN" altLang="en-US" sz="1600" dirty="0"/>
              <a:t>。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313D2-26A1-4B6D-911D-92FF60B77282}"/>
              </a:ext>
            </a:extLst>
          </p:cNvPr>
          <p:cNvSpPr txBox="1"/>
          <p:nvPr/>
        </p:nvSpPr>
        <p:spPr>
          <a:xfrm>
            <a:off x="3979816" y="2942550"/>
            <a:ext cx="29870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许多网络中仍然默认使用</a:t>
            </a:r>
            <a:r>
              <a:rPr lang="en-US" altLang="zh-CN" sz="1600" dirty="0"/>
              <a:t>TCP</a:t>
            </a:r>
            <a:r>
              <a:rPr lang="zh-CN" altLang="en-US" sz="1600" dirty="0"/>
              <a:t>协议，即使其</a:t>
            </a:r>
            <a:r>
              <a:rPr lang="en-US" altLang="zh-CN" sz="1600" dirty="0"/>
              <a:t>CPU</a:t>
            </a:r>
            <a:r>
              <a:rPr lang="zh-CN" altLang="en-US" sz="1600" dirty="0"/>
              <a:t>开销越来越成为应用程序性能的负担。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即使经过长期的改进和优化，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通信密集型应用程序仍需花费高达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48%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的每个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CPU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周期在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TCP 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堆栈和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NIC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驱动程序中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文章</a:t>
            </a:r>
            <a:r>
              <a:rPr lang="en-US" altLang="zh-CN" sz="1600" dirty="0"/>
              <a:t>[3]</a:t>
            </a:r>
            <a:r>
              <a:rPr lang="zh-CN" altLang="en-US" sz="1600" dirty="0"/>
              <a:t>介绍了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一个带细粒度并行性的解决方法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5600DF-1267-4B72-9003-7C084112958C}"/>
              </a:ext>
            </a:extLst>
          </p:cNvPr>
          <p:cNvSpPr txBox="1"/>
          <p:nvPr/>
        </p:nvSpPr>
        <p:spPr>
          <a:xfrm>
            <a:off x="6836227" y="5903893"/>
            <a:ext cx="53557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更多相关文章</a:t>
            </a:r>
            <a:r>
              <a:rPr lang="en-US" sz="1400" dirty="0"/>
              <a:t>: </a:t>
            </a:r>
          </a:p>
          <a:p>
            <a:r>
              <a:rPr lang="en-US" sz="1400" dirty="0"/>
              <a:t>[12] </a:t>
            </a:r>
            <a:r>
              <a:rPr lang="en-US" sz="1400" dirty="0">
                <a:hlinkClick r:id="rId3"/>
              </a:rPr>
              <a:t>https://homes.cs.washington.edu/~arvind/papers/e3-smartic.pdf</a:t>
            </a:r>
            <a:endParaRPr lang="en-US" sz="1400" dirty="0"/>
          </a:p>
          <a:p>
            <a:r>
              <a:rPr lang="en-US" sz="1400" dirty="0"/>
              <a:t>[13] </a:t>
            </a:r>
            <a:r>
              <a:rPr lang="en-US" sz="1400" dirty="0">
                <a:hlinkClick r:id="rId4"/>
              </a:rPr>
              <a:t>https://www.usenix.org/system/files/fast21-neal.pdf</a:t>
            </a:r>
            <a:endParaRPr lang="en-US" sz="1400" dirty="0"/>
          </a:p>
          <a:p>
            <a:r>
              <a:rPr lang="en-US" sz="1400" dirty="0"/>
              <a:t>[14] </a:t>
            </a:r>
            <a:r>
              <a:rPr lang="en-US" sz="1400" dirty="0">
                <a:hlinkClick r:id="rId5"/>
              </a:rPr>
              <a:t>https://www.usenix.org/system/files/osdi18-phothilimthana.pdf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1CBA87-CBE7-443B-92A1-A412F9650CA5}"/>
              </a:ext>
            </a:extLst>
          </p:cNvPr>
          <p:cNvSpPr txBox="1"/>
          <p:nvPr/>
        </p:nvSpPr>
        <p:spPr>
          <a:xfrm>
            <a:off x="7184570" y="2880586"/>
            <a:ext cx="476359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RDMA</a:t>
            </a:r>
            <a:r>
              <a:rPr lang="zh-CN" altLang="en-US" sz="1400" dirty="0"/>
              <a:t>需要</a:t>
            </a:r>
            <a:r>
              <a:rPr lang="en-US" altLang="zh-CN" sz="1400" dirty="0"/>
              <a:t>CPU</a:t>
            </a:r>
            <a:r>
              <a:rPr lang="zh-CN" altLang="en-US" sz="1400" dirty="0"/>
              <a:t>干预来处理超出简单远程内存访问的复杂卸载。例如，许多基于</a:t>
            </a:r>
            <a:r>
              <a:rPr lang="en-US" altLang="zh-CN" sz="1400" dirty="0"/>
              <a:t>RDMA</a:t>
            </a:r>
            <a:r>
              <a:rPr lang="zh-CN" altLang="en-US" sz="1400" dirty="0"/>
              <a:t>的系统需要多次网络往返或重新引入服务器</a:t>
            </a:r>
            <a:r>
              <a:rPr lang="en-US" altLang="zh-CN" sz="1400" dirty="0"/>
              <a:t>CPU</a:t>
            </a:r>
            <a:r>
              <a:rPr lang="zh-CN" altLang="en-US" sz="1400" dirty="0"/>
              <a:t>的参与来执行远程数据结构遍历和哈希表访问等请求。因此，基于</a:t>
            </a:r>
            <a:r>
              <a:rPr lang="en-US" altLang="zh-CN" sz="1400" dirty="0"/>
              <a:t>RDMA</a:t>
            </a:r>
            <a:r>
              <a:rPr lang="zh-CN" altLang="en-US" sz="1400" dirty="0"/>
              <a:t>的系统通常需要绕过这些限制。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为了支持复杂的卸载，网络社区开发了许多 </a:t>
            </a:r>
            <a:r>
              <a:rPr lang="en-US" altLang="zh-CN" sz="1400" dirty="0"/>
              <a:t>SmartNIC </a:t>
            </a:r>
            <a:r>
              <a:rPr lang="zh-CN" altLang="en-US" sz="1400" dirty="0"/>
              <a:t>架构。 </a:t>
            </a:r>
            <a:r>
              <a:rPr lang="en-US" altLang="zh-CN" sz="1400" dirty="0"/>
              <a:t>SmartNIC</a:t>
            </a:r>
            <a:r>
              <a:rPr lang="zh-CN" altLang="en-US" sz="1400" dirty="0"/>
              <a:t>通过</a:t>
            </a:r>
            <a:r>
              <a:rPr lang="en-US" altLang="zh-CN" sz="1400" dirty="0"/>
              <a:t>CPU</a:t>
            </a:r>
            <a:r>
              <a:rPr lang="zh-CN" altLang="en-US" sz="1400" dirty="0"/>
              <a:t>或</a:t>
            </a:r>
            <a:r>
              <a:rPr lang="en-US" altLang="zh-CN" sz="1400" dirty="0"/>
              <a:t>FPGA</a:t>
            </a:r>
            <a:r>
              <a:rPr lang="zh-CN" altLang="en-US" sz="1400" dirty="0"/>
              <a:t>整合了较强大的计算能力。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然而，</a:t>
            </a:r>
            <a:r>
              <a:rPr lang="en-US" altLang="zh-CN" sz="1400" dirty="0"/>
              <a:t>SmartNIC</a:t>
            </a:r>
            <a:r>
              <a:rPr lang="zh-CN" altLang="en-US" sz="1400" dirty="0"/>
              <a:t>并不普遍，它们的小量使用意味着更高的成本。 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SmartNIC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的成本最高比具有相同链接速度的低廉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RDMA NIC (RNIC)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高达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5.7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倍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由于他们的定制架构，他们也是系统操作员的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管理负担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文章</a:t>
            </a:r>
            <a:r>
              <a:rPr lang="en-US" altLang="zh-CN" sz="1400" dirty="0"/>
              <a:t>[4]</a:t>
            </a:r>
            <a:r>
              <a:rPr lang="zh-CN" altLang="en-US" sz="1400" dirty="0"/>
              <a:t>设计了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一个用低廉的但图灵完整的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RDMA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实现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SmartNIC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卸载复杂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CPU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任务的方法</a:t>
            </a:r>
            <a:r>
              <a:rPr lang="zh-CN" altLang="en-US" sz="1400" dirty="0"/>
              <a:t>。</a:t>
            </a:r>
            <a:endParaRPr lang="en-US" altLang="zh-C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9B1C1-950D-405C-8E66-44BE738D4211}"/>
              </a:ext>
            </a:extLst>
          </p:cNvPr>
          <p:cNvSpPr txBox="1"/>
          <p:nvPr/>
        </p:nvSpPr>
        <p:spPr>
          <a:xfrm>
            <a:off x="4136572" y="5998419"/>
            <a:ext cx="26648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[8] </a:t>
            </a:r>
            <a:r>
              <a:rPr lang="en-US" sz="1400" dirty="0">
                <a:hlinkClick r:id="rId6"/>
              </a:rPr>
              <a:t>https://homes.cs.washington.edu/~arvind/papers/ipipe.pdf</a:t>
            </a:r>
            <a:endParaRPr 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42D0FB-2681-45AD-B9D9-5259C1801521}"/>
              </a:ext>
            </a:extLst>
          </p:cNvPr>
          <p:cNvSpPr/>
          <p:nvPr/>
        </p:nvSpPr>
        <p:spPr>
          <a:xfrm>
            <a:off x="269966" y="2812868"/>
            <a:ext cx="3335383" cy="3770811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DDE712-210E-4D36-AC14-B1D3E7EC8A7B}"/>
              </a:ext>
            </a:extLst>
          </p:cNvPr>
          <p:cNvSpPr/>
          <p:nvPr/>
        </p:nvSpPr>
        <p:spPr>
          <a:xfrm>
            <a:off x="3853545" y="2860767"/>
            <a:ext cx="3156856" cy="266917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37DF60-D15D-4AD4-AEE5-0B3FD86A847C}"/>
              </a:ext>
            </a:extLst>
          </p:cNvPr>
          <p:cNvSpPr/>
          <p:nvPr/>
        </p:nvSpPr>
        <p:spPr>
          <a:xfrm>
            <a:off x="7162800" y="2786743"/>
            <a:ext cx="4706983" cy="316992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16937" cy="8724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LineFS: 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带并行流水线的有效的分布式文件系统的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SmartNIC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卸载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 [1, 2]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E5E08-58CE-4ED0-932C-F98209A98879}"/>
              </a:ext>
            </a:extLst>
          </p:cNvPr>
          <p:cNvCxnSpPr>
            <a:cxnSpLocks/>
          </p:cNvCxnSpPr>
          <p:nvPr/>
        </p:nvCxnSpPr>
        <p:spPr>
          <a:xfrm flipV="1">
            <a:off x="5666206" y="3740340"/>
            <a:ext cx="6351617" cy="1919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861E5-3149-494E-8004-86982EB2B361}"/>
              </a:ext>
            </a:extLst>
          </p:cNvPr>
          <p:cNvCxnSpPr>
            <a:cxnSpLocks/>
          </p:cNvCxnSpPr>
          <p:nvPr/>
        </p:nvCxnSpPr>
        <p:spPr>
          <a:xfrm>
            <a:off x="5617417" y="1158240"/>
            <a:ext cx="0" cy="569976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C22F5-6D0C-4E05-9701-67F07D47B6EE}"/>
              </a:ext>
            </a:extLst>
          </p:cNvPr>
          <p:cNvSpPr/>
          <p:nvPr/>
        </p:nvSpPr>
        <p:spPr>
          <a:xfrm>
            <a:off x="631540" y="773882"/>
            <a:ext cx="4213981" cy="3797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技术挑战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6730730" y="754243"/>
            <a:ext cx="4213981" cy="3797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创新方案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5606E7-C1B8-4626-A129-11E245C1AA53}"/>
              </a:ext>
            </a:extLst>
          </p:cNvPr>
          <p:cNvSpPr/>
          <p:nvPr/>
        </p:nvSpPr>
        <p:spPr>
          <a:xfrm>
            <a:off x="6873457" y="3852814"/>
            <a:ext cx="4213981" cy="3797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技术价值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5B0CC9-406F-4C64-A279-FFFEA1C3A949}"/>
              </a:ext>
            </a:extLst>
          </p:cNvPr>
          <p:cNvSpPr txBox="1"/>
          <p:nvPr/>
        </p:nvSpPr>
        <p:spPr>
          <a:xfrm>
            <a:off x="5693041" y="4277330"/>
            <a:ext cx="62464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在</a:t>
            </a:r>
            <a:r>
              <a:rPr lang="en-US" sz="1600" dirty="0"/>
              <a:t>Mellanox BlueField SmartNIC[7]</a:t>
            </a:r>
            <a:r>
              <a:rPr lang="zh-CN" altLang="en-US" sz="1600" dirty="0"/>
              <a:t>上实现</a:t>
            </a:r>
            <a:r>
              <a:rPr lang="en-US" sz="1600" dirty="0"/>
              <a:t>LineFS, </a:t>
            </a:r>
            <a:r>
              <a:rPr lang="zh-CN" altLang="en-US" sz="1600" dirty="0"/>
              <a:t>并将其与</a:t>
            </a:r>
            <a:r>
              <a:rPr lang="en-US" sz="1600" dirty="0"/>
              <a:t>Assise(</a:t>
            </a:r>
            <a:r>
              <a:rPr lang="zh-CN" altLang="en-US" sz="1600" dirty="0"/>
              <a:t>目前最先进的 </a:t>
            </a:r>
            <a:r>
              <a:rPr lang="en-US" sz="1600" dirty="0"/>
              <a:t>PM DFS)</a:t>
            </a:r>
            <a:r>
              <a:rPr lang="zh-CN" altLang="en-US" sz="1600" dirty="0"/>
              <a:t>比较得出：</a:t>
            </a:r>
          </a:p>
          <a:p>
            <a:r>
              <a:rPr lang="en-US" altLang="zh-CN" sz="1600" dirty="0"/>
              <a:t>1.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将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LevelDB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中的延迟改进多达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80%,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 将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Filebench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中的吞吐量提高多达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79%</a:t>
            </a:r>
            <a:r>
              <a:rPr lang="zh-CN" altLang="en-US" sz="1600" dirty="0"/>
              <a:t>，</a:t>
            </a:r>
            <a:r>
              <a:rPr lang="en-US" altLang="zh-CN" sz="1600" dirty="0"/>
              <a:t>(</a:t>
            </a:r>
            <a:r>
              <a:rPr lang="en-US" sz="1600" dirty="0"/>
              <a:t>LevelDB </a:t>
            </a:r>
            <a:r>
              <a:rPr lang="zh-CN" altLang="en-US" sz="1600" dirty="0"/>
              <a:t>和 </a:t>
            </a:r>
            <a:r>
              <a:rPr lang="en-US" sz="1600" dirty="0"/>
              <a:t>Filebench </a:t>
            </a:r>
            <a:r>
              <a:rPr lang="zh-CN" altLang="en-US" sz="1600" dirty="0"/>
              <a:t>是应用程序基准</a:t>
            </a:r>
            <a:r>
              <a:rPr lang="en-US" altLang="zh-CN" sz="1600" dirty="0"/>
              <a:t>), </a:t>
            </a:r>
            <a:r>
              <a:rPr lang="zh-CN" altLang="en-US" sz="1600" dirty="0"/>
              <a:t>同时在主机系统故障期间提供扩展了的</a:t>
            </a:r>
            <a:r>
              <a:rPr lang="en-US" sz="1600" dirty="0"/>
              <a:t>DFS</a:t>
            </a:r>
            <a:r>
              <a:rPr lang="zh-CN" altLang="en-US" sz="1600" dirty="0"/>
              <a:t>可用性。</a:t>
            </a:r>
            <a:endParaRPr lang="en-US" sz="1600" dirty="0"/>
          </a:p>
          <a:p>
            <a:r>
              <a:rPr lang="en-US" sz="1600" dirty="0"/>
              <a:t>2. </a:t>
            </a:r>
            <a:r>
              <a:rPr lang="zh-CN" altLang="en-US" sz="1600" dirty="0"/>
              <a:t>存在干扰时</a:t>
            </a:r>
            <a:r>
              <a:rPr lang="en-US" altLang="zh-CN" sz="1600" dirty="0"/>
              <a:t>(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CPU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密集型工作负载</a:t>
            </a:r>
            <a:r>
              <a:rPr lang="en-US" altLang="zh-CN" sz="1600" dirty="0"/>
              <a:t>)</a:t>
            </a:r>
            <a:r>
              <a:rPr lang="zh-CN" altLang="en-US" sz="1600" dirty="0"/>
              <a:t>，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性能提高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227%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3.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带来新功能</a:t>
            </a:r>
            <a:r>
              <a:rPr lang="zh-CN" altLang="en-US" sz="1600" dirty="0"/>
              <a:t>，例如运行基准排序同时压缩数据，性能比无压缩情况提高 </a:t>
            </a:r>
            <a:r>
              <a:rPr lang="en-US" altLang="zh-CN" sz="1600" dirty="0"/>
              <a:t>11%</a:t>
            </a:r>
            <a:r>
              <a:rPr lang="zh-CN" altLang="en-US" sz="1600" dirty="0"/>
              <a:t>，以及节省高达</a:t>
            </a:r>
            <a:r>
              <a:rPr lang="en-US" altLang="zh-CN" sz="1600" dirty="0"/>
              <a:t>72%</a:t>
            </a:r>
            <a:r>
              <a:rPr lang="zh-CN" altLang="en-US" sz="1600" dirty="0"/>
              <a:t>的网络带宽。</a:t>
            </a:r>
          </a:p>
          <a:p>
            <a:r>
              <a:rPr lang="en-US" altLang="zh-CN" sz="1600" dirty="0"/>
              <a:t>4.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增加主机故障时的系统可用性</a:t>
            </a:r>
            <a:r>
              <a:rPr lang="zh-CN" altLang="en-US" sz="1600" dirty="0"/>
              <a:t>。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4263D-8120-47E4-AECC-BD0CCFF5D647}"/>
              </a:ext>
            </a:extLst>
          </p:cNvPr>
          <p:cNvSpPr txBox="1"/>
          <p:nvPr/>
        </p:nvSpPr>
        <p:spPr>
          <a:xfrm>
            <a:off x="444138" y="6056701"/>
            <a:ext cx="52948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>
                <a:hlinkClick r:id="rId3"/>
              </a:rPr>
              <a:t>https://www.cs.utexas.edu/users/witchel/pubs/kim21sosp-linefs.pdf</a:t>
            </a:r>
            <a:endParaRPr lang="en-US" sz="1200" dirty="0"/>
          </a:p>
          <a:p>
            <a:r>
              <a:rPr lang="en-US" sz="1200" dirty="0"/>
              <a:t>[2] </a:t>
            </a:r>
            <a:r>
              <a:rPr lang="en-US" sz="1200" dirty="0">
                <a:hlinkClick r:id="rId4"/>
              </a:rPr>
              <a:t>https://github.com/casys-kaist/LineFSs</a:t>
            </a:r>
            <a:r>
              <a:rPr lang="en-US" sz="1200" dirty="0"/>
              <a:t> </a:t>
            </a:r>
          </a:p>
          <a:p>
            <a:r>
              <a:rPr lang="en-US" sz="1200" dirty="0"/>
              <a:t>[6] </a:t>
            </a:r>
            <a:r>
              <a:rPr lang="en-US" sz="1200" dirty="0">
                <a:hlinkClick r:id="rId5"/>
              </a:rPr>
              <a:t>https://www.snia.org/education/what-is-persistent-memory</a:t>
            </a:r>
            <a:endParaRPr lang="en-US" sz="1200" dirty="0"/>
          </a:p>
          <a:p>
            <a:r>
              <a:rPr lang="en-US" sz="1200" dirty="0"/>
              <a:t>[7] </a:t>
            </a:r>
            <a:r>
              <a:rPr lang="en-US" sz="1200" dirty="0">
                <a:hlinkClick r:id="rId6"/>
              </a:rPr>
              <a:t>https://www.mellanox.com/products/BlueField-SmartNIC-Ethernet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4C16B-E784-495D-A976-68D59C635C82}"/>
              </a:ext>
            </a:extLst>
          </p:cNvPr>
          <p:cNvSpPr txBox="1"/>
          <p:nvPr/>
        </p:nvSpPr>
        <p:spPr>
          <a:xfrm>
            <a:off x="5704115" y="1178836"/>
            <a:ext cx="600891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LineFS</a:t>
            </a:r>
            <a:r>
              <a:rPr lang="zh-CN" altLang="en-US" sz="1600" dirty="0"/>
              <a:t>将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CPU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密集型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DFS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任务</a:t>
            </a:r>
            <a:r>
              <a:rPr lang="en-US" altLang="zh-CN" sz="1600" dirty="0"/>
              <a:t>(</a:t>
            </a:r>
            <a:r>
              <a:rPr lang="zh-CN" altLang="en-US" sz="1600" dirty="0"/>
              <a:t>如，重复、压缩、数据发布、索引和一致性管理</a:t>
            </a:r>
            <a:r>
              <a:rPr lang="en-US" altLang="zh-CN" sz="1600" dirty="0"/>
              <a:t>)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卸载到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SmartNIC</a:t>
            </a:r>
            <a:r>
              <a:rPr lang="zh-CN" altLang="en-US" sz="1600" dirty="0"/>
              <a:t>，并通过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利用并行化、批处理和异步操作来减少执行和数据访问延迟</a:t>
            </a:r>
            <a:r>
              <a:rPr lang="zh-CN" altLang="en-US" sz="1600" dirty="0"/>
              <a:t>。具体来说</a:t>
            </a:r>
            <a:r>
              <a:rPr lang="en-US" sz="1600" dirty="0"/>
              <a:t>: </a:t>
            </a:r>
          </a:p>
          <a:p>
            <a:r>
              <a:rPr lang="en-US" altLang="zh-CN" sz="1600" dirty="0"/>
              <a:t>1. </a:t>
            </a:r>
            <a:r>
              <a:rPr lang="zh-CN" altLang="en-US" sz="1600" dirty="0"/>
              <a:t>一个持久发布的模型：将关键路径上的 </a:t>
            </a:r>
            <a:r>
              <a:rPr lang="en-US" altLang="zh-CN" sz="1600" dirty="0"/>
              <a:t>PM </a:t>
            </a:r>
            <a:r>
              <a:rPr lang="zh-CN" altLang="en-US" sz="1600" dirty="0"/>
              <a:t>存储操作与可以异步执行的操作分开的。</a:t>
            </a:r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一个并行数据路径执行流水线</a:t>
            </a:r>
            <a:r>
              <a:rPr lang="en-US" altLang="zh-CN" sz="1600" dirty="0"/>
              <a:t>(pipeline)</a:t>
            </a:r>
            <a:r>
              <a:rPr lang="zh-CN" altLang="en-US" sz="1600" dirty="0"/>
              <a:t>，以加快异步发布操作。</a:t>
            </a:r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将 </a:t>
            </a:r>
            <a:r>
              <a:rPr lang="en-US" altLang="zh-CN" sz="1600" dirty="0"/>
              <a:t>DFS </a:t>
            </a:r>
            <a:r>
              <a:rPr lang="zh-CN" altLang="en-US" sz="1600" dirty="0"/>
              <a:t>操作分解到不同的执行阶段，以在并行管道中运行，从而保持操作的一致性。</a:t>
            </a:r>
          </a:p>
          <a:p>
            <a:r>
              <a:rPr lang="en-US" altLang="zh-CN" sz="1600" dirty="0"/>
              <a:t>4. </a:t>
            </a:r>
            <a:r>
              <a:rPr lang="zh-CN" altLang="en-US" sz="1600" dirty="0"/>
              <a:t>为避免流水线执行停顿，跨 </a:t>
            </a:r>
            <a:r>
              <a:rPr lang="en-US" altLang="zh-CN" sz="1600" dirty="0"/>
              <a:t>PCIe </a:t>
            </a:r>
            <a:r>
              <a:rPr lang="zh-CN" altLang="en-US" sz="1600" dirty="0"/>
              <a:t>预取数据并将主机数据结构组织成流水线块，从而批量传输和并行处理。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0C9CA-4C0D-49F5-8C54-707F12331A6B}"/>
              </a:ext>
            </a:extLst>
          </p:cNvPr>
          <p:cNvSpPr txBox="1"/>
          <p:nvPr/>
        </p:nvSpPr>
        <p:spPr>
          <a:xfrm>
            <a:off x="374469" y="1152262"/>
            <a:ext cx="511193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1. </a:t>
            </a:r>
            <a:r>
              <a:rPr lang="zh-CN" altLang="en-US" sz="1600" dirty="0"/>
              <a:t>持久内存</a:t>
            </a:r>
            <a:r>
              <a:rPr lang="en-US" altLang="zh-CN" sz="1600" dirty="0"/>
              <a:t>(p</a:t>
            </a:r>
            <a:r>
              <a:rPr lang="en-US" sz="1600" dirty="0"/>
              <a:t>ersistent memory, </a:t>
            </a:r>
            <a:r>
              <a:rPr lang="en-US" altLang="zh-CN" sz="1600" dirty="0"/>
              <a:t>PM,</a:t>
            </a:r>
            <a:r>
              <a:rPr lang="zh-CN" altLang="en-US" sz="1600" dirty="0"/>
              <a:t> 位于内存和存储之间，可减少访问延迟 </a:t>
            </a:r>
            <a:r>
              <a:rPr lang="en-US" altLang="zh-CN" sz="1600" dirty="0"/>
              <a:t>[6])</a:t>
            </a:r>
            <a:r>
              <a:rPr lang="zh-CN" altLang="en-US" sz="1600" dirty="0"/>
              <a:t>优化后的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分布式文件系统 </a:t>
            </a:r>
            <a:r>
              <a:rPr lang="en-US" altLang="zh-CN" sz="1600" dirty="0"/>
              <a:t>(</a:t>
            </a:r>
            <a:r>
              <a:rPr lang="en-US" sz="1600" dirty="0"/>
              <a:t>distributed file systems, </a:t>
            </a:r>
            <a:r>
              <a:rPr lang="en-US" altLang="zh-CN" sz="1600" dirty="0"/>
              <a:t>DFSes)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与应用程序共享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CPU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和内存资源，以减少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PM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访问延迟</a:t>
            </a:r>
            <a:r>
              <a:rPr lang="zh-CN" altLang="en-US" sz="1600" dirty="0"/>
              <a:t>。</a:t>
            </a:r>
            <a:r>
              <a:rPr lang="en-US" sz="1600" dirty="0"/>
              <a:t> </a:t>
            </a:r>
          </a:p>
          <a:p>
            <a:r>
              <a:rPr lang="en-US" sz="1600" dirty="0"/>
              <a:t>2. </a:t>
            </a:r>
            <a:r>
              <a:rPr lang="zh-CN" altLang="en-US" sz="1600" dirty="0"/>
              <a:t>然而，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低延迟访问伴随着与应用程序竞争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CPU</a:t>
            </a:r>
            <a:r>
              <a:rPr lang="zh-CN" altLang="en-US" sz="1600" dirty="0"/>
              <a:t>，并在数据移动和索引、复制、远程存储访问请求、文件系统一致性等过程中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引起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CPU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利用率和性能干扰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sz="1600" dirty="0"/>
              <a:t>3. </a:t>
            </a:r>
            <a:r>
              <a:rPr lang="zh-CN" altLang="en-US" sz="1600" dirty="0"/>
              <a:t>干扰将导致不可预测的应用程序性能、不可预测的文件系统访问延迟和尾延迟、吞吐量降低等。</a:t>
            </a:r>
            <a:endParaRPr lang="en-US" altLang="zh-CN" sz="1600" dirty="0"/>
          </a:p>
          <a:p>
            <a:r>
              <a:rPr lang="en-US" sz="1600" dirty="0"/>
              <a:t>4.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将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DFS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服务卸载到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SmartNIC</a:t>
            </a:r>
            <a:r>
              <a:rPr lang="zh-CN" altLang="en-US" sz="1600" dirty="0"/>
              <a:t>可以解决上述问题，但仍然存在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效率挑战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lvl="1" indent="-342900">
              <a:buFont typeface="+mj-lt"/>
              <a:buAutoNum type="arabicParenR"/>
            </a:pPr>
            <a:r>
              <a:rPr lang="zh-CN" altLang="en-US" sz="1600" dirty="0"/>
              <a:t>高外围组件互连</a:t>
            </a:r>
            <a:r>
              <a:rPr lang="en-US" altLang="zh-CN" sz="1600" dirty="0"/>
              <a:t>(</a:t>
            </a:r>
            <a:r>
              <a:rPr lang="en-US" sz="1600" dirty="0"/>
              <a:t>Peripheral Component Interconnect Express, </a:t>
            </a:r>
            <a:r>
              <a:rPr lang="en-US" altLang="zh-CN" sz="1600" dirty="0"/>
              <a:t>PCIe,</a:t>
            </a:r>
            <a:r>
              <a:rPr lang="zh-CN" altLang="en-US" sz="1600" dirty="0"/>
              <a:t> 利于</a:t>
            </a:r>
            <a:r>
              <a:rPr lang="en-US" altLang="zh-CN" sz="1600" dirty="0"/>
              <a:t>CPU</a:t>
            </a:r>
            <a:r>
              <a:rPr lang="zh-CN" altLang="en-US" sz="1600" dirty="0"/>
              <a:t>访问内存的互连</a:t>
            </a:r>
            <a:r>
              <a:rPr lang="en-US" altLang="zh-CN" sz="1600" dirty="0"/>
              <a:t>)</a:t>
            </a:r>
            <a:r>
              <a:rPr lang="zh-CN" altLang="en-US" sz="1600" dirty="0"/>
              <a:t>延迟</a:t>
            </a:r>
            <a:r>
              <a:rPr lang="en-US" altLang="zh-CN" sz="1600" dirty="0"/>
              <a:t>;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 indent="-342900">
              <a:buFont typeface="+mj-lt"/>
              <a:buAutoNum type="arabicParenR"/>
            </a:pPr>
            <a:r>
              <a:rPr lang="zh-CN" altLang="en-US" sz="1600" dirty="0"/>
              <a:t>权限检查和验证会消耗足够的计算带宽以至</a:t>
            </a:r>
            <a:r>
              <a:rPr lang="en-US" altLang="zh-CN" sz="1600" dirty="0"/>
              <a:t>SmartNIC</a:t>
            </a:r>
            <a:r>
              <a:rPr lang="zh-CN" altLang="en-US" sz="1600" dirty="0"/>
              <a:t>处理器饱和； </a:t>
            </a:r>
            <a:endParaRPr lang="en-US" altLang="zh-CN" sz="1600" dirty="0"/>
          </a:p>
          <a:p>
            <a:pPr lvl="1" indent="-342900">
              <a:buFont typeface="+mj-lt"/>
              <a:buAutoNum type="arabicParenR"/>
            </a:pPr>
            <a:r>
              <a:rPr lang="zh-CN" altLang="en-US" sz="1600" dirty="0"/>
              <a:t>单纯的</a:t>
            </a:r>
            <a:r>
              <a:rPr lang="en-US" altLang="zh-CN" sz="1600" dirty="0"/>
              <a:t>SmartNIC</a:t>
            </a:r>
            <a:r>
              <a:rPr lang="zh-CN" altLang="en-US" sz="1600" dirty="0"/>
              <a:t>卸载</a:t>
            </a:r>
            <a:r>
              <a:rPr lang="en-US" altLang="zh-CN" sz="1600" dirty="0"/>
              <a:t>(</a:t>
            </a:r>
            <a:r>
              <a:rPr lang="zh-CN" altLang="en-US" sz="1600" dirty="0"/>
              <a:t>每个</a:t>
            </a:r>
            <a:r>
              <a:rPr lang="en-US" altLang="zh-CN" sz="1600" dirty="0"/>
              <a:t>RDMA</a:t>
            </a:r>
            <a:r>
              <a:rPr lang="zh-CN" altLang="en-US" sz="1600" dirty="0"/>
              <a:t>连接都有一个独立的轮询线程</a:t>
            </a:r>
            <a:r>
              <a:rPr lang="en-US" altLang="zh-CN" sz="1600" dirty="0"/>
              <a:t>)</a:t>
            </a:r>
            <a:r>
              <a:rPr lang="zh-CN" altLang="en-US" sz="1600" dirty="0"/>
              <a:t>会过载</a:t>
            </a:r>
            <a:r>
              <a:rPr lang="en-US" altLang="zh-CN" sz="1600" dirty="0"/>
              <a:t>SmartNIC CPU;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 indent="-342900">
              <a:buFont typeface="+mj-lt"/>
              <a:buAutoNum type="arabicParenR"/>
            </a:pPr>
            <a:r>
              <a:rPr lang="zh-CN" altLang="en-US" sz="1600" dirty="0"/>
              <a:t>复制处理需要并行化并扩展到多个</a:t>
            </a:r>
            <a:r>
              <a:rPr lang="en-US" altLang="zh-CN" sz="1600" dirty="0"/>
              <a:t>SmartNIC CPU</a:t>
            </a:r>
            <a:r>
              <a:rPr lang="zh-CN" altLang="en-US" sz="1600" dirty="0"/>
              <a:t>及其连接上</a:t>
            </a:r>
            <a:r>
              <a:rPr lang="en-US" altLang="zh-CN" sz="1600" dirty="0"/>
              <a:t>, </a:t>
            </a:r>
            <a:r>
              <a:rPr lang="zh-CN" altLang="en-US" sz="1600" dirty="0"/>
              <a:t>以在弱小的 </a:t>
            </a:r>
            <a:r>
              <a:rPr lang="en-US" altLang="zh-CN" sz="1600" dirty="0"/>
              <a:t>SmartNIC </a:t>
            </a:r>
            <a:r>
              <a:rPr lang="zh-CN" altLang="en-US" sz="1600" dirty="0"/>
              <a:t>架构上实现低延迟和高吞吐量。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332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21" y="187766"/>
            <a:ext cx="11804431" cy="8724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FlexTOE: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带细粒度并行性的灵活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TCP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卸载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[3]</a:t>
            </a:r>
            <a:b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E5E08-58CE-4ED0-932C-F98209A98879}"/>
              </a:ext>
            </a:extLst>
          </p:cNvPr>
          <p:cNvCxnSpPr>
            <a:cxnSpLocks/>
          </p:cNvCxnSpPr>
          <p:nvPr/>
        </p:nvCxnSpPr>
        <p:spPr>
          <a:xfrm>
            <a:off x="366155" y="3362747"/>
            <a:ext cx="55905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861E5-3149-494E-8004-86982EB2B361}"/>
              </a:ext>
            </a:extLst>
          </p:cNvPr>
          <p:cNvCxnSpPr>
            <a:cxnSpLocks/>
          </p:cNvCxnSpPr>
          <p:nvPr/>
        </p:nvCxnSpPr>
        <p:spPr>
          <a:xfrm>
            <a:off x="5930928" y="979427"/>
            <a:ext cx="0" cy="560437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AB18C8-C994-4545-8BD6-EBC5AFF549A8}"/>
              </a:ext>
            </a:extLst>
          </p:cNvPr>
          <p:cNvSpPr/>
          <p:nvPr/>
        </p:nvSpPr>
        <p:spPr>
          <a:xfrm>
            <a:off x="773583" y="808917"/>
            <a:ext cx="4213981" cy="3797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I. </a:t>
            </a:r>
            <a:r>
              <a:rPr lang="zh-CN" altLang="en-US" b="1" dirty="0">
                <a:solidFill>
                  <a:schemeClr val="bg1"/>
                </a:solidFill>
              </a:rPr>
              <a:t>技术挑战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C22F5-6D0C-4E05-9701-67F07D47B6EE}"/>
              </a:ext>
            </a:extLst>
          </p:cNvPr>
          <p:cNvSpPr/>
          <p:nvPr/>
        </p:nvSpPr>
        <p:spPr>
          <a:xfrm>
            <a:off x="6956668" y="787408"/>
            <a:ext cx="4213981" cy="3797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II. </a:t>
            </a:r>
            <a:r>
              <a:rPr lang="zh-CN" altLang="en-US" b="1" dirty="0">
                <a:solidFill>
                  <a:schemeClr val="bg1"/>
                </a:solidFill>
              </a:rPr>
              <a:t>技术创新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5B0CC9-406F-4C64-A279-FFFEA1C3A949}"/>
              </a:ext>
            </a:extLst>
          </p:cNvPr>
          <p:cNvSpPr txBox="1"/>
          <p:nvPr/>
        </p:nvSpPr>
        <p:spPr>
          <a:xfrm>
            <a:off x="296094" y="3834173"/>
            <a:ext cx="560831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FlexTOE</a:t>
            </a:r>
            <a:r>
              <a:rPr lang="zh-CN" altLang="en-US" sz="1400" dirty="0"/>
              <a:t>是一个针对</a:t>
            </a:r>
            <a:r>
              <a:rPr lang="en-US" altLang="zh-CN" sz="1400" dirty="0"/>
              <a:t>SmartNIC</a:t>
            </a:r>
            <a:r>
              <a:rPr lang="zh-CN" altLang="en-US" sz="1400" dirty="0"/>
              <a:t>的灵活的高性能的</a:t>
            </a:r>
            <a:r>
              <a:rPr lang="en-US" altLang="zh-CN" sz="1400" dirty="0"/>
              <a:t>TCP </a:t>
            </a:r>
            <a:r>
              <a:rPr lang="zh-CN" altLang="en-US" sz="1400" dirty="0"/>
              <a:t>卸载引擎。</a:t>
            </a:r>
            <a:r>
              <a:rPr lang="en-US" altLang="zh-CN" sz="1400" dirty="0"/>
              <a:t>FlexTOE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利用具有细粒度并行性的数据路径处理来提高性能</a:t>
            </a:r>
            <a:r>
              <a:rPr lang="zh-CN" altLang="en-US" sz="1400" dirty="0"/>
              <a:t>，但通过模块化设计保持灵活性：</a:t>
            </a:r>
            <a:endParaRPr lang="en-US" sz="1400" dirty="0"/>
          </a:p>
          <a:p>
            <a:r>
              <a:rPr lang="en-US" altLang="zh-CN" sz="1400" dirty="0"/>
              <a:t>1.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与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TAS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相比，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Memcached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在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FlexTOE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上提高了多达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38%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；与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Chelsio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相比，节省了多达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81%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的主机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CPU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周期</a:t>
            </a:r>
            <a:r>
              <a:rPr lang="zh-CN" altLang="en-US" sz="1400" dirty="0"/>
              <a:t>。</a:t>
            </a:r>
          </a:p>
          <a:p>
            <a:r>
              <a:rPr lang="en-US" altLang="zh-CN" sz="1400" dirty="0"/>
              <a:t>2. </a:t>
            </a:r>
            <a:r>
              <a:rPr lang="en-US" sz="1400" dirty="0"/>
              <a:t>FlexTOE</a:t>
            </a:r>
            <a:r>
              <a:rPr lang="zh-CN" altLang="en-US" sz="1400" dirty="0"/>
              <a:t>为远程过程调用</a:t>
            </a:r>
            <a:r>
              <a:rPr lang="en-US" altLang="zh-CN" sz="1400" dirty="0"/>
              <a:t>(remote procedure call, </a:t>
            </a:r>
            <a:r>
              <a:rPr lang="en-US" sz="1400" dirty="0"/>
              <a:t>RPC)</a:t>
            </a:r>
            <a:r>
              <a:rPr lang="zh-CN" altLang="en-US" sz="1400" dirty="0"/>
              <a:t>提供了具有竞争力的性能，即使是简陋的 </a:t>
            </a:r>
            <a:r>
              <a:rPr lang="en-US" sz="1400" dirty="0"/>
              <a:t>SmartNIC。</a:t>
            </a:r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与 </a:t>
            </a:r>
            <a:r>
              <a:rPr lang="en-US" sz="1400" dirty="0"/>
              <a:t>Chelsio </a:t>
            </a:r>
            <a:r>
              <a:rPr lang="zh-CN" altLang="en-US" sz="1400" dirty="0"/>
              <a:t>和 </a:t>
            </a:r>
            <a:r>
              <a:rPr lang="en-US" sz="1400" dirty="0"/>
              <a:t>TAS </a:t>
            </a:r>
            <a:r>
              <a:rPr lang="zh-CN" altLang="en-US" sz="1400" dirty="0"/>
              <a:t>相比，</a:t>
            </a:r>
            <a:r>
              <a:rPr lang="en-US" sz="1400" dirty="0"/>
              <a:t>FlexTOE</a:t>
            </a:r>
            <a:r>
              <a:rPr lang="zh-CN" altLang="en-US" sz="1400" dirty="0"/>
              <a:t>将 </a:t>
            </a:r>
            <a:r>
              <a:rPr lang="en-US" altLang="zh-CN" sz="1400" dirty="0"/>
              <a:t>99.99</a:t>
            </a:r>
            <a:r>
              <a:rPr lang="en-US" sz="1400" dirty="0"/>
              <a:t>th-</a:t>
            </a:r>
            <a:r>
              <a:rPr lang="zh-CN" altLang="en-US" sz="1400" dirty="0"/>
              <a:t>百分位</a:t>
            </a:r>
            <a:r>
              <a:rPr lang="en-US" sz="1400" dirty="0"/>
              <a:t>RPC </a:t>
            </a:r>
            <a:r>
              <a:rPr lang="zh-CN" altLang="en-US" sz="1400" dirty="0"/>
              <a:t>往返时间</a:t>
            </a:r>
            <a:r>
              <a:rPr lang="en-US" sz="1400" dirty="0"/>
              <a:t>(round-trip time, RTT)</a:t>
            </a:r>
            <a:r>
              <a:rPr lang="zh-CN" altLang="en-US" sz="1400" dirty="0"/>
              <a:t>分别降低了</a:t>
            </a:r>
            <a:r>
              <a:rPr lang="en-US" altLang="zh-CN" sz="1400" dirty="0"/>
              <a:t>3.2 </a:t>
            </a:r>
            <a:r>
              <a:rPr lang="zh-CN" altLang="en-US" sz="1400" dirty="0"/>
              <a:t>倍和</a:t>
            </a:r>
            <a:r>
              <a:rPr lang="en-US" altLang="zh-CN" sz="1400" dirty="0"/>
              <a:t>50%</a:t>
            </a:r>
            <a:r>
              <a:rPr lang="zh-CN" altLang="en-US" sz="1400" dirty="0"/>
              <a:t>；对于双向长流量，吞吐量比</a:t>
            </a:r>
            <a:r>
              <a:rPr lang="en-US" sz="1400" dirty="0"/>
              <a:t>Chelsio </a:t>
            </a:r>
            <a:r>
              <a:rPr lang="zh-CN" altLang="en-US" sz="1400" dirty="0"/>
              <a:t>高 </a:t>
            </a:r>
            <a:r>
              <a:rPr lang="en-US" altLang="zh-CN" sz="1400" dirty="0"/>
              <a:t>27%</a:t>
            </a:r>
            <a:r>
              <a:rPr lang="zh-CN" altLang="en-US" sz="1400" dirty="0"/>
              <a:t>；在 </a:t>
            </a:r>
            <a:r>
              <a:rPr lang="en-US" altLang="zh-CN" sz="1400" dirty="0"/>
              <a:t>2% </a:t>
            </a:r>
            <a:r>
              <a:rPr lang="zh-CN" altLang="en-US" sz="1400" dirty="0"/>
              <a:t>丢包率下，吞吐量比</a:t>
            </a:r>
            <a:r>
              <a:rPr lang="en-US" sz="1400" dirty="0"/>
              <a:t>Chelsio</a:t>
            </a:r>
            <a:r>
              <a:rPr lang="zh-CN" altLang="en-US" sz="1400" dirty="0"/>
              <a:t>高一个数量级。</a:t>
            </a:r>
          </a:p>
          <a:p>
            <a:r>
              <a:rPr lang="en-US" altLang="zh-CN" sz="1400" dirty="0"/>
              <a:t>4. </a:t>
            </a:r>
            <a:r>
              <a:rPr lang="en-US" sz="1400" dirty="0"/>
              <a:t>FlexTOE</a:t>
            </a:r>
            <a:r>
              <a:rPr lang="zh-CN" altLang="en-US" sz="1400" dirty="0"/>
              <a:t>在与其他网络堆栈互操作时保持高性能。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8D93E-ACDB-4D83-8420-C431FFC50472}"/>
              </a:ext>
            </a:extLst>
          </p:cNvPr>
          <p:cNvSpPr txBox="1"/>
          <p:nvPr/>
        </p:nvSpPr>
        <p:spPr>
          <a:xfrm>
            <a:off x="348340" y="1252248"/>
            <a:ext cx="55212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卸载是减少 </a:t>
            </a:r>
            <a:r>
              <a:rPr lang="en-US" altLang="zh-CN" sz="1400" dirty="0"/>
              <a:t>CPU </a:t>
            </a:r>
            <a:r>
              <a:rPr lang="zh-CN" altLang="en-US" sz="1400" dirty="0"/>
              <a:t>开销的有效解决方案。然而，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完整的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TCP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卸载引擎 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(TOE)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并不流行，因为固件卸载限制了发布后的协议演进</a:t>
            </a:r>
            <a:r>
              <a:rPr lang="zh-CN" altLang="en-US" sz="1400" dirty="0"/>
              <a:t> </a:t>
            </a:r>
            <a:r>
              <a:rPr lang="en-US" altLang="zh-CN" sz="1400" dirty="0"/>
              <a:t>[11]</a:t>
            </a:r>
            <a:r>
              <a:rPr lang="zh-CN" altLang="en-US" sz="1400" dirty="0"/>
              <a:t>。 </a:t>
            </a:r>
            <a:r>
              <a:rPr lang="en-US" altLang="zh-CN" sz="1400" dirty="0"/>
              <a:t>TCP </a:t>
            </a:r>
            <a:r>
              <a:rPr lang="zh-CN" altLang="en-US" sz="1400" dirty="0"/>
              <a:t>数据路径卸载到 </a:t>
            </a:r>
            <a:r>
              <a:rPr lang="en-US" altLang="zh-CN" sz="1400" dirty="0"/>
              <a:t>SmartNIC </a:t>
            </a:r>
            <a:r>
              <a:rPr lang="zh-CN" altLang="en-US" sz="1400" dirty="0"/>
              <a:t>的挑战包括</a:t>
            </a:r>
            <a:r>
              <a:rPr lang="en-US" altLang="zh-CN" sz="1400" dirty="0"/>
              <a:t>[11]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en-US" altLang="zh-CN" sz="1400" dirty="0"/>
              <a:t>1. SmartNIC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仅支持限制性编程模型</a:t>
            </a:r>
            <a:r>
              <a:rPr lang="zh-CN" altLang="en-US" sz="1400" dirty="0"/>
              <a:t>，但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需要在简陋的核处理大规模并行</a:t>
            </a:r>
            <a:r>
              <a:rPr lang="zh-CN" altLang="en-US" sz="1400" dirty="0"/>
              <a:t>。</a:t>
            </a:r>
          </a:p>
          <a:p>
            <a:r>
              <a:rPr lang="en-US" altLang="zh-CN" sz="1400" dirty="0"/>
              <a:t>2.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卸载必须屏蔽跨 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PCIe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的高延迟操作</a:t>
            </a:r>
            <a:r>
              <a:rPr lang="zh-CN" altLang="en-US" sz="1400" dirty="0"/>
              <a:t>。</a:t>
            </a:r>
          </a:p>
          <a:p>
            <a:r>
              <a:rPr lang="en-US" altLang="zh-CN" sz="1400" dirty="0"/>
              <a:t>3. TCP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需要计算量密集的且分布的代码路径</a:t>
            </a:r>
            <a:r>
              <a:rPr lang="zh-CN" altLang="en-US" sz="1400" dirty="0"/>
              <a:t>来跟踪段并执行拥塞控制。</a:t>
            </a:r>
          </a:p>
          <a:p>
            <a:r>
              <a:rPr lang="en-US" altLang="zh-CN" sz="1400" dirty="0"/>
              <a:t>4. </a:t>
            </a:r>
            <a:r>
              <a:rPr lang="zh-CN" altLang="en-US" sz="1400" dirty="0"/>
              <a:t>对于每个连接，</a:t>
            </a:r>
            <a:r>
              <a:rPr lang="en-US" altLang="zh-CN" sz="1400" dirty="0"/>
              <a:t>TCP </a:t>
            </a:r>
            <a:r>
              <a:rPr lang="zh-CN" altLang="en-US" sz="1400" dirty="0"/>
              <a:t>数据路径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需要提供低处理尾延迟和高吞吐量</a:t>
            </a:r>
            <a:r>
              <a:rPr lang="zh-CN" altLang="en-US" sz="1400" dirty="0"/>
              <a:t>，并且对重新排序极其敏感。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C27CD-C85C-49F4-8879-2774944921EE}"/>
              </a:ext>
            </a:extLst>
          </p:cNvPr>
          <p:cNvSpPr txBox="1"/>
          <p:nvPr/>
        </p:nvSpPr>
        <p:spPr>
          <a:xfrm>
            <a:off x="287383" y="6263921"/>
            <a:ext cx="3727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[3] </a:t>
            </a:r>
            <a:r>
              <a:rPr lang="en-US" sz="1200" dirty="0">
                <a:hlinkClick r:id="rId3"/>
              </a:rPr>
              <a:t>https://arxiv.org/abs/2110.10919</a:t>
            </a:r>
            <a:endParaRPr lang="en-US" sz="1200" dirty="0"/>
          </a:p>
          <a:p>
            <a:r>
              <a:rPr lang="en-US" sz="1200" dirty="0"/>
              <a:t>[11] </a:t>
            </a:r>
            <a:r>
              <a:rPr lang="en-US" sz="1200" dirty="0">
                <a:hlinkClick r:id="rId4"/>
              </a:rPr>
              <a:t>https://dl.acm.org/doi/10.1145/1005062.1005069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3BBE1-A69E-42F0-843E-008406FECA4F}"/>
              </a:ext>
            </a:extLst>
          </p:cNvPr>
          <p:cNvSpPr txBox="1"/>
          <p:nvPr/>
        </p:nvSpPr>
        <p:spPr>
          <a:xfrm>
            <a:off x="6087291" y="4248116"/>
            <a:ext cx="61047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3) </a:t>
            </a:r>
            <a:r>
              <a:rPr lang="zh-CN" altLang="en-US" sz="1400" dirty="0"/>
              <a:t>主要卸载于已建立连接的</a:t>
            </a:r>
            <a:r>
              <a:rPr lang="en-US" altLang="zh-CN" sz="1400" dirty="0"/>
              <a:t>TCP</a:t>
            </a:r>
            <a:r>
              <a:rPr lang="zh-CN" altLang="en-US" sz="1400" dirty="0"/>
              <a:t>数据传输，避免 </a:t>
            </a:r>
            <a:r>
              <a:rPr lang="en-US" altLang="zh-CN" sz="1400" dirty="0"/>
              <a:t>NIC </a:t>
            </a:r>
            <a:r>
              <a:rPr lang="zh-CN" altLang="en-US" sz="1400" dirty="0"/>
              <a:t>中复杂的控制逻辑。</a:t>
            </a:r>
          </a:p>
          <a:p>
            <a:r>
              <a:rPr lang="en-US" altLang="zh-CN" sz="1400" dirty="0"/>
              <a:t>4) </a:t>
            </a:r>
            <a:r>
              <a:rPr lang="zh-CN" altLang="en-US" sz="1400" dirty="0"/>
              <a:t>卸载的数据路径对于每个 </a:t>
            </a:r>
            <a:r>
              <a:rPr lang="en-US" altLang="zh-CN" sz="1400" dirty="0"/>
              <a:t>TCP </a:t>
            </a:r>
            <a:r>
              <a:rPr lang="zh-CN" altLang="en-US" sz="1400" dirty="0"/>
              <a:t>段都是一次性的，即，段永远不会在</a:t>
            </a:r>
            <a:r>
              <a:rPr lang="en-US" altLang="zh-CN" sz="1400" dirty="0"/>
              <a:t>NIC</a:t>
            </a:r>
            <a:r>
              <a:rPr lang="zh-CN" altLang="en-US" sz="1400" dirty="0"/>
              <a:t>中缓冲。</a:t>
            </a:r>
          </a:p>
          <a:p>
            <a:r>
              <a:rPr lang="en-US" altLang="zh-CN" sz="1400" dirty="0"/>
              <a:t>5) </a:t>
            </a:r>
            <a:r>
              <a:rPr lang="zh-CN" altLang="en-US" sz="1400" dirty="0"/>
              <a:t>将</a:t>
            </a:r>
            <a:r>
              <a:rPr lang="en-US" altLang="zh-CN" sz="1400" dirty="0"/>
              <a:t>TCP</a:t>
            </a:r>
            <a:r>
              <a:rPr lang="zh-CN" altLang="en-US" sz="1400" dirty="0"/>
              <a:t>数据路径分解为细粒度的模块，这些模块保持私有状态并采用显式通信以提供可扩展性和灵活性。</a:t>
            </a:r>
            <a:endParaRPr lang="en-US" altLang="zh-CN" sz="1400" dirty="0"/>
          </a:p>
          <a:p>
            <a:r>
              <a:rPr lang="en-US" altLang="zh-CN" sz="1400" dirty="0"/>
              <a:t>6) FlexTOE</a:t>
            </a:r>
            <a:r>
              <a:rPr lang="zh-CN" altLang="en-US" sz="1400" dirty="0"/>
              <a:t>模块利用数据并行模型，最大限度地利用</a:t>
            </a:r>
            <a:r>
              <a:rPr lang="en-US" altLang="zh-CN" sz="1400" dirty="0"/>
              <a:t>SmartNIC</a:t>
            </a:r>
            <a:r>
              <a:rPr lang="zh-CN" altLang="en-US" sz="1400" dirty="0"/>
              <a:t>资源并简化定制。</a:t>
            </a:r>
          </a:p>
          <a:p>
            <a:r>
              <a:rPr lang="en-US" altLang="zh-CN" sz="1400" dirty="0"/>
              <a:t>7) </a:t>
            </a:r>
            <a:r>
              <a:rPr lang="zh-CN" altLang="en-US" sz="1400" dirty="0"/>
              <a:t>将</a:t>
            </a:r>
            <a:r>
              <a:rPr lang="en-US" altLang="zh-CN" sz="1400" dirty="0"/>
              <a:t>FlexTOE</a:t>
            </a:r>
            <a:r>
              <a:rPr lang="zh-CN" altLang="en-US" sz="1400" dirty="0"/>
              <a:t>模块组织到数据并行计算管道。</a:t>
            </a:r>
          </a:p>
          <a:p>
            <a:r>
              <a:rPr lang="en-US" altLang="zh-CN" sz="1400" dirty="0"/>
              <a:t>8) </a:t>
            </a:r>
            <a:r>
              <a:rPr lang="zh-CN" altLang="en-US" sz="1400" dirty="0"/>
              <a:t>动态段重排以支持并行无序流水线分步处理，同时保证按顺序传送</a:t>
            </a:r>
            <a:r>
              <a:rPr lang="en-US" altLang="zh-CN" sz="1400" dirty="0"/>
              <a:t>TCP</a:t>
            </a:r>
            <a:r>
              <a:rPr lang="zh-CN" altLang="en-US" sz="1400" dirty="0"/>
              <a:t>段。</a:t>
            </a:r>
          </a:p>
          <a:p>
            <a:r>
              <a:rPr lang="en-US" altLang="zh-CN" sz="1400" dirty="0"/>
              <a:t>9) </a:t>
            </a:r>
            <a:r>
              <a:rPr lang="zh-CN" altLang="en-US" sz="1400" dirty="0"/>
              <a:t>与其他 </a:t>
            </a:r>
            <a:r>
              <a:rPr lang="en-US" altLang="zh-CN" sz="1400" dirty="0"/>
              <a:t>TCP </a:t>
            </a:r>
            <a:r>
              <a:rPr lang="zh-CN" altLang="en-US" sz="1400" dirty="0"/>
              <a:t>协议栈的互操作性很好，在不利的网络条件下也很灵活。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606FB5-8A6D-4B09-BE70-77240FDA94D4}"/>
              </a:ext>
            </a:extLst>
          </p:cNvPr>
          <p:cNvSpPr/>
          <p:nvPr/>
        </p:nvSpPr>
        <p:spPr>
          <a:xfrm>
            <a:off x="830189" y="3439168"/>
            <a:ext cx="4213981" cy="3797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</a:t>
            </a:r>
            <a:r>
              <a:rPr lang="zh-CN" altLang="en-US" b="1" dirty="0">
                <a:solidFill>
                  <a:schemeClr val="bg1"/>
                </a:solidFill>
              </a:rPr>
              <a:t>技术价值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B9BB-DE7B-42E4-AAE1-D5DDE1DC0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661" y="1195924"/>
            <a:ext cx="2423585" cy="25986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EB6CD8-F471-497E-B058-CEC00FA62A61}"/>
              </a:ext>
            </a:extLst>
          </p:cNvPr>
          <p:cNvSpPr txBox="1"/>
          <p:nvPr/>
        </p:nvSpPr>
        <p:spPr>
          <a:xfrm>
            <a:off x="9831978" y="3847403"/>
            <a:ext cx="2037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sz="1200" dirty="0"/>
              <a:t> 1: FlexTOE </a:t>
            </a:r>
            <a:r>
              <a:rPr lang="zh-CN" altLang="en-US" sz="1200" dirty="0"/>
              <a:t>卸载架构</a:t>
            </a:r>
            <a:r>
              <a:rPr lang="en-US" sz="1200" dirty="0"/>
              <a:t> [3]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173BFB-F984-42E9-9E2C-2CF00619A0A0}"/>
              </a:ext>
            </a:extLst>
          </p:cNvPr>
          <p:cNvSpPr txBox="1"/>
          <p:nvPr/>
        </p:nvSpPr>
        <p:spPr>
          <a:xfrm>
            <a:off x="5945778" y="1168348"/>
            <a:ext cx="378169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专注于数据中心的场景（即，由于密集型的远程调用，连接属于长期存在的，小型的单个传输）。</a:t>
            </a:r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作者先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分析常见数据中心应用程序的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TCP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数据路径处理的 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CPU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开销</a:t>
            </a:r>
            <a:r>
              <a:rPr lang="zh-CN" altLang="en-US" sz="1400" dirty="0"/>
              <a:t>，详情见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[3]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中的表 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1400" dirty="0"/>
              <a:t>。</a:t>
            </a:r>
            <a:endParaRPr lang="en-US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设计了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第一个完整的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TCP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数据路径卸载到网络处理器 </a:t>
            </a:r>
            <a:r>
              <a:rPr lang="en-US" altLang="zh-CN" sz="1400" dirty="0"/>
              <a:t>(</a:t>
            </a:r>
            <a:r>
              <a:rPr lang="en-US" sz="1400" dirty="0"/>
              <a:t>network processor,</a:t>
            </a:r>
            <a:r>
              <a:rPr lang="zh-CN" altLang="en-US" sz="1400" dirty="0"/>
              <a:t> </a:t>
            </a:r>
            <a:r>
              <a:rPr lang="en-US" altLang="zh-CN" sz="1400" dirty="0"/>
              <a:t>NPU) SmartNIC,</a:t>
            </a:r>
            <a:r>
              <a:rPr lang="zh-CN" altLang="en-US" sz="1400" dirty="0"/>
              <a:t> </a:t>
            </a:r>
            <a:r>
              <a:rPr lang="en-US" altLang="zh-CN" sz="1400" dirty="0"/>
              <a:t>FlexTOE</a:t>
            </a:r>
            <a:r>
              <a:rPr lang="zh-CN" altLang="en-US" sz="1400" dirty="0"/>
              <a:t>：</a:t>
            </a:r>
          </a:p>
          <a:p>
            <a:pPr marL="182880" lvl="1"/>
            <a:r>
              <a:rPr lang="en-US" altLang="zh-CN" sz="1400" dirty="0"/>
              <a:t>1) FlexTOE </a:t>
            </a:r>
            <a:r>
              <a:rPr lang="zh-CN" altLang="en-US" sz="1400" dirty="0"/>
              <a:t>将 </a:t>
            </a:r>
            <a:r>
              <a:rPr lang="en-US" altLang="zh-CN" sz="1400" dirty="0"/>
              <a:t>TCP </a:t>
            </a:r>
            <a:r>
              <a:rPr lang="zh-CN" altLang="en-US" sz="1400" dirty="0"/>
              <a:t>数据路径卸载到基于 </a:t>
            </a:r>
            <a:r>
              <a:rPr lang="en-US" altLang="zh-CN" sz="1400" dirty="0"/>
              <a:t>NPU </a:t>
            </a:r>
            <a:r>
              <a:rPr lang="zh-CN" altLang="en-US" sz="1400" dirty="0"/>
              <a:t>的 </a:t>
            </a:r>
            <a:r>
              <a:rPr lang="en-US" altLang="zh-CN" sz="1400" dirty="0"/>
              <a:t>SmartNIC</a:t>
            </a:r>
            <a:r>
              <a:rPr lang="zh-CN" altLang="en-US" sz="1400" dirty="0"/>
              <a:t>，实现传输逻辑的完全定制和执行特征的灵活性，这些特征需求在数据中心频繁多变。</a:t>
            </a:r>
            <a:endParaRPr lang="en-US" altLang="zh-CN" sz="1400" dirty="0"/>
          </a:p>
          <a:p>
            <a:pPr marL="182880" lvl="1"/>
            <a:r>
              <a:rPr lang="en-US" altLang="zh-CN" sz="1400" dirty="0"/>
              <a:t>2</a:t>
            </a:r>
            <a:r>
              <a:rPr lang="zh-CN" altLang="en-US" sz="1400" dirty="0"/>
              <a:t>）去除了常见数据中心场景中几乎所有的主机</a:t>
            </a:r>
            <a:r>
              <a:rPr lang="en-US" altLang="zh-CN" sz="1400" dirty="0"/>
              <a:t>TCP</a:t>
            </a:r>
            <a:r>
              <a:rPr lang="zh-CN" altLang="en-US" sz="1400" dirty="0"/>
              <a:t>处理。</a:t>
            </a:r>
          </a:p>
        </p:txBody>
      </p:sp>
    </p:spTree>
    <p:extLst>
      <p:ext uri="{BB962C8B-B14F-4D97-AF65-F5344CB8AC3E}">
        <p14:creationId xmlns:p14="http://schemas.microsoft.com/office/powerpoint/2010/main" val="408806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8259</TotalTime>
  <Words>4834</Words>
  <Application>Microsoft Office PowerPoint</Application>
  <PresentationFormat>Widescreen</PresentationFormat>
  <Paragraphs>235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CPU Offload</vt:lpstr>
      <vt:lpstr>LineFS: Efficient SmartNIC Offload of a Distributed File System with Pipeline Parallelism [1, 2]</vt:lpstr>
      <vt:lpstr>FlexTOE: Flexible TCP Offload with Fine-Grained Parallelism [3]</vt:lpstr>
      <vt:lpstr>PowerPoint Presentation</vt:lpstr>
      <vt:lpstr>RDMA is Turing complete, we just did not know it yet! [4, 5]</vt:lpstr>
      <vt:lpstr>PowerPoint Presentation</vt:lpstr>
      <vt:lpstr>卸载(Offload)CPU任务</vt:lpstr>
      <vt:lpstr>LineFS: 带并行流水线的有效的分布式文件系统的SmartNIC卸载 [1, 2]</vt:lpstr>
      <vt:lpstr>FlexTOE: 带细粒度并行性的灵活TCP卸载[3] </vt:lpstr>
      <vt:lpstr>FlexTOE: 带细粒度并行性的灵活TCP卸载[3] </vt:lpstr>
      <vt:lpstr>RDMA已经是图灵完整的，只是之前我们不知道而已！[4, 5]</vt:lpstr>
      <vt:lpstr>RDMA已经是图灵完整的，只是之前我们不知道而已！[4, 5]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 for Brainstorm</dc:title>
  <dc:creator>Jian Li</dc:creator>
  <cp:lastModifiedBy>Yingxuan Zhu</cp:lastModifiedBy>
  <cp:revision>312</cp:revision>
  <dcterms:created xsi:type="dcterms:W3CDTF">2021-03-22T17:08:32Z</dcterms:created>
  <dcterms:modified xsi:type="dcterms:W3CDTF">2022-03-17T22:19:14Z</dcterms:modified>
</cp:coreProperties>
</file>