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3" r:id="rId2"/>
    <p:sldId id="26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6437" autoAdjust="0"/>
  </p:normalViewPr>
  <p:slideViewPr>
    <p:cSldViewPr snapToGrid="0">
      <p:cViewPr varScale="1">
        <p:scale>
          <a:sx n="112" d="100"/>
          <a:sy n="112" d="100"/>
        </p:scale>
        <p:origin x="2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7E53E-DCC9-4EEA-BE84-24AA42B8DF53}"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3839E-ECD2-4C2B-B6B3-039F1A782CEA}" type="slidenum">
              <a:rPr lang="en-US" smtClean="0"/>
              <a:t>‹#›</a:t>
            </a:fld>
            <a:endParaRPr lang="en-US"/>
          </a:p>
        </p:txBody>
      </p:sp>
    </p:spTree>
    <p:extLst>
      <p:ext uri="{BB962C8B-B14F-4D97-AF65-F5344CB8AC3E}">
        <p14:creationId xmlns:p14="http://schemas.microsoft.com/office/powerpoint/2010/main" val="356648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198822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124798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81C6-491D-42AF-BEA9-F9B330D17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58EFA-79C2-477C-A94F-AED1C8CFF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D172F-D083-4C99-9AC8-FC3854B5E116}"/>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5" name="Footer Placeholder 4">
            <a:extLst>
              <a:ext uri="{FF2B5EF4-FFF2-40B4-BE49-F238E27FC236}">
                <a16:creationId xmlns:a16="http://schemas.microsoft.com/office/drawing/2014/main" id="{C77691C9-A229-4453-AA4A-7B9C43541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18CE-8DFE-44D3-9A1E-0C350A6F288A}"/>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4409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F929-6039-4938-A12D-EBE018107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0D092-84AE-4B7A-8491-1D30E478B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BE112-F406-4473-9899-0A227AA2EA2D}"/>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5" name="Footer Placeholder 4">
            <a:extLst>
              <a:ext uri="{FF2B5EF4-FFF2-40B4-BE49-F238E27FC236}">
                <a16:creationId xmlns:a16="http://schemas.microsoft.com/office/drawing/2014/main" id="{7D03B874-F03B-4A4A-80BD-1A1809D46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26BEA-5B59-48B2-A2EA-46EA233735C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01391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E8C4F-61EA-4D64-BA71-271141F07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83B2-4597-43C5-ADFE-63AA5C440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44E4F-E87F-4AAC-BDE4-1AB1A95FE337}"/>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5" name="Footer Placeholder 4">
            <a:extLst>
              <a:ext uri="{FF2B5EF4-FFF2-40B4-BE49-F238E27FC236}">
                <a16:creationId xmlns:a16="http://schemas.microsoft.com/office/drawing/2014/main" id="{01AAB5F2-73B1-4933-873B-2F28E65BD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2F26-AC93-4EA5-B66E-EDD2550ACE03}"/>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4374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7D1-D15F-4890-BC67-A7C49652E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B7E6F-3A21-4BAA-B8DA-E4094935DC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551F7-9B27-4D00-865C-AF95C5C7C97B}"/>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5" name="Footer Placeholder 4">
            <a:extLst>
              <a:ext uri="{FF2B5EF4-FFF2-40B4-BE49-F238E27FC236}">
                <a16:creationId xmlns:a16="http://schemas.microsoft.com/office/drawing/2014/main" id="{908A80D4-D0C0-41FA-8C7F-36075415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92742-5D26-48A7-90F7-49C6574ECD9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5131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232-D533-4BDD-BACF-F902E7FEE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B804F-6A5A-42E6-8FAC-0D9854D5D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41D7C-2408-476C-99AC-96C0FA168F1E}"/>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5" name="Footer Placeholder 4">
            <a:extLst>
              <a:ext uri="{FF2B5EF4-FFF2-40B4-BE49-F238E27FC236}">
                <a16:creationId xmlns:a16="http://schemas.microsoft.com/office/drawing/2014/main" id="{086483A7-E754-49FB-8528-C04D51AD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E191-E3D1-4727-9CC6-E42300D734B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30385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3C8-7FAD-410F-9085-09BFEA59F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9CD8D-C9D6-44F7-A044-41D94A575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0D9-F76D-49D7-BE7D-4A11BA4A2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A35A7-437B-47B7-B2D1-F3F763BDCD2F}"/>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6" name="Footer Placeholder 5">
            <a:extLst>
              <a:ext uri="{FF2B5EF4-FFF2-40B4-BE49-F238E27FC236}">
                <a16:creationId xmlns:a16="http://schemas.microsoft.com/office/drawing/2014/main" id="{F5A709E6-679C-40DF-A6EB-5E3BF3E2E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B72A-6BFB-4D9C-94DF-BCE141FF957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206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99FC-8A18-4472-8E23-4E72259A4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E2FCC-A784-49C0-A5AC-48BAD7E8E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D19A6-DA4C-4173-A476-219BA2C05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E6B41-AD5C-448F-81B0-E3B616A2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0077B-3019-46B1-BF96-C84D1FE8F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E08C49-27A8-4718-ABE2-4D6B54947B17}"/>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8" name="Footer Placeholder 7">
            <a:extLst>
              <a:ext uri="{FF2B5EF4-FFF2-40B4-BE49-F238E27FC236}">
                <a16:creationId xmlns:a16="http://schemas.microsoft.com/office/drawing/2014/main" id="{810017C4-7537-444F-8827-56FF32E29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84F20-7AFD-4E14-8B01-1504E845009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11828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A72B-0B8C-4C53-8820-09B448693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C2048-7FCF-4BB6-86F1-0A41B965FB31}"/>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4" name="Footer Placeholder 3">
            <a:extLst>
              <a:ext uri="{FF2B5EF4-FFF2-40B4-BE49-F238E27FC236}">
                <a16:creationId xmlns:a16="http://schemas.microsoft.com/office/drawing/2014/main" id="{1F0511BF-FF27-43E0-81C2-F7238D257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342EA-6F2E-49EE-BEEF-FB5C9528615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8222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F379A-8E5A-4B14-9803-1EA65C27B044}"/>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3" name="Footer Placeholder 2">
            <a:extLst>
              <a:ext uri="{FF2B5EF4-FFF2-40B4-BE49-F238E27FC236}">
                <a16:creationId xmlns:a16="http://schemas.microsoft.com/office/drawing/2014/main" id="{872FA51B-5501-4091-B227-A49BE46E8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C4B43-9A7A-4036-AA79-F8F1042931B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2588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7429-8B5F-4097-BB24-0D5CA709D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72B2D-D145-4C9E-B0FD-7868E376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48FA-C3B3-4F00-A0C3-0988C3DE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8A4A1-5BDC-4F76-991D-B36EB82A0B57}"/>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6" name="Footer Placeholder 5">
            <a:extLst>
              <a:ext uri="{FF2B5EF4-FFF2-40B4-BE49-F238E27FC236}">
                <a16:creationId xmlns:a16="http://schemas.microsoft.com/office/drawing/2014/main" id="{9409970D-2D77-4F63-85E9-C2D64F16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A77C8-B065-4BDF-A27D-70F460948DD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95166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45CF-CF1C-4D2D-B07C-FFDD6BB9D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49916-D3F4-472A-9BDE-8C4670B40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2290-83A4-4553-B49C-7A44E954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605EA-197F-4B5E-9B13-286C99867BA9}"/>
              </a:ext>
            </a:extLst>
          </p:cNvPr>
          <p:cNvSpPr>
            <a:spLocks noGrp="1"/>
          </p:cNvSpPr>
          <p:nvPr>
            <p:ph type="dt" sz="half" idx="10"/>
          </p:nvPr>
        </p:nvSpPr>
        <p:spPr/>
        <p:txBody>
          <a:bodyPr/>
          <a:lstStyle/>
          <a:p>
            <a:fld id="{E6C3E0DA-34BF-445A-A003-CCE061496EED}" type="datetimeFigureOut">
              <a:rPr lang="en-US" smtClean="0"/>
              <a:t>2/24/2022</a:t>
            </a:fld>
            <a:endParaRPr lang="en-US"/>
          </a:p>
        </p:txBody>
      </p:sp>
      <p:sp>
        <p:nvSpPr>
          <p:cNvPr id="6" name="Footer Placeholder 5">
            <a:extLst>
              <a:ext uri="{FF2B5EF4-FFF2-40B4-BE49-F238E27FC236}">
                <a16:creationId xmlns:a16="http://schemas.microsoft.com/office/drawing/2014/main" id="{F90110AC-B4F6-4099-BE57-797F762C7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7C265-97DA-4CD7-9B6B-B8944A45F526}"/>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415638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647B-00B4-4939-9FAD-A926F286A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26945-4BA1-4F11-9C6C-027CEE5DD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BC7EF-6275-4A65-915A-C81366C24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3E0DA-34BF-445A-A003-CCE061496EED}" type="datetimeFigureOut">
              <a:rPr lang="en-US" smtClean="0"/>
              <a:t>2/24/2022</a:t>
            </a:fld>
            <a:endParaRPr lang="en-US"/>
          </a:p>
        </p:txBody>
      </p:sp>
      <p:sp>
        <p:nvSpPr>
          <p:cNvPr id="5" name="Footer Placeholder 4">
            <a:extLst>
              <a:ext uri="{FF2B5EF4-FFF2-40B4-BE49-F238E27FC236}">
                <a16:creationId xmlns:a16="http://schemas.microsoft.com/office/drawing/2014/main" id="{ADA1027D-4B97-41CF-816E-A677DA921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D41F4-F6FE-4C0A-A9BA-69C0658D4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C1B-A13D-49AF-A30A-2E29DF20F284}" type="slidenum">
              <a:rPr lang="en-US" smtClean="0"/>
              <a:t>‹#›</a:t>
            </a:fld>
            <a:endParaRPr lang="en-US"/>
          </a:p>
        </p:txBody>
      </p:sp>
    </p:spTree>
    <p:extLst>
      <p:ext uri="{BB962C8B-B14F-4D97-AF65-F5344CB8AC3E}">
        <p14:creationId xmlns:p14="http://schemas.microsoft.com/office/powerpoint/2010/main" val="118946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2091AAC2-2692-45C4-B6B7-349CA182E337}"/>
              </a:ext>
            </a:extLst>
          </p:cNvPr>
          <p:cNvGrpSpPr/>
          <p:nvPr/>
        </p:nvGrpSpPr>
        <p:grpSpPr>
          <a:xfrm>
            <a:off x="863817" y="5018514"/>
            <a:ext cx="4654540" cy="262787"/>
            <a:chOff x="1820946" y="5266342"/>
            <a:chExt cx="4654540" cy="262787"/>
          </a:xfrm>
        </p:grpSpPr>
        <p:pic>
          <p:nvPicPr>
            <p:cNvPr id="56" name="Picture 55">
              <a:extLst>
                <a:ext uri="{FF2B5EF4-FFF2-40B4-BE49-F238E27FC236}">
                  <a16:creationId xmlns:a16="http://schemas.microsoft.com/office/drawing/2014/main" id="{402A098C-DF15-4091-88D0-4B82B782A808}"/>
                </a:ext>
              </a:extLst>
            </p:cNvPr>
            <p:cNvPicPr>
              <a:picLocks noChangeAspect="1"/>
            </p:cNvPicPr>
            <p:nvPr/>
          </p:nvPicPr>
          <p:blipFill>
            <a:blip r:embed="rId3"/>
            <a:stretch>
              <a:fillRect/>
            </a:stretch>
          </p:blipFill>
          <p:spPr>
            <a:xfrm>
              <a:off x="1820946" y="5266342"/>
              <a:ext cx="2208303" cy="245694"/>
            </a:xfrm>
            <a:prstGeom prst="rect">
              <a:avLst/>
            </a:prstGeom>
          </p:spPr>
        </p:pic>
        <p:pic>
          <p:nvPicPr>
            <p:cNvPr id="57" name="Picture 56">
              <a:extLst>
                <a:ext uri="{FF2B5EF4-FFF2-40B4-BE49-F238E27FC236}">
                  <a16:creationId xmlns:a16="http://schemas.microsoft.com/office/drawing/2014/main" id="{47CF6611-39BE-4BDF-BF16-2E363B461E97}"/>
                </a:ext>
              </a:extLst>
            </p:cNvPr>
            <p:cNvPicPr>
              <a:picLocks noChangeAspect="1"/>
            </p:cNvPicPr>
            <p:nvPr/>
          </p:nvPicPr>
          <p:blipFill>
            <a:blip r:embed="rId4"/>
            <a:stretch>
              <a:fillRect/>
            </a:stretch>
          </p:blipFill>
          <p:spPr>
            <a:xfrm>
              <a:off x="4527832" y="5283434"/>
              <a:ext cx="1310404" cy="185873"/>
            </a:xfrm>
            <a:prstGeom prst="rect">
              <a:avLst/>
            </a:prstGeom>
          </p:spPr>
        </p:pic>
        <p:pic>
          <p:nvPicPr>
            <p:cNvPr id="58" name="Picture 57">
              <a:extLst>
                <a:ext uri="{FF2B5EF4-FFF2-40B4-BE49-F238E27FC236}">
                  <a16:creationId xmlns:a16="http://schemas.microsoft.com/office/drawing/2014/main" id="{165458FB-4E81-4D79-838D-C561B1F1B4A4}"/>
                </a:ext>
              </a:extLst>
            </p:cNvPr>
            <p:cNvPicPr>
              <a:picLocks noChangeAspect="1"/>
            </p:cNvPicPr>
            <p:nvPr/>
          </p:nvPicPr>
          <p:blipFill>
            <a:blip r:embed="rId5"/>
            <a:stretch>
              <a:fillRect/>
            </a:stretch>
          </p:blipFill>
          <p:spPr>
            <a:xfrm>
              <a:off x="5895167" y="5266343"/>
              <a:ext cx="580319" cy="262786"/>
            </a:xfrm>
            <a:prstGeom prst="rect">
              <a:avLst/>
            </a:prstGeom>
          </p:spPr>
        </p:pic>
      </p:grpSp>
      <p:sp>
        <p:nvSpPr>
          <p:cNvPr id="2" name="Title 1">
            <a:extLst>
              <a:ext uri="{FF2B5EF4-FFF2-40B4-BE49-F238E27FC236}">
                <a16:creationId xmlns:a16="http://schemas.microsoft.com/office/drawing/2014/main" id="{8D66F7F5-563C-430E-AE83-8CE82897DBDC}"/>
              </a:ext>
            </a:extLst>
          </p:cNvPr>
          <p:cNvSpPr>
            <a:spLocks noGrp="1"/>
          </p:cNvSpPr>
          <p:nvPr>
            <p:ph type="title"/>
          </p:nvPr>
        </p:nvSpPr>
        <p:spPr>
          <a:xfrm>
            <a:off x="120667" y="64674"/>
            <a:ext cx="10194107" cy="872465"/>
          </a:xfrm>
        </p:spPr>
        <p:txBody>
          <a:bodyPr>
            <a:noAutofit/>
          </a:bodyPr>
          <a:lstStyle/>
          <a:p>
            <a:r>
              <a:rPr lang="en-US" altLang="zh-CN" sz="2400" b="1" dirty="0">
                <a:solidFill>
                  <a:srgbClr val="C00000"/>
                </a:solidFill>
              </a:rPr>
              <a:t>Notes: Fast Sparse Classiﬁcation for Generalized Linear and Additive Models </a:t>
            </a:r>
            <a:r>
              <a:rPr lang="en-US" altLang="zh-CN" sz="2400" b="1" baseline="30000" dirty="0">
                <a:solidFill>
                  <a:srgbClr val="C00000"/>
                </a:solidFill>
              </a:rPr>
              <a:t>[1]</a:t>
            </a:r>
            <a:endParaRPr lang="en-US" sz="2400" b="1" baseline="30000" dirty="0"/>
          </a:p>
        </p:txBody>
      </p:sp>
      <p:sp>
        <p:nvSpPr>
          <p:cNvPr id="10" name="Rectangle 9">
            <a:extLst>
              <a:ext uri="{FF2B5EF4-FFF2-40B4-BE49-F238E27FC236}">
                <a16:creationId xmlns:a16="http://schemas.microsoft.com/office/drawing/2014/main" id="{F4AB18C8-C994-4545-8BD6-EBC5AFF549A8}"/>
              </a:ext>
            </a:extLst>
          </p:cNvPr>
          <p:cNvSpPr/>
          <p:nvPr/>
        </p:nvSpPr>
        <p:spPr>
          <a:xfrm>
            <a:off x="488621" y="1002429"/>
            <a:ext cx="104124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 </a:t>
            </a:r>
            <a:r>
              <a:rPr lang="en-US" altLang="zh-CN" sz="1600" b="1" dirty="0">
                <a:solidFill>
                  <a:schemeClr val="bg1"/>
                </a:solidFill>
              </a:rPr>
              <a:t>Problems</a:t>
            </a:r>
            <a:endParaRPr lang="en-US" sz="1600" dirty="0">
              <a:solidFill>
                <a:schemeClr val="bg1"/>
              </a:solidFill>
            </a:endParaRPr>
          </a:p>
        </p:txBody>
      </p:sp>
      <p:sp>
        <p:nvSpPr>
          <p:cNvPr id="25" name="Rectangle 24">
            <a:extLst>
              <a:ext uri="{FF2B5EF4-FFF2-40B4-BE49-F238E27FC236}">
                <a16:creationId xmlns:a16="http://schemas.microsoft.com/office/drawing/2014/main" id="{A987AE63-8FBB-4461-8B93-E1CCF3AE37B0}"/>
              </a:ext>
            </a:extLst>
          </p:cNvPr>
          <p:cNvSpPr/>
          <p:nvPr/>
        </p:nvSpPr>
        <p:spPr>
          <a:xfrm>
            <a:off x="460266" y="2163575"/>
            <a:ext cx="101815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Solutions</a:t>
            </a:r>
            <a:endParaRPr lang="en-US" sz="1600" dirty="0">
              <a:solidFill>
                <a:schemeClr val="bg1"/>
              </a:solidFill>
            </a:endParaRPr>
          </a:p>
        </p:txBody>
      </p:sp>
      <p:sp>
        <p:nvSpPr>
          <p:cNvPr id="27" name="Rectangle 26">
            <a:extLst>
              <a:ext uri="{FF2B5EF4-FFF2-40B4-BE49-F238E27FC236}">
                <a16:creationId xmlns:a16="http://schemas.microsoft.com/office/drawing/2014/main" id="{005606E7-C1B8-4626-A129-11E245C1AA53}"/>
              </a:ext>
            </a:extLst>
          </p:cNvPr>
          <p:cNvSpPr/>
          <p:nvPr/>
        </p:nvSpPr>
        <p:spPr>
          <a:xfrm>
            <a:off x="518042" y="5513221"/>
            <a:ext cx="87985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Results</a:t>
            </a:r>
            <a:endParaRPr lang="en-US" sz="1600" b="1" dirty="0">
              <a:solidFill>
                <a:schemeClr val="bg1"/>
              </a:solidFill>
            </a:endParaRPr>
          </a:p>
        </p:txBody>
      </p:sp>
      <p:sp>
        <p:nvSpPr>
          <p:cNvPr id="35" name="TextBox 34">
            <a:extLst>
              <a:ext uri="{FF2B5EF4-FFF2-40B4-BE49-F238E27FC236}">
                <a16:creationId xmlns:a16="http://schemas.microsoft.com/office/drawing/2014/main" id="{B50504C4-E5F7-4E68-83BF-B655088D8B0E}"/>
              </a:ext>
            </a:extLst>
          </p:cNvPr>
          <p:cNvSpPr txBox="1"/>
          <p:nvPr/>
        </p:nvSpPr>
        <p:spPr>
          <a:xfrm>
            <a:off x="583340" y="5910858"/>
            <a:ext cx="4817602" cy="307777"/>
          </a:xfrm>
          <a:prstGeom prst="rect">
            <a:avLst/>
          </a:prstGeom>
          <a:noFill/>
        </p:spPr>
        <p:txBody>
          <a:bodyPr wrap="square">
            <a:spAutoFit/>
          </a:bodyPr>
          <a:lstStyle/>
          <a:p>
            <a:r>
              <a:rPr lang="en-US" sz="1400" dirty="0"/>
              <a:t>2 to 5 times faster than previous approaches</a:t>
            </a:r>
          </a:p>
        </p:txBody>
      </p:sp>
      <p:sp>
        <p:nvSpPr>
          <p:cNvPr id="48" name="TextBox 47">
            <a:extLst>
              <a:ext uri="{FF2B5EF4-FFF2-40B4-BE49-F238E27FC236}">
                <a16:creationId xmlns:a16="http://schemas.microsoft.com/office/drawing/2014/main" id="{BA7F6837-4184-495C-BBC8-33F1A4FF0712}"/>
              </a:ext>
            </a:extLst>
          </p:cNvPr>
          <p:cNvSpPr txBox="1"/>
          <p:nvPr/>
        </p:nvSpPr>
        <p:spPr>
          <a:xfrm>
            <a:off x="9501819" y="6236782"/>
            <a:ext cx="3126235" cy="246221"/>
          </a:xfrm>
          <a:prstGeom prst="rect">
            <a:avLst/>
          </a:prstGeom>
          <a:noFill/>
        </p:spPr>
        <p:txBody>
          <a:bodyPr wrap="square">
            <a:spAutoFit/>
          </a:bodyPr>
          <a:lstStyle/>
          <a:p>
            <a:r>
              <a:rPr lang="en-US" sz="1000" dirty="0"/>
              <a:t>[1] https://arxiv.org/pdf/2202.11389</a:t>
            </a:r>
          </a:p>
        </p:txBody>
      </p:sp>
      <p:pic>
        <p:nvPicPr>
          <p:cNvPr id="43" name="Picture 42">
            <a:extLst>
              <a:ext uri="{FF2B5EF4-FFF2-40B4-BE49-F238E27FC236}">
                <a16:creationId xmlns:a16="http://schemas.microsoft.com/office/drawing/2014/main" id="{50B5A418-9AE3-41FF-A606-78C0CF63566A}"/>
              </a:ext>
            </a:extLst>
          </p:cNvPr>
          <p:cNvPicPr>
            <a:picLocks noChangeAspect="1"/>
          </p:cNvPicPr>
          <p:nvPr/>
        </p:nvPicPr>
        <p:blipFill>
          <a:blip r:embed="rId6"/>
          <a:stretch>
            <a:fillRect/>
          </a:stretch>
        </p:blipFill>
        <p:spPr>
          <a:xfrm>
            <a:off x="2198734" y="1939521"/>
            <a:ext cx="8081856" cy="2273021"/>
          </a:xfrm>
          <a:prstGeom prst="rect">
            <a:avLst/>
          </a:prstGeom>
        </p:spPr>
      </p:pic>
      <p:sp>
        <p:nvSpPr>
          <p:cNvPr id="50" name="TextBox 49">
            <a:extLst>
              <a:ext uri="{FF2B5EF4-FFF2-40B4-BE49-F238E27FC236}">
                <a16:creationId xmlns:a16="http://schemas.microsoft.com/office/drawing/2014/main" id="{8FB5EAA4-D9F2-44EA-BFA8-2765706E9C3C}"/>
              </a:ext>
            </a:extLst>
          </p:cNvPr>
          <p:cNvSpPr txBox="1"/>
          <p:nvPr/>
        </p:nvSpPr>
        <p:spPr>
          <a:xfrm>
            <a:off x="553340" y="1489282"/>
            <a:ext cx="10906570" cy="523220"/>
          </a:xfrm>
          <a:prstGeom prst="rect">
            <a:avLst/>
          </a:prstGeom>
          <a:noFill/>
        </p:spPr>
        <p:txBody>
          <a:bodyPr wrap="square">
            <a:spAutoFit/>
          </a:bodyPr>
          <a:lstStyle/>
          <a:p>
            <a:r>
              <a:rPr lang="en-US" altLang="zh-CN" sz="1400" dirty="0"/>
              <a:t>Classification with multiple features, such as age, heart rate, physiological values. The importance of each feature or subsets of features are different. Solving classification models take time, usually the more features, the more time. </a:t>
            </a:r>
            <a:endParaRPr lang="en-US" sz="1400" dirty="0"/>
          </a:p>
        </p:txBody>
      </p:sp>
      <p:sp>
        <p:nvSpPr>
          <p:cNvPr id="53" name="TextBox 52">
            <a:extLst>
              <a:ext uri="{FF2B5EF4-FFF2-40B4-BE49-F238E27FC236}">
                <a16:creationId xmlns:a16="http://schemas.microsoft.com/office/drawing/2014/main" id="{08C1781D-B029-456A-B59F-163EE72C4878}"/>
              </a:ext>
            </a:extLst>
          </p:cNvPr>
          <p:cNvSpPr txBox="1"/>
          <p:nvPr/>
        </p:nvSpPr>
        <p:spPr>
          <a:xfrm>
            <a:off x="460381" y="3909664"/>
            <a:ext cx="11136261" cy="1600438"/>
          </a:xfrm>
          <a:prstGeom prst="rect">
            <a:avLst/>
          </a:prstGeom>
          <a:noFill/>
        </p:spPr>
        <p:txBody>
          <a:bodyPr wrap="square" rtlCol="0">
            <a:spAutoFit/>
          </a:bodyPr>
          <a:lstStyle/>
          <a:p>
            <a:r>
              <a:rPr lang="en-US" altLang="zh-CN" sz="1400" dirty="0"/>
              <a:t>Contributions</a:t>
            </a:r>
            <a:r>
              <a:rPr lang="zh-CN" altLang="en-US" sz="1400" dirty="0"/>
              <a:t>：</a:t>
            </a:r>
            <a:r>
              <a:rPr lang="en-US" sz="1400" dirty="0"/>
              <a:t> </a:t>
            </a:r>
          </a:p>
          <a:p>
            <a:r>
              <a:rPr lang="en-US" altLang="zh-CN" sz="1400" dirty="0"/>
              <a:t>1</a:t>
            </a:r>
            <a:r>
              <a:rPr lang="zh-CN" altLang="en-US" sz="1400" dirty="0"/>
              <a:t>）</a:t>
            </a:r>
            <a:r>
              <a:rPr lang="en-US" altLang="zh-CN" sz="1400" dirty="0"/>
              <a:t> linear cutting plane algorithm.</a:t>
            </a:r>
            <a:r>
              <a:rPr lang="zh-CN" altLang="en-US" sz="1400" dirty="0"/>
              <a:t> </a:t>
            </a:r>
            <a:r>
              <a:rPr lang="en-US" altLang="zh-CN" sz="1400" dirty="0"/>
              <a:t>Figure</a:t>
            </a:r>
            <a:r>
              <a:rPr lang="zh-CN" altLang="en-US" sz="1400" dirty="0"/>
              <a:t> </a:t>
            </a:r>
            <a:r>
              <a:rPr lang="en-US" altLang="zh-CN" sz="1400" dirty="0"/>
              <a:t>1</a:t>
            </a:r>
            <a:r>
              <a:rPr lang="zh-CN" altLang="en-US" sz="1400" dirty="0"/>
              <a:t> </a:t>
            </a:r>
            <a:r>
              <a:rPr lang="en-US" altLang="zh-CN" sz="1400" dirty="0"/>
              <a:t>in</a:t>
            </a:r>
            <a:r>
              <a:rPr lang="zh-CN" altLang="en-US" sz="1400" dirty="0"/>
              <a:t> </a:t>
            </a:r>
            <a:r>
              <a:rPr lang="en-US" altLang="zh-CN" sz="1400" dirty="0"/>
              <a:t>[1]</a:t>
            </a:r>
            <a:r>
              <a:rPr lang="zh-CN" altLang="en-US" sz="1400" dirty="0"/>
              <a:t>，</a:t>
            </a:r>
            <a:r>
              <a:rPr lang="en-US" altLang="zh-CN" sz="1400" dirty="0"/>
              <a:t>(a) shows multiple logistic losses from different subsets of features,</a:t>
            </a:r>
            <a:r>
              <a:rPr lang="zh-CN" altLang="en-US" sz="1400" dirty="0"/>
              <a:t> </a:t>
            </a:r>
            <a:r>
              <a:rPr lang="en-US" altLang="zh-CN" sz="1400" dirty="0"/>
              <a:t>the</a:t>
            </a:r>
            <a:r>
              <a:rPr lang="zh-CN" altLang="en-US" sz="1400" dirty="0"/>
              <a:t> </a:t>
            </a:r>
            <a:r>
              <a:rPr lang="en-US" altLang="zh-CN" sz="1400" dirty="0"/>
              <a:t>lowest point represents the optimal value which is on</a:t>
            </a:r>
            <a:r>
              <a:rPr lang="zh-CN" altLang="en-US" sz="1400" dirty="0"/>
              <a:t> </a:t>
            </a:r>
            <a:r>
              <a:rPr lang="en-US" altLang="zh-CN" sz="1400" dirty="0"/>
              <a:t>D. Note: linear and additive models. (b) obtain two cutting planes around the optimal value of D, in green. If adding new feature can create an optimal value lower than the green ones, keep this feature, otherwise remove.</a:t>
            </a:r>
            <a:endParaRPr lang="zh-CN" altLang="en-US" sz="1400" dirty="0"/>
          </a:p>
          <a:p>
            <a:r>
              <a:rPr lang="en-US" altLang="zh-CN" sz="1400" dirty="0"/>
              <a:t>2</a:t>
            </a:r>
            <a:r>
              <a:rPr lang="zh-CN" altLang="en-US" sz="1400" dirty="0"/>
              <a:t>）</a:t>
            </a:r>
            <a:r>
              <a:rPr lang="en-US" altLang="zh-CN" sz="1400" dirty="0"/>
              <a:t>Based on 1), two more improvement:</a:t>
            </a:r>
            <a:r>
              <a:rPr lang="zh-CN" altLang="en-US" sz="1400" dirty="0"/>
              <a:t> </a:t>
            </a:r>
            <a:r>
              <a:rPr lang="en-US" altLang="zh-CN" sz="1400" dirty="0"/>
              <a:t>A). use quadratic cut bound instead of cutting plane, red in (c); B) use exponential loss instead of logistic loss			=&gt;		             </a:t>
            </a:r>
            <a:r>
              <a:rPr lang="zh-CN" altLang="en-US" sz="1400" dirty="0"/>
              <a:t>。</a:t>
            </a:r>
          </a:p>
          <a:p>
            <a:r>
              <a:rPr lang="en-US" altLang="zh-CN" sz="1400" dirty="0"/>
              <a:t>3</a:t>
            </a:r>
            <a:r>
              <a:rPr lang="zh-CN" altLang="en-US" sz="1400" dirty="0"/>
              <a:t>）</a:t>
            </a:r>
            <a:r>
              <a:rPr lang="en-US" altLang="zh-CN" sz="1400" dirty="0"/>
              <a:t>Order the features based on the number of times of a feature having a better optimal value to reduce processing time. </a:t>
            </a:r>
            <a:endParaRPr lang="zh-CN" altLang="en-US" sz="1400" dirty="0"/>
          </a:p>
        </p:txBody>
      </p:sp>
      <p:sp>
        <p:nvSpPr>
          <p:cNvPr id="54" name="TextBox 53">
            <a:extLst>
              <a:ext uri="{FF2B5EF4-FFF2-40B4-BE49-F238E27FC236}">
                <a16:creationId xmlns:a16="http://schemas.microsoft.com/office/drawing/2014/main" id="{E2AEDA8F-D5F2-40F8-8141-6934581AF82D}"/>
              </a:ext>
            </a:extLst>
          </p:cNvPr>
          <p:cNvSpPr txBox="1"/>
          <p:nvPr/>
        </p:nvSpPr>
        <p:spPr>
          <a:xfrm>
            <a:off x="10372458" y="3596846"/>
            <a:ext cx="1224185" cy="307777"/>
          </a:xfrm>
          <a:prstGeom prst="rect">
            <a:avLst/>
          </a:prstGeom>
          <a:noFill/>
        </p:spPr>
        <p:txBody>
          <a:bodyPr wrap="square">
            <a:spAutoFit/>
          </a:bodyPr>
          <a:lstStyle/>
          <a:p>
            <a:r>
              <a:rPr lang="en-US" altLang="zh-CN" sz="1400" dirty="0"/>
              <a:t>Figure</a:t>
            </a:r>
            <a:r>
              <a:rPr lang="zh-CN" altLang="en-US" sz="1400" dirty="0"/>
              <a:t> </a:t>
            </a:r>
            <a:r>
              <a:rPr lang="en-US" altLang="zh-CN" sz="1400" dirty="0"/>
              <a:t>1</a:t>
            </a:r>
            <a:r>
              <a:rPr lang="zh-CN" altLang="en-US" sz="1400" dirty="0"/>
              <a:t> </a:t>
            </a:r>
            <a:r>
              <a:rPr lang="en-US" altLang="zh-CN" sz="1400" dirty="0"/>
              <a:t>in</a:t>
            </a:r>
            <a:r>
              <a:rPr lang="zh-CN" altLang="en-US" sz="1400" dirty="0"/>
              <a:t> </a:t>
            </a:r>
            <a:r>
              <a:rPr lang="en-US" altLang="zh-CN" sz="1400" dirty="0"/>
              <a:t>[1]</a:t>
            </a:r>
            <a:endParaRPr lang="en-US" sz="1400" dirty="0"/>
          </a:p>
        </p:txBody>
      </p:sp>
    </p:spTree>
    <p:extLst>
      <p:ext uri="{BB962C8B-B14F-4D97-AF65-F5344CB8AC3E}">
        <p14:creationId xmlns:p14="http://schemas.microsoft.com/office/powerpoint/2010/main" val="167803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335BB-E59A-45B4-BC33-8D649AAA448B}"/>
              </a:ext>
            </a:extLst>
          </p:cNvPr>
          <p:cNvSpPr txBox="1"/>
          <p:nvPr/>
        </p:nvSpPr>
        <p:spPr>
          <a:xfrm>
            <a:off x="349286" y="4148947"/>
            <a:ext cx="11136261" cy="1600438"/>
          </a:xfrm>
          <a:prstGeom prst="rect">
            <a:avLst/>
          </a:prstGeom>
          <a:noFill/>
        </p:spPr>
        <p:txBody>
          <a:bodyPr wrap="square" rtlCol="0">
            <a:spAutoFit/>
          </a:bodyPr>
          <a:lstStyle/>
          <a:p>
            <a:r>
              <a:rPr lang="zh-CN" altLang="en-US" sz="1400" dirty="0"/>
              <a:t>文章贡献：</a:t>
            </a:r>
            <a:r>
              <a:rPr lang="en-US" sz="1400" dirty="0"/>
              <a:t> </a:t>
            </a:r>
          </a:p>
          <a:p>
            <a:r>
              <a:rPr lang="en-US" altLang="zh-CN" sz="1400" dirty="0"/>
              <a:t>1</a:t>
            </a:r>
            <a:r>
              <a:rPr lang="zh-CN" altLang="en-US" sz="1400" dirty="0"/>
              <a:t>）</a:t>
            </a:r>
            <a:r>
              <a:rPr lang="en-US" altLang="zh-CN" sz="1400" dirty="0"/>
              <a:t> linear cutting plane algorithm</a:t>
            </a:r>
            <a:r>
              <a:rPr lang="zh-CN" altLang="en-US" sz="1400" dirty="0"/>
              <a:t>，如上图，</a:t>
            </a:r>
            <a:r>
              <a:rPr lang="en-US" altLang="zh-CN" sz="1400" dirty="0"/>
              <a:t>(a)</a:t>
            </a:r>
            <a:r>
              <a:rPr lang="zh-CN" altLang="en-US" sz="1400" dirty="0"/>
              <a:t>显示了多个由不同特征量子群确定的逻辑损失（</a:t>
            </a:r>
            <a:r>
              <a:rPr lang="en-US" altLang="zh-CN" sz="1400" dirty="0"/>
              <a:t>logistic loss</a:t>
            </a:r>
            <a:r>
              <a:rPr lang="zh-CN" altLang="en-US" sz="1400" dirty="0"/>
              <a:t>），对于每一个，最低点是最优点。注意：得是线性可加模型。从图上看</a:t>
            </a:r>
            <a:r>
              <a:rPr lang="en-US" altLang="zh-CN" sz="1400" dirty="0"/>
              <a:t>D</a:t>
            </a:r>
            <a:r>
              <a:rPr lang="zh-CN" altLang="en-US" sz="1400" dirty="0"/>
              <a:t>有最佳逻辑损失。</a:t>
            </a:r>
            <a:r>
              <a:rPr lang="en-US" altLang="zh-CN" sz="1400" dirty="0"/>
              <a:t>(b)</a:t>
            </a:r>
            <a:r>
              <a:rPr lang="zh-CN" altLang="en-US" sz="1400" dirty="0"/>
              <a:t>在</a:t>
            </a:r>
            <a:r>
              <a:rPr lang="en-US" altLang="zh-CN" sz="1400" dirty="0"/>
              <a:t>D</a:t>
            </a:r>
            <a:r>
              <a:rPr lang="zh-CN" altLang="en-US" sz="1400" dirty="0"/>
              <a:t>最优点的附近对称作两个切割板（</a:t>
            </a:r>
            <a:r>
              <a:rPr lang="en-US" altLang="zh-CN" sz="1400" dirty="0"/>
              <a:t>cutting planes</a:t>
            </a:r>
            <a:r>
              <a:rPr lang="zh-CN" altLang="en-US" sz="1400" dirty="0"/>
              <a:t>，绿色显示）。如果加入一个子群外的特征量能产生比切割板交界更低的最优点，就保留此特征量并更新逻辑损失；否则，排除。</a:t>
            </a:r>
          </a:p>
          <a:p>
            <a:r>
              <a:rPr lang="en-US" altLang="zh-CN" sz="1400" dirty="0"/>
              <a:t>2</a:t>
            </a:r>
            <a:r>
              <a:rPr lang="zh-CN" altLang="en-US" sz="1400" dirty="0"/>
              <a:t>）在</a:t>
            </a:r>
            <a:r>
              <a:rPr lang="en-US" altLang="zh-CN" sz="1400" dirty="0"/>
              <a:t>1</a:t>
            </a:r>
            <a:r>
              <a:rPr lang="zh-CN" altLang="en-US" sz="1400" dirty="0"/>
              <a:t>）的基础上做了两个改进</a:t>
            </a:r>
            <a:r>
              <a:rPr lang="en-US" altLang="zh-CN" sz="1400" dirty="0"/>
              <a:t>A</a:t>
            </a:r>
            <a:r>
              <a:rPr lang="zh-CN" altLang="en-US" sz="1400" dirty="0"/>
              <a:t>）把切割板换成二次方削减绑定</a:t>
            </a:r>
            <a:r>
              <a:rPr lang="en-US" altLang="zh-CN" sz="1400" dirty="0"/>
              <a:t>quadratic cut bound</a:t>
            </a:r>
            <a:r>
              <a:rPr lang="zh-CN" altLang="en-US" sz="1400" dirty="0"/>
              <a:t>，体现为上图（</a:t>
            </a:r>
            <a:r>
              <a:rPr lang="en-US" altLang="zh-CN" sz="1400" dirty="0"/>
              <a:t>c</a:t>
            </a:r>
            <a:r>
              <a:rPr lang="zh-CN" altLang="en-US" sz="1400" dirty="0"/>
              <a:t>）中黑跟绿线间的红线；</a:t>
            </a:r>
            <a:r>
              <a:rPr lang="en-US" altLang="zh-CN" sz="1400" dirty="0"/>
              <a:t>B</a:t>
            </a:r>
            <a:r>
              <a:rPr lang="zh-CN" altLang="en-US" sz="1400" dirty="0"/>
              <a:t>）把逻辑损失换成指数损失</a:t>
            </a:r>
            <a:r>
              <a:rPr lang="en-US" altLang="zh-CN" sz="1400" dirty="0"/>
              <a:t>			=&gt;		             </a:t>
            </a:r>
            <a:r>
              <a:rPr lang="zh-CN" altLang="en-US" sz="1400" dirty="0"/>
              <a:t>。</a:t>
            </a:r>
          </a:p>
          <a:p>
            <a:r>
              <a:rPr lang="en-US" altLang="zh-CN" sz="1400" dirty="0"/>
              <a:t>3</a:t>
            </a:r>
            <a:r>
              <a:rPr lang="zh-CN" altLang="en-US" sz="1400" dirty="0"/>
              <a:t>）把比较过的特征量根据更优的最优点存在次数排序，以减少处理时间。</a:t>
            </a:r>
          </a:p>
        </p:txBody>
      </p:sp>
      <p:grpSp>
        <p:nvGrpSpPr>
          <p:cNvPr id="17" name="Group 16">
            <a:extLst>
              <a:ext uri="{FF2B5EF4-FFF2-40B4-BE49-F238E27FC236}">
                <a16:creationId xmlns:a16="http://schemas.microsoft.com/office/drawing/2014/main" id="{DF4F52CE-10FE-404E-8F83-BADA9C818CDA}"/>
              </a:ext>
            </a:extLst>
          </p:cNvPr>
          <p:cNvGrpSpPr/>
          <p:nvPr/>
        </p:nvGrpSpPr>
        <p:grpSpPr>
          <a:xfrm>
            <a:off x="1803854" y="5266342"/>
            <a:ext cx="4654540" cy="262787"/>
            <a:chOff x="1820946" y="5266342"/>
            <a:chExt cx="4654540" cy="262787"/>
          </a:xfrm>
        </p:grpSpPr>
        <p:pic>
          <p:nvPicPr>
            <p:cNvPr id="9" name="Picture 8">
              <a:extLst>
                <a:ext uri="{FF2B5EF4-FFF2-40B4-BE49-F238E27FC236}">
                  <a16:creationId xmlns:a16="http://schemas.microsoft.com/office/drawing/2014/main" id="{E8D97201-F215-4205-9323-9EEB7020CD09}"/>
                </a:ext>
              </a:extLst>
            </p:cNvPr>
            <p:cNvPicPr>
              <a:picLocks noChangeAspect="1"/>
            </p:cNvPicPr>
            <p:nvPr/>
          </p:nvPicPr>
          <p:blipFill>
            <a:blip r:embed="rId3"/>
            <a:stretch>
              <a:fillRect/>
            </a:stretch>
          </p:blipFill>
          <p:spPr>
            <a:xfrm>
              <a:off x="1820946" y="5266342"/>
              <a:ext cx="2208303" cy="245694"/>
            </a:xfrm>
            <a:prstGeom prst="rect">
              <a:avLst/>
            </a:prstGeom>
          </p:spPr>
        </p:pic>
        <p:pic>
          <p:nvPicPr>
            <p:cNvPr id="13" name="Picture 12">
              <a:extLst>
                <a:ext uri="{FF2B5EF4-FFF2-40B4-BE49-F238E27FC236}">
                  <a16:creationId xmlns:a16="http://schemas.microsoft.com/office/drawing/2014/main" id="{5C454DFA-83D6-4903-83ED-45DE3D969732}"/>
                </a:ext>
              </a:extLst>
            </p:cNvPr>
            <p:cNvPicPr>
              <a:picLocks noChangeAspect="1"/>
            </p:cNvPicPr>
            <p:nvPr/>
          </p:nvPicPr>
          <p:blipFill>
            <a:blip r:embed="rId4"/>
            <a:stretch>
              <a:fillRect/>
            </a:stretch>
          </p:blipFill>
          <p:spPr>
            <a:xfrm>
              <a:off x="4527832" y="5283434"/>
              <a:ext cx="1310404" cy="185873"/>
            </a:xfrm>
            <a:prstGeom prst="rect">
              <a:avLst/>
            </a:prstGeom>
          </p:spPr>
        </p:pic>
        <p:pic>
          <p:nvPicPr>
            <p:cNvPr id="16" name="Picture 15">
              <a:extLst>
                <a:ext uri="{FF2B5EF4-FFF2-40B4-BE49-F238E27FC236}">
                  <a16:creationId xmlns:a16="http://schemas.microsoft.com/office/drawing/2014/main" id="{68E189D0-E508-4D0A-A209-146AAE33008D}"/>
                </a:ext>
              </a:extLst>
            </p:cNvPr>
            <p:cNvPicPr>
              <a:picLocks noChangeAspect="1"/>
            </p:cNvPicPr>
            <p:nvPr/>
          </p:nvPicPr>
          <p:blipFill>
            <a:blip r:embed="rId5"/>
            <a:stretch>
              <a:fillRect/>
            </a:stretch>
          </p:blipFill>
          <p:spPr>
            <a:xfrm>
              <a:off x="5895167" y="5266343"/>
              <a:ext cx="580319" cy="262786"/>
            </a:xfrm>
            <a:prstGeom prst="rect">
              <a:avLst/>
            </a:prstGeom>
          </p:spPr>
        </p:pic>
      </p:grpSp>
      <p:sp>
        <p:nvSpPr>
          <p:cNvPr id="10" name="Rectangle 9">
            <a:extLst>
              <a:ext uri="{FF2B5EF4-FFF2-40B4-BE49-F238E27FC236}">
                <a16:creationId xmlns:a16="http://schemas.microsoft.com/office/drawing/2014/main" id="{F4AB18C8-C994-4545-8BD6-EBC5AFF549A8}"/>
              </a:ext>
            </a:extLst>
          </p:cNvPr>
          <p:cNvSpPr/>
          <p:nvPr/>
        </p:nvSpPr>
        <p:spPr>
          <a:xfrm>
            <a:off x="316186" y="882721"/>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问题</a:t>
            </a:r>
            <a:endParaRPr lang="en-US" b="1" dirty="0">
              <a:solidFill>
                <a:schemeClr val="bg1"/>
              </a:solidFill>
            </a:endParaRPr>
          </a:p>
        </p:txBody>
      </p:sp>
      <p:sp>
        <p:nvSpPr>
          <p:cNvPr id="25" name="Rectangle 24">
            <a:extLst>
              <a:ext uri="{FF2B5EF4-FFF2-40B4-BE49-F238E27FC236}">
                <a16:creationId xmlns:a16="http://schemas.microsoft.com/office/drawing/2014/main" id="{A987AE63-8FBB-4461-8B93-E1CCF3AE37B0}"/>
              </a:ext>
            </a:extLst>
          </p:cNvPr>
          <p:cNvSpPr/>
          <p:nvPr/>
        </p:nvSpPr>
        <p:spPr>
          <a:xfrm>
            <a:off x="306922" y="1982938"/>
            <a:ext cx="1590108"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方法</a:t>
            </a:r>
            <a:endParaRPr lang="en-US" dirty="0">
              <a:solidFill>
                <a:schemeClr val="bg1"/>
              </a:solidFill>
            </a:endParaRPr>
          </a:p>
        </p:txBody>
      </p:sp>
      <p:sp>
        <p:nvSpPr>
          <p:cNvPr id="27" name="Rectangle 26">
            <a:extLst>
              <a:ext uri="{FF2B5EF4-FFF2-40B4-BE49-F238E27FC236}">
                <a16:creationId xmlns:a16="http://schemas.microsoft.com/office/drawing/2014/main" id="{005606E7-C1B8-4626-A129-11E245C1AA53}"/>
              </a:ext>
            </a:extLst>
          </p:cNvPr>
          <p:cNvSpPr/>
          <p:nvPr/>
        </p:nvSpPr>
        <p:spPr>
          <a:xfrm>
            <a:off x="428438" y="5823823"/>
            <a:ext cx="139181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结果</a:t>
            </a:r>
            <a:endParaRPr lang="en-US" b="1" dirty="0">
              <a:solidFill>
                <a:schemeClr val="bg1"/>
              </a:solidFill>
            </a:endParaRPr>
          </a:p>
        </p:txBody>
      </p:sp>
      <p:sp>
        <p:nvSpPr>
          <p:cNvPr id="31" name="TextBox 30">
            <a:extLst>
              <a:ext uri="{FF2B5EF4-FFF2-40B4-BE49-F238E27FC236}">
                <a16:creationId xmlns:a16="http://schemas.microsoft.com/office/drawing/2014/main" id="{60F89734-2D57-405A-A23D-01C189721C6F}"/>
              </a:ext>
            </a:extLst>
          </p:cNvPr>
          <p:cNvSpPr txBox="1"/>
          <p:nvPr/>
        </p:nvSpPr>
        <p:spPr>
          <a:xfrm>
            <a:off x="436587" y="1330827"/>
            <a:ext cx="10220018" cy="523220"/>
          </a:xfrm>
          <a:prstGeom prst="rect">
            <a:avLst/>
          </a:prstGeom>
          <a:noFill/>
        </p:spPr>
        <p:txBody>
          <a:bodyPr wrap="square" rtlCol="0">
            <a:spAutoFit/>
          </a:bodyPr>
          <a:lstStyle/>
          <a:p>
            <a:r>
              <a:rPr lang="zh-CN" altLang="en-US" sz="1400" dirty="0"/>
              <a:t>假设要对数据进行分类，数据有多个特征量（例如年龄，心跳，血液指标等）。单个特征量和不同特征量组合对分类的影响不同。需要建模找最优分类法。难点：特征量多的时候需要时间长。</a:t>
            </a:r>
            <a:endParaRPr lang="en-US" sz="1400" dirty="0"/>
          </a:p>
        </p:txBody>
      </p:sp>
      <p:sp>
        <p:nvSpPr>
          <p:cNvPr id="35" name="TextBox 34">
            <a:extLst>
              <a:ext uri="{FF2B5EF4-FFF2-40B4-BE49-F238E27FC236}">
                <a16:creationId xmlns:a16="http://schemas.microsoft.com/office/drawing/2014/main" id="{B50504C4-E5F7-4E68-83BF-B655088D8B0E}"/>
              </a:ext>
            </a:extLst>
          </p:cNvPr>
          <p:cNvSpPr txBox="1"/>
          <p:nvPr/>
        </p:nvSpPr>
        <p:spPr>
          <a:xfrm>
            <a:off x="316667" y="6305292"/>
            <a:ext cx="2272709" cy="307777"/>
          </a:xfrm>
          <a:prstGeom prst="rect">
            <a:avLst/>
          </a:prstGeom>
          <a:noFill/>
        </p:spPr>
        <p:txBody>
          <a:bodyPr wrap="square">
            <a:spAutoFit/>
          </a:bodyPr>
          <a:lstStyle/>
          <a:p>
            <a:r>
              <a:rPr lang="zh-CN" altLang="en-US" sz="1400" dirty="0"/>
              <a:t>比之前的方法快</a:t>
            </a:r>
            <a:r>
              <a:rPr lang="en-US" altLang="zh-CN" sz="1400" dirty="0"/>
              <a:t>2-5</a:t>
            </a:r>
            <a:r>
              <a:rPr lang="zh-CN" altLang="en-US" sz="1400" dirty="0"/>
              <a:t>倍。</a:t>
            </a:r>
            <a:endParaRPr lang="en-US" sz="1400" dirty="0"/>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0194107" cy="872465"/>
          </a:xfrm>
        </p:spPr>
        <p:txBody>
          <a:bodyPr>
            <a:noAutofit/>
          </a:bodyPr>
          <a:lstStyle/>
          <a:p>
            <a:r>
              <a:rPr lang="zh-CN" altLang="en-US" sz="2400" b="1" dirty="0">
                <a:solidFill>
                  <a:srgbClr val="C00000"/>
                </a:solidFill>
              </a:rPr>
              <a:t>笔记</a:t>
            </a:r>
            <a:r>
              <a:rPr lang="en-US" altLang="zh-CN" sz="2400" b="1" dirty="0">
                <a:solidFill>
                  <a:srgbClr val="C00000"/>
                </a:solidFill>
              </a:rPr>
              <a:t>: Fast Sparse Classiﬁcation for Generalized Linear and Additive Models </a:t>
            </a:r>
            <a:r>
              <a:rPr lang="en-US" altLang="zh-CN" sz="2400" b="1" baseline="30000" dirty="0">
                <a:solidFill>
                  <a:srgbClr val="C00000"/>
                </a:solidFill>
              </a:rPr>
              <a:t>[1]</a:t>
            </a:r>
            <a:endParaRPr lang="en-US" sz="2400" b="1" baseline="30000" dirty="0"/>
          </a:p>
        </p:txBody>
      </p:sp>
      <p:pic>
        <p:nvPicPr>
          <p:cNvPr id="6" name="Picture 5">
            <a:extLst>
              <a:ext uri="{FF2B5EF4-FFF2-40B4-BE49-F238E27FC236}">
                <a16:creationId xmlns:a16="http://schemas.microsoft.com/office/drawing/2014/main" id="{5030E50E-1B81-43C5-84D4-569591B92971}"/>
              </a:ext>
            </a:extLst>
          </p:cNvPr>
          <p:cNvPicPr>
            <a:picLocks noChangeAspect="1"/>
          </p:cNvPicPr>
          <p:nvPr/>
        </p:nvPicPr>
        <p:blipFill>
          <a:blip r:embed="rId6"/>
          <a:stretch>
            <a:fillRect/>
          </a:stretch>
        </p:blipFill>
        <p:spPr>
          <a:xfrm>
            <a:off x="1942360" y="1939521"/>
            <a:ext cx="8081856" cy="2273021"/>
          </a:xfrm>
          <a:prstGeom prst="rect">
            <a:avLst/>
          </a:prstGeom>
        </p:spPr>
      </p:pic>
      <p:sp>
        <p:nvSpPr>
          <p:cNvPr id="54" name="TextBox 53">
            <a:extLst>
              <a:ext uri="{FF2B5EF4-FFF2-40B4-BE49-F238E27FC236}">
                <a16:creationId xmlns:a16="http://schemas.microsoft.com/office/drawing/2014/main" id="{3CAE10C5-5EB2-4F79-8EB3-644D2C0B9DFF}"/>
              </a:ext>
            </a:extLst>
          </p:cNvPr>
          <p:cNvSpPr txBox="1"/>
          <p:nvPr/>
        </p:nvSpPr>
        <p:spPr>
          <a:xfrm>
            <a:off x="8749790" y="6279511"/>
            <a:ext cx="3126235" cy="246221"/>
          </a:xfrm>
          <a:prstGeom prst="rect">
            <a:avLst/>
          </a:prstGeom>
          <a:noFill/>
        </p:spPr>
        <p:txBody>
          <a:bodyPr wrap="square">
            <a:spAutoFit/>
          </a:bodyPr>
          <a:lstStyle/>
          <a:p>
            <a:r>
              <a:rPr lang="en-US" sz="1000" dirty="0"/>
              <a:t>[1] https://arxiv.org/pdf/2202.11389</a:t>
            </a:r>
          </a:p>
        </p:txBody>
      </p:sp>
      <p:sp>
        <p:nvSpPr>
          <p:cNvPr id="55" name="TextBox 54">
            <a:extLst>
              <a:ext uri="{FF2B5EF4-FFF2-40B4-BE49-F238E27FC236}">
                <a16:creationId xmlns:a16="http://schemas.microsoft.com/office/drawing/2014/main" id="{0FFC9AC7-E077-4D8E-83F2-990747862485}"/>
              </a:ext>
            </a:extLst>
          </p:cNvPr>
          <p:cNvSpPr txBox="1"/>
          <p:nvPr/>
        </p:nvSpPr>
        <p:spPr>
          <a:xfrm>
            <a:off x="9851163" y="3665214"/>
            <a:ext cx="1583110" cy="307777"/>
          </a:xfrm>
          <a:prstGeom prst="rect">
            <a:avLst/>
          </a:prstGeom>
          <a:noFill/>
        </p:spPr>
        <p:txBody>
          <a:bodyPr wrap="square">
            <a:spAutoFit/>
          </a:bodyPr>
          <a:lstStyle/>
          <a:p>
            <a:r>
              <a:rPr lang="en-US" altLang="zh-CN" sz="1400" dirty="0"/>
              <a:t>Figure 1 in [1]</a:t>
            </a:r>
            <a:endParaRPr lang="en-US" sz="1400" dirty="0"/>
          </a:p>
        </p:txBody>
      </p:sp>
    </p:spTree>
    <p:extLst>
      <p:ext uri="{BB962C8B-B14F-4D97-AF65-F5344CB8AC3E}">
        <p14:creationId xmlns:p14="http://schemas.microsoft.com/office/powerpoint/2010/main" val="2304490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2871</TotalTime>
  <Words>538</Words>
  <Application>Microsoft Office PowerPoint</Application>
  <PresentationFormat>Widescreen</PresentationFormat>
  <Paragraphs>26</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Notes: Fast Sparse Classiﬁcation for Generalized Linear and Additive Models [1]</vt:lpstr>
      <vt:lpstr>笔记: Fast Sparse Classiﬁcation for Generalized Linear and Additive Models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Seeds for Brainstorm</dc:title>
  <dc:creator>Jian Li</dc:creator>
  <cp:lastModifiedBy>Yingxuan Zhu</cp:lastModifiedBy>
  <cp:revision>155</cp:revision>
  <dcterms:created xsi:type="dcterms:W3CDTF">2021-03-22T17:08:32Z</dcterms:created>
  <dcterms:modified xsi:type="dcterms:W3CDTF">2022-02-25T02:24:48Z</dcterms:modified>
</cp:coreProperties>
</file>