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7"/>
  </p:notesMasterIdLst>
  <p:sldIdLst>
    <p:sldId id="298" r:id="rId5"/>
    <p:sldId id="305" r:id="rId6"/>
    <p:sldId id="331" r:id="rId7"/>
    <p:sldId id="354" r:id="rId8"/>
    <p:sldId id="355" r:id="rId9"/>
    <p:sldId id="356" r:id="rId10"/>
    <p:sldId id="358" r:id="rId11"/>
    <p:sldId id="352" r:id="rId12"/>
    <p:sldId id="360" r:id="rId13"/>
    <p:sldId id="362" r:id="rId14"/>
    <p:sldId id="363" r:id="rId15"/>
    <p:sldId id="364" r:id="rId16"/>
    <p:sldId id="369" r:id="rId17"/>
    <p:sldId id="370" r:id="rId18"/>
    <p:sldId id="330" r:id="rId19"/>
    <p:sldId id="308" r:id="rId20"/>
    <p:sldId id="335" r:id="rId21"/>
    <p:sldId id="372" r:id="rId22"/>
    <p:sldId id="365" r:id="rId23"/>
    <p:sldId id="374" r:id="rId24"/>
    <p:sldId id="341" r:id="rId25"/>
    <p:sldId id="3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5074" autoAdjust="0"/>
  </p:normalViewPr>
  <p:slideViewPr>
    <p:cSldViewPr snapToGrid="0">
      <p:cViewPr varScale="1">
        <p:scale>
          <a:sx n="116" d="100"/>
          <a:sy n="116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 custScaleX="10592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 custScaleX="10592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Architecture</a:t>
          </a:r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/>
            <a:t>Object</a:t>
          </a:r>
          <a:endParaRPr lang="en-US" sz="800" b="1" dirty="0"/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06868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04831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Architecture</a:t>
          </a:r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/>
            <a:t>Object</a:t>
          </a:r>
          <a:endParaRPr lang="en-US" sz="800" b="1" dirty="0"/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06868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04831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Architecture</a:t>
          </a:r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/>
            <a:t>Object</a:t>
          </a:r>
          <a:endParaRPr lang="en-US" sz="800" b="1" dirty="0"/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06868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04831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Architecture</a:t>
          </a:r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/>
            <a:t>Object</a:t>
          </a:r>
          <a:endParaRPr lang="en-US" sz="800" b="1" dirty="0"/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06868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04831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Architecture</a:t>
          </a:r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/>
            <a:t>Object</a:t>
          </a:r>
          <a:endParaRPr lang="en-US" sz="800" b="1" dirty="0"/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06868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04831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Architecture</a:t>
          </a:r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/>
            <a:t>Object</a:t>
          </a:r>
          <a:endParaRPr lang="en-US" sz="800" b="1" dirty="0"/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06868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04831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Architecture</a:t>
          </a:r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/>
            <a:t>Object</a:t>
          </a:r>
          <a:endParaRPr lang="en-US" sz="800" b="1" dirty="0"/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06868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04831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Architecture</a:t>
          </a:r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/>
            <a:t>Object</a:t>
          </a:r>
          <a:endParaRPr lang="en-US" sz="800" b="1" dirty="0"/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06868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04831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A97B19-6093-4116-83E1-13B1E9E09E2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ECE29A-182E-494A-A76E-7124AA5799B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altLang="zh-CN" sz="1050" b="1" dirty="0"/>
            <a:t>Architecture</a:t>
          </a:r>
          <a:endParaRPr lang="en-US" sz="800" b="1" dirty="0"/>
        </a:p>
      </dgm:t>
    </dgm:pt>
    <dgm:pt modelId="{1D70A0F0-862A-4C08-90F7-F7BD58E88323}" type="par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03A00246-3842-4DC5-9A67-BB9C63BC395A}" type="sibTrans" cxnId="{E41C45E9-EE81-425D-A95D-3B8DFC9C7139}">
      <dgm:prSet/>
      <dgm:spPr/>
      <dgm:t>
        <a:bodyPr/>
        <a:lstStyle/>
        <a:p>
          <a:endParaRPr lang="en-US" sz="2800" b="1"/>
        </a:p>
      </dgm:t>
    </dgm:pt>
    <dgm:pt modelId="{B01DD607-7335-4809-AA35-34781DD696F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Object</a:t>
          </a:r>
        </a:p>
      </dgm:t>
    </dgm:pt>
    <dgm:pt modelId="{04AB2192-107D-4503-8643-E3E3F79C837F}" type="par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47E4FE7C-5499-4E6D-9FB6-C2847EB01602}" type="sibTrans" cxnId="{3F65852D-13BC-46AC-978F-C9D0B8D080AD}">
      <dgm:prSet/>
      <dgm:spPr/>
      <dgm:t>
        <a:bodyPr/>
        <a:lstStyle/>
        <a:p>
          <a:endParaRPr lang="en-US" sz="2800" b="1"/>
        </a:p>
      </dgm:t>
    </dgm:pt>
    <dgm:pt modelId="{905B6E4A-8CB5-4C62-9C3F-AEE92E173CA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Memory</a:t>
          </a:r>
        </a:p>
      </dgm:t>
    </dgm:pt>
    <dgm:pt modelId="{98A0C2B2-1E64-4706-AFD3-A62E6DD62851}" type="par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A8302DFA-5813-4175-9F44-F003555DA628}" type="sibTrans" cxnId="{F7638681-E171-4D82-8124-1D17406B7542}">
      <dgm:prSet/>
      <dgm:spPr/>
      <dgm:t>
        <a:bodyPr/>
        <a:lstStyle/>
        <a:p>
          <a:endParaRPr lang="en-US" sz="2800" b="1"/>
        </a:p>
      </dgm:t>
    </dgm:pt>
    <dgm:pt modelId="{F259AA7B-32D8-46DF-AEB5-371D2875CAC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Resource</a:t>
          </a:r>
        </a:p>
      </dgm:t>
    </dgm:pt>
    <dgm:pt modelId="{ADB76851-ACD8-4EB1-9F58-A9BE75D37AD7}" type="par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FA374299-02DB-42F4-B7B9-D65D00865850}" type="sibTrans" cxnId="{D3853113-76C3-4E6F-9631-5D279FC723DF}">
      <dgm:prSet/>
      <dgm:spPr/>
      <dgm:t>
        <a:bodyPr/>
        <a:lstStyle/>
        <a:p>
          <a:endParaRPr lang="en-US" sz="2800" b="1"/>
        </a:p>
      </dgm:t>
    </dgm:pt>
    <dgm:pt modelId="{03AA2BEF-BB8C-495B-9AF7-71B360BB715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800" b="1" dirty="0"/>
            <a:t>Scheduling</a:t>
          </a:r>
        </a:p>
      </dgm:t>
    </dgm:pt>
    <dgm:pt modelId="{5BA64E86-A946-4B6E-820D-7D7C211EA5F2}" type="par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95E30356-4A56-4024-A8C5-CB26D6EEC858}" type="sibTrans" cxnId="{1E6F1A9E-8D7D-4CF8-BFC0-7AD3186D75BE}">
      <dgm:prSet/>
      <dgm:spPr/>
      <dgm:t>
        <a:bodyPr/>
        <a:lstStyle/>
        <a:p>
          <a:endParaRPr lang="en-US" sz="2800" b="1"/>
        </a:p>
      </dgm:t>
    </dgm:pt>
    <dgm:pt modelId="{CE2DC8B9-83EA-4CF8-A0BA-2BAFFA19983D}" type="pres">
      <dgm:prSet presAssocID="{DDA97B19-6093-4116-83E1-13B1E9E09E29}" presName="Name0" presStyleCnt="0">
        <dgm:presLayoutVars>
          <dgm:dir/>
          <dgm:animLvl val="lvl"/>
          <dgm:resizeHandles val="exact"/>
        </dgm:presLayoutVars>
      </dgm:prSet>
      <dgm:spPr/>
    </dgm:pt>
    <dgm:pt modelId="{E8359F5A-1668-422F-A287-1508C55F1AE0}" type="pres">
      <dgm:prSet presAssocID="{FAECE29A-182E-494A-A76E-7124AA5799BE}" presName="parTxOnly" presStyleLbl="node1" presStyleIdx="0" presStyleCnt="5" custScaleX="159691">
        <dgm:presLayoutVars>
          <dgm:chMax val="0"/>
          <dgm:chPref val="0"/>
          <dgm:bulletEnabled val="1"/>
        </dgm:presLayoutVars>
      </dgm:prSet>
      <dgm:spPr/>
    </dgm:pt>
    <dgm:pt modelId="{5938C8CE-0A9D-40DA-9EF5-8EB4D4338FBC}" type="pres">
      <dgm:prSet presAssocID="{03A00246-3842-4DC5-9A67-BB9C63BC395A}" presName="parTxOnlySpace" presStyleCnt="0"/>
      <dgm:spPr/>
    </dgm:pt>
    <dgm:pt modelId="{5729CB3F-72DA-4E26-98E6-509BDD27454B}" type="pres">
      <dgm:prSet presAssocID="{B01DD607-7335-4809-AA35-34781DD696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A4931F4-BED3-46AD-92FC-0E4382FDD6DB}" type="pres">
      <dgm:prSet presAssocID="{47E4FE7C-5499-4E6D-9FB6-C2847EB01602}" presName="parTxOnlySpace" presStyleCnt="0"/>
      <dgm:spPr/>
    </dgm:pt>
    <dgm:pt modelId="{304C4E5D-368D-4F12-898C-C4C86E7E6814}" type="pres">
      <dgm:prSet presAssocID="{905B6E4A-8CB5-4C62-9C3F-AEE92E173CA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9CA23CA-BF46-459D-B540-EEE3E2EBEF10}" type="pres">
      <dgm:prSet presAssocID="{A8302DFA-5813-4175-9F44-F003555DA628}" presName="parTxOnlySpace" presStyleCnt="0"/>
      <dgm:spPr/>
    </dgm:pt>
    <dgm:pt modelId="{1D9EAF4C-AAD4-4842-89E2-94DB49818627}" type="pres">
      <dgm:prSet presAssocID="{F259AA7B-32D8-46DF-AEB5-371D2875CA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6BF4E45-AC81-4A01-8948-A8B6E66B8728}" type="pres">
      <dgm:prSet presAssocID="{FA374299-02DB-42F4-B7B9-D65D00865850}" presName="parTxOnlySpace" presStyleCnt="0"/>
      <dgm:spPr/>
    </dgm:pt>
    <dgm:pt modelId="{1BB9ED22-C437-4215-8B8A-A8237A0EC378}" type="pres">
      <dgm:prSet presAssocID="{03AA2BEF-BB8C-495B-9AF7-71B360BB7154}" presName="parTxOnly" presStyleLbl="node1" presStyleIdx="4" presStyleCnt="5" custScaleX="111556">
        <dgm:presLayoutVars>
          <dgm:chMax val="0"/>
          <dgm:chPref val="0"/>
          <dgm:bulletEnabled val="1"/>
        </dgm:presLayoutVars>
      </dgm:prSet>
      <dgm:spPr/>
    </dgm:pt>
  </dgm:ptLst>
  <dgm:cxnLst>
    <dgm:cxn modelId="{D3853113-76C3-4E6F-9631-5D279FC723DF}" srcId="{DDA97B19-6093-4116-83E1-13B1E9E09E29}" destId="{F259AA7B-32D8-46DF-AEB5-371D2875CAC4}" srcOrd="3" destOrd="0" parTransId="{ADB76851-ACD8-4EB1-9F58-A9BE75D37AD7}" sibTransId="{FA374299-02DB-42F4-B7B9-D65D00865850}"/>
    <dgm:cxn modelId="{0374CD1B-1AB3-43F5-B8EE-628FB953F852}" type="presOf" srcId="{FAECE29A-182E-494A-A76E-7124AA5799BE}" destId="{E8359F5A-1668-422F-A287-1508C55F1AE0}" srcOrd="0" destOrd="0" presId="urn:microsoft.com/office/officeart/2005/8/layout/chevron1"/>
    <dgm:cxn modelId="{C394D121-D461-46E4-AFC4-6DD1155AB82A}" type="presOf" srcId="{905B6E4A-8CB5-4C62-9C3F-AEE92E173CAB}" destId="{304C4E5D-368D-4F12-898C-C4C86E7E6814}" srcOrd="0" destOrd="0" presId="urn:microsoft.com/office/officeart/2005/8/layout/chevron1"/>
    <dgm:cxn modelId="{3F65852D-13BC-46AC-978F-C9D0B8D080AD}" srcId="{DDA97B19-6093-4116-83E1-13B1E9E09E29}" destId="{B01DD607-7335-4809-AA35-34781DD696F0}" srcOrd="1" destOrd="0" parTransId="{04AB2192-107D-4503-8643-E3E3F79C837F}" sibTransId="{47E4FE7C-5499-4E6D-9FB6-C2847EB01602}"/>
    <dgm:cxn modelId="{F0DFBB39-519D-47C5-8B42-6F0596BA16F2}" type="presOf" srcId="{DDA97B19-6093-4116-83E1-13B1E9E09E29}" destId="{CE2DC8B9-83EA-4CF8-A0BA-2BAFFA19983D}" srcOrd="0" destOrd="0" presId="urn:microsoft.com/office/officeart/2005/8/layout/chevron1"/>
    <dgm:cxn modelId="{8423D73E-1368-4827-90BE-A7A8A775CFE7}" type="presOf" srcId="{03AA2BEF-BB8C-495B-9AF7-71B360BB7154}" destId="{1BB9ED22-C437-4215-8B8A-A8237A0EC378}" srcOrd="0" destOrd="0" presId="urn:microsoft.com/office/officeart/2005/8/layout/chevron1"/>
    <dgm:cxn modelId="{AC835B63-7A84-4F41-81EA-630C37ED11FD}" type="presOf" srcId="{F259AA7B-32D8-46DF-AEB5-371D2875CAC4}" destId="{1D9EAF4C-AAD4-4842-89E2-94DB49818627}" srcOrd="0" destOrd="0" presId="urn:microsoft.com/office/officeart/2005/8/layout/chevron1"/>
    <dgm:cxn modelId="{F7638681-E171-4D82-8124-1D17406B7542}" srcId="{DDA97B19-6093-4116-83E1-13B1E9E09E29}" destId="{905B6E4A-8CB5-4C62-9C3F-AEE92E173CAB}" srcOrd="2" destOrd="0" parTransId="{98A0C2B2-1E64-4706-AFD3-A62E6DD62851}" sibTransId="{A8302DFA-5813-4175-9F44-F003555DA628}"/>
    <dgm:cxn modelId="{7AE9608E-CE73-4858-85B8-A702674E2C83}" type="presOf" srcId="{B01DD607-7335-4809-AA35-34781DD696F0}" destId="{5729CB3F-72DA-4E26-98E6-509BDD27454B}" srcOrd="0" destOrd="0" presId="urn:microsoft.com/office/officeart/2005/8/layout/chevron1"/>
    <dgm:cxn modelId="{1E6F1A9E-8D7D-4CF8-BFC0-7AD3186D75BE}" srcId="{DDA97B19-6093-4116-83E1-13B1E9E09E29}" destId="{03AA2BEF-BB8C-495B-9AF7-71B360BB7154}" srcOrd="4" destOrd="0" parTransId="{5BA64E86-A946-4B6E-820D-7D7C211EA5F2}" sibTransId="{95E30356-4A56-4024-A8C5-CB26D6EEC858}"/>
    <dgm:cxn modelId="{E41C45E9-EE81-425D-A95D-3B8DFC9C7139}" srcId="{DDA97B19-6093-4116-83E1-13B1E9E09E29}" destId="{FAECE29A-182E-494A-A76E-7124AA5799BE}" srcOrd="0" destOrd="0" parTransId="{1D70A0F0-862A-4C08-90F7-F7BD58E88323}" sibTransId="{03A00246-3842-4DC5-9A67-BB9C63BC395A}"/>
    <dgm:cxn modelId="{76858FD6-ABD1-46EC-B93D-562878779F7F}" type="presParOf" srcId="{CE2DC8B9-83EA-4CF8-A0BA-2BAFFA19983D}" destId="{E8359F5A-1668-422F-A287-1508C55F1AE0}" srcOrd="0" destOrd="0" presId="urn:microsoft.com/office/officeart/2005/8/layout/chevron1"/>
    <dgm:cxn modelId="{6F5098F1-B84A-4012-8CE3-517E5C7659A4}" type="presParOf" srcId="{CE2DC8B9-83EA-4CF8-A0BA-2BAFFA19983D}" destId="{5938C8CE-0A9D-40DA-9EF5-8EB4D4338FBC}" srcOrd="1" destOrd="0" presId="urn:microsoft.com/office/officeart/2005/8/layout/chevron1"/>
    <dgm:cxn modelId="{53D84BBE-0D6A-4475-BEF0-B8F32D206AFC}" type="presParOf" srcId="{CE2DC8B9-83EA-4CF8-A0BA-2BAFFA19983D}" destId="{5729CB3F-72DA-4E26-98E6-509BDD27454B}" srcOrd="2" destOrd="0" presId="urn:microsoft.com/office/officeart/2005/8/layout/chevron1"/>
    <dgm:cxn modelId="{783F43DB-0751-4184-8FBD-6158ED4FB3BD}" type="presParOf" srcId="{CE2DC8B9-83EA-4CF8-A0BA-2BAFFA19983D}" destId="{8A4931F4-BED3-46AD-92FC-0E4382FDD6DB}" srcOrd="3" destOrd="0" presId="urn:microsoft.com/office/officeart/2005/8/layout/chevron1"/>
    <dgm:cxn modelId="{67C9E1FE-3F7F-43E8-9B71-C372E1072587}" type="presParOf" srcId="{CE2DC8B9-83EA-4CF8-A0BA-2BAFFA19983D}" destId="{304C4E5D-368D-4F12-898C-C4C86E7E6814}" srcOrd="4" destOrd="0" presId="urn:microsoft.com/office/officeart/2005/8/layout/chevron1"/>
    <dgm:cxn modelId="{578526BF-EA30-451B-AFE7-E6B14462BBCB}" type="presParOf" srcId="{CE2DC8B9-83EA-4CF8-A0BA-2BAFFA19983D}" destId="{29CA23CA-BF46-459D-B540-EEE3E2EBEF10}" srcOrd="5" destOrd="0" presId="urn:microsoft.com/office/officeart/2005/8/layout/chevron1"/>
    <dgm:cxn modelId="{067B801B-A737-4F99-A42A-3639457625CC}" type="presParOf" srcId="{CE2DC8B9-83EA-4CF8-A0BA-2BAFFA19983D}" destId="{1D9EAF4C-AAD4-4842-89E2-94DB49818627}" srcOrd="6" destOrd="0" presId="urn:microsoft.com/office/officeart/2005/8/layout/chevron1"/>
    <dgm:cxn modelId="{EE8871A2-BABF-4518-A4FD-F094A4313C06}" type="presParOf" srcId="{CE2DC8B9-83EA-4CF8-A0BA-2BAFFA19983D}" destId="{B6BF4E45-AC81-4A01-8948-A8B6E66B8728}" srcOrd="7" destOrd="0" presId="urn:microsoft.com/office/officeart/2005/8/layout/chevron1"/>
    <dgm:cxn modelId="{5877321C-2702-489E-A8B6-7D9B2A80C30B}" type="presParOf" srcId="{CE2DC8B9-83EA-4CF8-A0BA-2BAFFA19983D}" destId="{1BB9ED22-C437-4215-8B8A-A8237A0EC37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1314" y="59834"/>
          <a:ext cx="1163309" cy="291390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009" y="59834"/>
        <a:ext cx="871919" cy="291390"/>
      </dsp:txXfrm>
    </dsp:sp>
    <dsp:sp modelId="{5729CB3F-72DA-4E26-98E6-509BDD27454B}">
      <dsp:nvSpPr>
        <dsp:cNvPr id="0" name=""/>
        <dsp:cNvSpPr/>
      </dsp:nvSpPr>
      <dsp:spPr>
        <a:xfrm>
          <a:off x="1091776" y="59834"/>
          <a:ext cx="728475" cy="29139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37471" y="59834"/>
        <a:ext cx="437085" cy="291390"/>
      </dsp:txXfrm>
    </dsp:sp>
    <dsp:sp modelId="{304C4E5D-368D-4F12-898C-C4C86E7E6814}">
      <dsp:nvSpPr>
        <dsp:cNvPr id="0" name=""/>
        <dsp:cNvSpPr/>
      </dsp:nvSpPr>
      <dsp:spPr>
        <a:xfrm>
          <a:off x="1747404" y="59834"/>
          <a:ext cx="728475" cy="29139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893099" y="59834"/>
        <a:ext cx="437085" cy="291390"/>
      </dsp:txXfrm>
    </dsp:sp>
    <dsp:sp modelId="{1D9EAF4C-AAD4-4842-89E2-94DB49818627}">
      <dsp:nvSpPr>
        <dsp:cNvPr id="0" name=""/>
        <dsp:cNvSpPr/>
      </dsp:nvSpPr>
      <dsp:spPr>
        <a:xfrm>
          <a:off x="2403031" y="59834"/>
          <a:ext cx="771637" cy="29139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48726" y="59834"/>
        <a:ext cx="480247" cy="291390"/>
      </dsp:txXfrm>
    </dsp:sp>
    <dsp:sp modelId="{1BB9ED22-C437-4215-8B8A-A8237A0EC378}">
      <dsp:nvSpPr>
        <dsp:cNvPr id="0" name=""/>
        <dsp:cNvSpPr/>
      </dsp:nvSpPr>
      <dsp:spPr>
        <a:xfrm>
          <a:off x="3101821" y="59834"/>
          <a:ext cx="812657" cy="29139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7516" y="59834"/>
        <a:ext cx="521267" cy="2913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1314" y="59834"/>
          <a:ext cx="1163309" cy="291390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009" y="59834"/>
        <a:ext cx="871919" cy="291390"/>
      </dsp:txXfrm>
    </dsp:sp>
    <dsp:sp modelId="{5729CB3F-72DA-4E26-98E6-509BDD27454B}">
      <dsp:nvSpPr>
        <dsp:cNvPr id="0" name=""/>
        <dsp:cNvSpPr/>
      </dsp:nvSpPr>
      <dsp:spPr>
        <a:xfrm>
          <a:off x="1091776" y="59834"/>
          <a:ext cx="728475" cy="29139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37471" y="59834"/>
        <a:ext cx="437085" cy="291390"/>
      </dsp:txXfrm>
    </dsp:sp>
    <dsp:sp modelId="{304C4E5D-368D-4F12-898C-C4C86E7E6814}">
      <dsp:nvSpPr>
        <dsp:cNvPr id="0" name=""/>
        <dsp:cNvSpPr/>
      </dsp:nvSpPr>
      <dsp:spPr>
        <a:xfrm>
          <a:off x="1747404" y="59834"/>
          <a:ext cx="728475" cy="29139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893099" y="59834"/>
        <a:ext cx="437085" cy="291390"/>
      </dsp:txXfrm>
    </dsp:sp>
    <dsp:sp modelId="{1D9EAF4C-AAD4-4842-89E2-94DB49818627}">
      <dsp:nvSpPr>
        <dsp:cNvPr id="0" name=""/>
        <dsp:cNvSpPr/>
      </dsp:nvSpPr>
      <dsp:spPr>
        <a:xfrm>
          <a:off x="2403031" y="59834"/>
          <a:ext cx="771637" cy="29139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48726" y="59834"/>
        <a:ext cx="480247" cy="291390"/>
      </dsp:txXfrm>
    </dsp:sp>
    <dsp:sp modelId="{1BB9ED22-C437-4215-8B8A-A8237A0EC378}">
      <dsp:nvSpPr>
        <dsp:cNvPr id="0" name=""/>
        <dsp:cNvSpPr/>
      </dsp:nvSpPr>
      <dsp:spPr>
        <a:xfrm>
          <a:off x="3101821" y="59834"/>
          <a:ext cx="812657" cy="291390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7516" y="59834"/>
        <a:ext cx="521267" cy="29139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816" y="33979"/>
          <a:ext cx="916664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Architecture</a:t>
          </a:r>
        </a:p>
      </dsp:txBody>
      <dsp:txXfrm>
        <a:off x="172367" y="33979"/>
        <a:ext cx="573563" cy="343101"/>
      </dsp:txXfrm>
    </dsp:sp>
    <dsp:sp modelId="{5729CB3F-72DA-4E26-98E6-509BDD27454B}">
      <dsp:nvSpPr>
        <dsp:cNvPr id="0" name=""/>
        <dsp:cNvSpPr/>
      </dsp:nvSpPr>
      <dsp:spPr>
        <a:xfrm>
          <a:off x="831705" y="33979"/>
          <a:ext cx="857753" cy="34310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Object</a:t>
          </a:r>
          <a:endParaRPr lang="en-US" sz="800" b="1" kern="1200" dirty="0"/>
        </a:p>
      </dsp:txBody>
      <dsp:txXfrm>
        <a:off x="1003256" y="33979"/>
        <a:ext cx="514652" cy="343101"/>
      </dsp:txXfrm>
    </dsp:sp>
    <dsp:sp modelId="{304C4E5D-368D-4F12-898C-C4C86E7E6814}">
      <dsp:nvSpPr>
        <dsp:cNvPr id="0" name=""/>
        <dsp:cNvSpPr/>
      </dsp:nvSpPr>
      <dsp:spPr>
        <a:xfrm>
          <a:off x="1603684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775235" y="33979"/>
        <a:ext cx="514652" cy="343101"/>
      </dsp:txXfrm>
    </dsp:sp>
    <dsp:sp modelId="{1D9EAF4C-AAD4-4842-89E2-94DB49818627}">
      <dsp:nvSpPr>
        <dsp:cNvPr id="0" name=""/>
        <dsp:cNvSpPr/>
      </dsp:nvSpPr>
      <dsp:spPr>
        <a:xfrm>
          <a:off x="2375662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47213" y="33979"/>
        <a:ext cx="514652" cy="343101"/>
      </dsp:txXfrm>
    </dsp:sp>
    <dsp:sp modelId="{1BB9ED22-C437-4215-8B8A-A8237A0EC378}">
      <dsp:nvSpPr>
        <dsp:cNvPr id="0" name=""/>
        <dsp:cNvSpPr/>
      </dsp:nvSpPr>
      <dsp:spPr>
        <a:xfrm>
          <a:off x="3147641" y="33979"/>
          <a:ext cx="899192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319192" y="33979"/>
        <a:ext cx="556091" cy="3431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816" y="33979"/>
          <a:ext cx="916664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Architecture</a:t>
          </a:r>
        </a:p>
      </dsp:txBody>
      <dsp:txXfrm>
        <a:off x="172367" y="33979"/>
        <a:ext cx="573563" cy="343101"/>
      </dsp:txXfrm>
    </dsp:sp>
    <dsp:sp modelId="{5729CB3F-72DA-4E26-98E6-509BDD27454B}">
      <dsp:nvSpPr>
        <dsp:cNvPr id="0" name=""/>
        <dsp:cNvSpPr/>
      </dsp:nvSpPr>
      <dsp:spPr>
        <a:xfrm>
          <a:off x="831705" y="33979"/>
          <a:ext cx="857753" cy="34310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Object</a:t>
          </a:r>
          <a:endParaRPr lang="en-US" sz="800" b="1" kern="1200" dirty="0"/>
        </a:p>
      </dsp:txBody>
      <dsp:txXfrm>
        <a:off x="1003256" y="33979"/>
        <a:ext cx="514652" cy="343101"/>
      </dsp:txXfrm>
    </dsp:sp>
    <dsp:sp modelId="{304C4E5D-368D-4F12-898C-C4C86E7E6814}">
      <dsp:nvSpPr>
        <dsp:cNvPr id="0" name=""/>
        <dsp:cNvSpPr/>
      </dsp:nvSpPr>
      <dsp:spPr>
        <a:xfrm>
          <a:off x="1603684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775235" y="33979"/>
        <a:ext cx="514652" cy="343101"/>
      </dsp:txXfrm>
    </dsp:sp>
    <dsp:sp modelId="{1D9EAF4C-AAD4-4842-89E2-94DB49818627}">
      <dsp:nvSpPr>
        <dsp:cNvPr id="0" name=""/>
        <dsp:cNvSpPr/>
      </dsp:nvSpPr>
      <dsp:spPr>
        <a:xfrm>
          <a:off x="2375662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47213" y="33979"/>
        <a:ext cx="514652" cy="343101"/>
      </dsp:txXfrm>
    </dsp:sp>
    <dsp:sp modelId="{1BB9ED22-C437-4215-8B8A-A8237A0EC378}">
      <dsp:nvSpPr>
        <dsp:cNvPr id="0" name=""/>
        <dsp:cNvSpPr/>
      </dsp:nvSpPr>
      <dsp:spPr>
        <a:xfrm>
          <a:off x="3147641" y="33979"/>
          <a:ext cx="899192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319192" y="33979"/>
        <a:ext cx="556091" cy="3431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816" y="33979"/>
          <a:ext cx="916664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Architecture</a:t>
          </a:r>
        </a:p>
      </dsp:txBody>
      <dsp:txXfrm>
        <a:off x="172367" y="33979"/>
        <a:ext cx="573563" cy="343101"/>
      </dsp:txXfrm>
    </dsp:sp>
    <dsp:sp modelId="{5729CB3F-72DA-4E26-98E6-509BDD27454B}">
      <dsp:nvSpPr>
        <dsp:cNvPr id="0" name=""/>
        <dsp:cNvSpPr/>
      </dsp:nvSpPr>
      <dsp:spPr>
        <a:xfrm>
          <a:off x="831705" y="33979"/>
          <a:ext cx="857753" cy="34310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Object</a:t>
          </a:r>
          <a:endParaRPr lang="en-US" sz="800" b="1" kern="1200" dirty="0"/>
        </a:p>
      </dsp:txBody>
      <dsp:txXfrm>
        <a:off x="1003256" y="33979"/>
        <a:ext cx="514652" cy="343101"/>
      </dsp:txXfrm>
    </dsp:sp>
    <dsp:sp modelId="{304C4E5D-368D-4F12-898C-C4C86E7E6814}">
      <dsp:nvSpPr>
        <dsp:cNvPr id="0" name=""/>
        <dsp:cNvSpPr/>
      </dsp:nvSpPr>
      <dsp:spPr>
        <a:xfrm>
          <a:off x="1603684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775235" y="33979"/>
        <a:ext cx="514652" cy="343101"/>
      </dsp:txXfrm>
    </dsp:sp>
    <dsp:sp modelId="{1D9EAF4C-AAD4-4842-89E2-94DB49818627}">
      <dsp:nvSpPr>
        <dsp:cNvPr id="0" name=""/>
        <dsp:cNvSpPr/>
      </dsp:nvSpPr>
      <dsp:spPr>
        <a:xfrm>
          <a:off x="2375662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47213" y="33979"/>
        <a:ext cx="514652" cy="343101"/>
      </dsp:txXfrm>
    </dsp:sp>
    <dsp:sp modelId="{1BB9ED22-C437-4215-8B8A-A8237A0EC378}">
      <dsp:nvSpPr>
        <dsp:cNvPr id="0" name=""/>
        <dsp:cNvSpPr/>
      </dsp:nvSpPr>
      <dsp:spPr>
        <a:xfrm>
          <a:off x="3147641" y="33979"/>
          <a:ext cx="899192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319192" y="33979"/>
        <a:ext cx="556091" cy="34310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816" y="33979"/>
          <a:ext cx="916664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Architecture</a:t>
          </a:r>
        </a:p>
      </dsp:txBody>
      <dsp:txXfrm>
        <a:off x="172367" y="33979"/>
        <a:ext cx="573563" cy="343101"/>
      </dsp:txXfrm>
    </dsp:sp>
    <dsp:sp modelId="{5729CB3F-72DA-4E26-98E6-509BDD27454B}">
      <dsp:nvSpPr>
        <dsp:cNvPr id="0" name=""/>
        <dsp:cNvSpPr/>
      </dsp:nvSpPr>
      <dsp:spPr>
        <a:xfrm>
          <a:off x="831705" y="33979"/>
          <a:ext cx="857753" cy="34310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Object</a:t>
          </a:r>
          <a:endParaRPr lang="en-US" sz="800" b="1" kern="1200" dirty="0"/>
        </a:p>
      </dsp:txBody>
      <dsp:txXfrm>
        <a:off x="1003256" y="33979"/>
        <a:ext cx="514652" cy="343101"/>
      </dsp:txXfrm>
    </dsp:sp>
    <dsp:sp modelId="{304C4E5D-368D-4F12-898C-C4C86E7E6814}">
      <dsp:nvSpPr>
        <dsp:cNvPr id="0" name=""/>
        <dsp:cNvSpPr/>
      </dsp:nvSpPr>
      <dsp:spPr>
        <a:xfrm>
          <a:off x="1603684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775235" y="33979"/>
        <a:ext cx="514652" cy="343101"/>
      </dsp:txXfrm>
    </dsp:sp>
    <dsp:sp modelId="{1D9EAF4C-AAD4-4842-89E2-94DB49818627}">
      <dsp:nvSpPr>
        <dsp:cNvPr id="0" name=""/>
        <dsp:cNvSpPr/>
      </dsp:nvSpPr>
      <dsp:spPr>
        <a:xfrm>
          <a:off x="2375662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47213" y="33979"/>
        <a:ext cx="514652" cy="343101"/>
      </dsp:txXfrm>
    </dsp:sp>
    <dsp:sp modelId="{1BB9ED22-C437-4215-8B8A-A8237A0EC378}">
      <dsp:nvSpPr>
        <dsp:cNvPr id="0" name=""/>
        <dsp:cNvSpPr/>
      </dsp:nvSpPr>
      <dsp:spPr>
        <a:xfrm>
          <a:off x="3147641" y="33979"/>
          <a:ext cx="899192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319192" y="33979"/>
        <a:ext cx="556091" cy="34310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816" y="33979"/>
          <a:ext cx="916664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Architecture</a:t>
          </a:r>
        </a:p>
      </dsp:txBody>
      <dsp:txXfrm>
        <a:off x="172367" y="33979"/>
        <a:ext cx="573563" cy="343101"/>
      </dsp:txXfrm>
    </dsp:sp>
    <dsp:sp modelId="{5729CB3F-72DA-4E26-98E6-509BDD27454B}">
      <dsp:nvSpPr>
        <dsp:cNvPr id="0" name=""/>
        <dsp:cNvSpPr/>
      </dsp:nvSpPr>
      <dsp:spPr>
        <a:xfrm>
          <a:off x="831705" y="33979"/>
          <a:ext cx="857753" cy="34310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Object</a:t>
          </a:r>
          <a:endParaRPr lang="en-US" sz="800" b="1" kern="1200" dirty="0"/>
        </a:p>
      </dsp:txBody>
      <dsp:txXfrm>
        <a:off x="1003256" y="33979"/>
        <a:ext cx="514652" cy="343101"/>
      </dsp:txXfrm>
    </dsp:sp>
    <dsp:sp modelId="{304C4E5D-368D-4F12-898C-C4C86E7E6814}">
      <dsp:nvSpPr>
        <dsp:cNvPr id="0" name=""/>
        <dsp:cNvSpPr/>
      </dsp:nvSpPr>
      <dsp:spPr>
        <a:xfrm>
          <a:off x="1603684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775235" y="33979"/>
        <a:ext cx="514652" cy="343101"/>
      </dsp:txXfrm>
    </dsp:sp>
    <dsp:sp modelId="{1D9EAF4C-AAD4-4842-89E2-94DB49818627}">
      <dsp:nvSpPr>
        <dsp:cNvPr id="0" name=""/>
        <dsp:cNvSpPr/>
      </dsp:nvSpPr>
      <dsp:spPr>
        <a:xfrm>
          <a:off x="2375662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47213" y="33979"/>
        <a:ext cx="514652" cy="343101"/>
      </dsp:txXfrm>
    </dsp:sp>
    <dsp:sp modelId="{1BB9ED22-C437-4215-8B8A-A8237A0EC378}">
      <dsp:nvSpPr>
        <dsp:cNvPr id="0" name=""/>
        <dsp:cNvSpPr/>
      </dsp:nvSpPr>
      <dsp:spPr>
        <a:xfrm>
          <a:off x="3147641" y="33979"/>
          <a:ext cx="899192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319192" y="33979"/>
        <a:ext cx="556091" cy="34310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816" y="33979"/>
          <a:ext cx="916664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Architecture</a:t>
          </a:r>
        </a:p>
      </dsp:txBody>
      <dsp:txXfrm>
        <a:off x="172367" y="33979"/>
        <a:ext cx="573563" cy="343101"/>
      </dsp:txXfrm>
    </dsp:sp>
    <dsp:sp modelId="{5729CB3F-72DA-4E26-98E6-509BDD27454B}">
      <dsp:nvSpPr>
        <dsp:cNvPr id="0" name=""/>
        <dsp:cNvSpPr/>
      </dsp:nvSpPr>
      <dsp:spPr>
        <a:xfrm>
          <a:off x="831705" y="33979"/>
          <a:ext cx="857753" cy="34310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Object</a:t>
          </a:r>
          <a:endParaRPr lang="en-US" sz="800" b="1" kern="1200" dirty="0"/>
        </a:p>
      </dsp:txBody>
      <dsp:txXfrm>
        <a:off x="1003256" y="33979"/>
        <a:ext cx="514652" cy="343101"/>
      </dsp:txXfrm>
    </dsp:sp>
    <dsp:sp modelId="{304C4E5D-368D-4F12-898C-C4C86E7E6814}">
      <dsp:nvSpPr>
        <dsp:cNvPr id="0" name=""/>
        <dsp:cNvSpPr/>
      </dsp:nvSpPr>
      <dsp:spPr>
        <a:xfrm>
          <a:off x="1603684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775235" y="33979"/>
        <a:ext cx="514652" cy="343101"/>
      </dsp:txXfrm>
    </dsp:sp>
    <dsp:sp modelId="{1D9EAF4C-AAD4-4842-89E2-94DB49818627}">
      <dsp:nvSpPr>
        <dsp:cNvPr id="0" name=""/>
        <dsp:cNvSpPr/>
      </dsp:nvSpPr>
      <dsp:spPr>
        <a:xfrm>
          <a:off x="2375662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47213" y="33979"/>
        <a:ext cx="514652" cy="343101"/>
      </dsp:txXfrm>
    </dsp:sp>
    <dsp:sp modelId="{1BB9ED22-C437-4215-8B8A-A8237A0EC378}">
      <dsp:nvSpPr>
        <dsp:cNvPr id="0" name=""/>
        <dsp:cNvSpPr/>
      </dsp:nvSpPr>
      <dsp:spPr>
        <a:xfrm>
          <a:off x="3147641" y="33979"/>
          <a:ext cx="899192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319192" y="33979"/>
        <a:ext cx="556091" cy="34310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816" y="33979"/>
          <a:ext cx="916664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Architecture</a:t>
          </a:r>
        </a:p>
      </dsp:txBody>
      <dsp:txXfrm>
        <a:off x="172367" y="33979"/>
        <a:ext cx="573563" cy="343101"/>
      </dsp:txXfrm>
    </dsp:sp>
    <dsp:sp modelId="{5729CB3F-72DA-4E26-98E6-509BDD27454B}">
      <dsp:nvSpPr>
        <dsp:cNvPr id="0" name=""/>
        <dsp:cNvSpPr/>
      </dsp:nvSpPr>
      <dsp:spPr>
        <a:xfrm>
          <a:off x="831705" y="33979"/>
          <a:ext cx="857753" cy="34310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Object</a:t>
          </a:r>
          <a:endParaRPr lang="en-US" sz="800" b="1" kern="1200" dirty="0"/>
        </a:p>
      </dsp:txBody>
      <dsp:txXfrm>
        <a:off x="1003256" y="33979"/>
        <a:ext cx="514652" cy="343101"/>
      </dsp:txXfrm>
    </dsp:sp>
    <dsp:sp modelId="{304C4E5D-368D-4F12-898C-C4C86E7E6814}">
      <dsp:nvSpPr>
        <dsp:cNvPr id="0" name=""/>
        <dsp:cNvSpPr/>
      </dsp:nvSpPr>
      <dsp:spPr>
        <a:xfrm>
          <a:off x="1603684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775235" y="33979"/>
        <a:ext cx="514652" cy="343101"/>
      </dsp:txXfrm>
    </dsp:sp>
    <dsp:sp modelId="{1D9EAF4C-AAD4-4842-89E2-94DB49818627}">
      <dsp:nvSpPr>
        <dsp:cNvPr id="0" name=""/>
        <dsp:cNvSpPr/>
      </dsp:nvSpPr>
      <dsp:spPr>
        <a:xfrm>
          <a:off x="2375662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47213" y="33979"/>
        <a:ext cx="514652" cy="343101"/>
      </dsp:txXfrm>
    </dsp:sp>
    <dsp:sp modelId="{1BB9ED22-C437-4215-8B8A-A8237A0EC378}">
      <dsp:nvSpPr>
        <dsp:cNvPr id="0" name=""/>
        <dsp:cNvSpPr/>
      </dsp:nvSpPr>
      <dsp:spPr>
        <a:xfrm>
          <a:off x="3147641" y="33979"/>
          <a:ext cx="899192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319192" y="33979"/>
        <a:ext cx="556091" cy="343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816" y="33979"/>
          <a:ext cx="916664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Architecture</a:t>
          </a:r>
        </a:p>
      </dsp:txBody>
      <dsp:txXfrm>
        <a:off x="172367" y="33979"/>
        <a:ext cx="573563" cy="343101"/>
      </dsp:txXfrm>
    </dsp:sp>
    <dsp:sp modelId="{5729CB3F-72DA-4E26-98E6-509BDD27454B}">
      <dsp:nvSpPr>
        <dsp:cNvPr id="0" name=""/>
        <dsp:cNvSpPr/>
      </dsp:nvSpPr>
      <dsp:spPr>
        <a:xfrm>
          <a:off x="831705" y="33979"/>
          <a:ext cx="857753" cy="34310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Object</a:t>
          </a:r>
          <a:endParaRPr lang="en-US" sz="800" b="1" kern="1200" dirty="0"/>
        </a:p>
      </dsp:txBody>
      <dsp:txXfrm>
        <a:off x="1003256" y="33979"/>
        <a:ext cx="514652" cy="343101"/>
      </dsp:txXfrm>
    </dsp:sp>
    <dsp:sp modelId="{304C4E5D-368D-4F12-898C-C4C86E7E6814}">
      <dsp:nvSpPr>
        <dsp:cNvPr id="0" name=""/>
        <dsp:cNvSpPr/>
      </dsp:nvSpPr>
      <dsp:spPr>
        <a:xfrm>
          <a:off x="1603684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775235" y="33979"/>
        <a:ext cx="514652" cy="343101"/>
      </dsp:txXfrm>
    </dsp:sp>
    <dsp:sp modelId="{1D9EAF4C-AAD4-4842-89E2-94DB49818627}">
      <dsp:nvSpPr>
        <dsp:cNvPr id="0" name=""/>
        <dsp:cNvSpPr/>
      </dsp:nvSpPr>
      <dsp:spPr>
        <a:xfrm>
          <a:off x="2375662" y="33979"/>
          <a:ext cx="857753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47213" y="33979"/>
        <a:ext cx="514652" cy="343101"/>
      </dsp:txXfrm>
    </dsp:sp>
    <dsp:sp modelId="{1BB9ED22-C437-4215-8B8A-A8237A0EC378}">
      <dsp:nvSpPr>
        <dsp:cNvPr id="0" name=""/>
        <dsp:cNvSpPr/>
      </dsp:nvSpPr>
      <dsp:spPr>
        <a:xfrm>
          <a:off x="3147641" y="33979"/>
          <a:ext cx="899192" cy="34310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319192" y="33979"/>
        <a:ext cx="556091" cy="343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59F5A-1668-422F-A287-1508C55F1AE0}">
      <dsp:nvSpPr>
        <dsp:cNvPr id="0" name=""/>
        <dsp:cNvSpPr/>
      </dsp:nvSpPr>
      <dsp:spPr>
        <a:xfrm>
          <a:off x="40" y="58114"/>
          <a:ext cx="1177049" cy="294831"/>
        </a:xfrm>
        <a:prstGeom prst="chevron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kern="1200" dirty="0"/>
            <a:t>Architecture</a:t>
          </a:r>
          <a:endParaRPr lang="en-US" sz="800" b="1" kern="1200" dirty="0"/>
        </a:p>
      </dsp:txBody>
      <dsp:txXfrm>
        <a:off x="147456" y="58114"/>
        <a:ext cx="882218" cy="294831"/>
      </dsp:txXfrm>
    </dsp:sp>
    <dsp:sp modelId="{5729CB3F-72DA-4E26-98E6-509BDD27454B}">
      <dsp:nvSpPr>
        <dsp:cNvPr id="0" name=""/>
        <dsp:cNvSpPr/>
      </dsp:nvSpPr>
      <dsp:spPr>
        <a:xfrm>
          <a:off x="1103382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Object</a:t>
          </a:r>
        </a:p>
      </dsp:txBody>
      <dsp:txXfrm>
        <a:off x="1250798" y="58114"/>
        <a:ext cx="442248" cy="294831"/>
      </dsp:txXfrm>
    </dsp:sp>
    <dsp:sp modelId="{304C4E5D-368D-4F12-898C-C4C86E7E6814}">
      <dsp:nvSpPr>
        <dsp:cNvPr id="0" name=""/>
        <dsp:cNvSpPr/>
      </dsp:nvSpPr>
      <dsp:spPr>
        <a:xfrm>
          <a:off x="1766753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Memory</a:t>
          </a:r>
        </a:p>
      </dsp:txBody>
      <dsp:txXfrm>
        <a:off x="1914169" y="58114"/>
        <a:ext cx="442248" cy="294831"/>
      </dsp:txXfrm>
    </dsp:sp>
    <dsp:sp modelId="{1D9EAF4C-AAD4-4842-89E2-94DB49818627}">
      <dsp:nvSpPr>
        <dsp:cNvPr id="0" name=""/>
        <dsp:cNvSpPr/>
      </dsp:nvSpPr>
      <dsp:spPr>
        <a:xfrm>
          <a:off x="2430125" y="58114"/>
          <a:ext cx="737079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Resource</a:t>
          </a:r>
        </a:p>
      </dsp:txBody>
      <dsp:txXfrm>
        <a:off x="2577541" y="58114"/>
        <a:ext cx="442248" cy="294831"/>
      </dsp:txXfrm>
    </dsp:sp>
    <dsp:sp modelId="{1BB9ED22-C437-4215-8B8A-A8237A0EC378}">
      <dsp:nvSpPr>
        <dsp:cNvPr id="0" name=""/>
        <dsp:cNvSpPr/>
      </dsp:nvSpPr>
      <dsp:spPr>
        <a:xfrm>
          <a:off x="3093496" y="58114"/>
          <a:ext cx="822256" cy="29483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Scheduling</a:t>
          </a:r>
        </a:p>
      </dsp:txBody>
      <dsp:txXfrm>
        <a:off x="3240912" y="58114"/>
        <a:ext cx="527425" cy="294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A9A5B-7FA4-4EF8-B6AF-B62530C421A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E9ED-E5F9-4986-B24D-5A7EDDA4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047-C2F0-45C7-A92F-7A1B1191C815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F78-A0E1-4155-9338-24DEECCF5060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162E-55AA-44D4-9B51-9B3B77CF2E77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1538-D994-4938-8255-50CFD41AF2AB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775C-107D-4C4E-81D5-75BB774393B0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F747-1CBE-4037-BAE8-85518C0D05EC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7423-37C5-475F-A9D1-E2BF35AFEBAD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BFB958F0-7A46-4236-A945-F08F882B7703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0102D1-AC07-4A47-A351-295814BB2FB9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15E9A8B2-15BE-412B-9713-0983DB52EE9D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8.png"/><Relationship Id="rId9" Type="http://schemas.microsoft.com/office/2007/relationships/diagramDrawing" Target="../diagrams/drawing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0.emf"/><Relationship Id="rId7" Type="http://schemas.openxmlformats.org/officeDocument/2006/relationships/diagramColors" Target="../diagrams/colors1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12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August </a:t>
            </a:r>
            <a:r>
              <a:rPr lang="en-US" sz="1600" dirty="0"/>
              <a:t>2022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1BD21-C78A-C922-DECB-5604CF1F234D}"/>
              </a:ext>
            </a:extLst>
          </p:cNvPr>
          <p:cNvSpPr txBox="1"/>
          <p:nvPr/>
        </p:nvSpPr>
        <p:spPr>
          <a:xfrm>
            <a:off x="5454940" y="1967513"/>
            <a:ext cx="65311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accent1"/>
                </a:solidFill>
              </a:rPr>
              <a:t>worker node </a:t>
            </a:r>
            <a:r>
              <a:rPr lang="en-US" dirty="0"/>
              <a:t>has:</a:t>
            </a:r>
          </a:p>
          <a:p>
            <a:r>
              <a:rPr lang="en-US" dirty="0"/>
              <a:t>1. One or more work processes, responsible for task submission and execution. Each is associated with a specific job. The default number of initial workers is equal to the number of CPUs on the machine.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ED49D6-CB61-DFED-F4D9-B3D47D5263AB}"/>
              </a:ext>
            </a:extLst>
          </p:cNvPr>
          <p:cNvGrpSpPr/>
          <p:nvPr/>
        </p:nvGrpSpPr>
        <p:grpSpPr>
          <a:xfrm>
            <a:off x="266594" y="1966040"/>
            <a:ext cx="5096239" cy="2359883"/>
            <a:chOff x="316021" y="2732158"/>
            <a:chExt cx="5096239" cy="235988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E4D772-C13E-9F44-A713-D2347F4CF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21" y="2732158"/>
              <a:ext cx="5096239" cy="235988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734558-A495-9DD9-3A37-648CE2ECBE14}"/>
                </a:ext>
              </a:extLst>
            </p:cNvPr>
            <p:cNvSpPr/>
            <p:nvPr/>
          </p:nvSpPr>
          <p:spPr>
            <a:xfrm>
              <a:off x="394358" y="2831170"/>
              <a:ext cx="4960236" cy="220214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E04EFDA-61B6-B65B-B4C4-A4F6CE50AD0B}"/>
              </a:ext>
            </a:extLst>
          </p:cNvPr>
          <p:cNvSpPr txBox="1"/>
          <p:nvPr/>
        </p:nvSpPr>
        <p:spPr>
          <a:xfrm>
            <a:off x="5461684" y="3376136"/>
            <a:ext cx="5231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</a:t>
            </a:r>
            <a:r>
              <a:rPr lang="en-US" b="1" dirty="0">
                <a:solidFill>
                  <a:srgbClr val="0070C0"/>
                </a:solidFill>
              </a:rPr>
              <a:t>worker</a:t>
            </a:r>
            <a:r>
              <a:rPr lang="en-US" dirty="0"/>
              <a:t> stores:</a:t>
            </a:r>
          </a:p>
          <a:p>
            <a:r>
              <a:rPr lang="en-US" dirty="0"/>
              <a:t>1). An ownership table. System metadata for the objects to which the worker has a reference, e.g., to store ref counts and object locations.</a:t>
            </a:r>
          </a:p>
          <a:p>
            <a:r>
              <a:rPr lang="en-US" dirty="0"/>
              <a:t>2). An in-process store, used to store small objects.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6C48B-4959-1353-1A87-7200BCF99518}"/>
              </a:ext>
            </a:extLst>
          </p:cNvPr>
          <p:cNvSpPr txBox="1"/>
          <p:nvPr/>
        </p:nvSpPr>
        <p:spPr>
          <a:xfrm>
            <a:off x="5455925" y="4885408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of the worker nodes is designated as the head node. In addition to the processes a worker load has, the head node also hosts:</a:t>
            </a:r>
          </a:p>
          <a:p>
            <a:pPr marL="342900" indent="-342900">
              <a:buAutoNum type="arabicPeriod"/>
            </a:pPr>
            <a:r>
              <a:rPr lang="en-US" dirty="0"/>
              <a:t>The Global Control Store (GCS). </a:t>
            </a:r>
          </a:p>
          <a:p>
            <a:pPr marL="342900" indent="-342900">
              <a:buAutoNum type="arabicPeriod"/>
            </a:pPr>
            <a:r>
              <a:rPr lang="en-US" dirty="0"/>
              <a:t>The driver process(es).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B669B9C-9CAB-E8FB-5419-AA58ED253A97}"/>
              </a:ext>
            </a:extLst>
          </p:cNvPr>
          <p:cNvSpPr/>
          <p:nvPr/>
        </p:nvSpPr>
        <p:spPr>
          <a:xfrm rot="8486047">
            <a:off x="5129637" y="2660332"/>
            <a:ext cx="186186" cy="100879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E615FA-E97F-8FAE-1792-7F95F4C79F7B}"/>
              </a:ext>
            </a:extLst>
          </p:cNvPr>
          <p:cNvSpPr/>
          <p:nvPr/>
        </p:nvSpPr>
        <p:spPr>
          <a:xfrm>
            <a:off x="4596362" y="2272416"/>
            <a:ext cx="651753" cy="476656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2759208-CA4C-026E-8CDC-279F07EDA649}"/>
              </a:ext>
            </a:extLst>
          </p:cNvPr>
          <p:cNvSpPr/>
          <p:nvPr/>
        </p:nvSpPr>
        <p:spPr>
          <a:xfrm rot="5400000">
            <a:off x="5501362" y="1777863"/>
            <a:ext cx="169954" cy="59095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38B98E-7264-FA81-00BC-7EF635E9462E}"/>
              </a:ext>
            </a:extLst>
          </p:cNvPr>
          <p:cNvSpPr/>
          <p:nvPr/>
        </p:nvSpPr>
        <p:spPr>
          <a:xfrm>
            <a:off x="5461666" y="4893275"/>
            <a:ext cx="6120734" cy="1433384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F04FEF2-5901-9A2B-9193-A03B19AD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0F6A8C0E-A025-65D0-5A2F-2553FFF15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606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1BD21-C78A-C922-DECB-5604CF1F234D}"/>
              </a:ext>
            </a:extLst>
          </p:cNvPr>
          <p:cNvSpPr txBox="1"/>
          <p:nvPr/>
        </p:nvSpPr>
        <p:spPr>
          <a:xfrm>
            <a:off x="5454940" y="1967513"/>
            <a:ext cx="65311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accent1"/>
                </a:solidFill>
              </a:rPr>
              <a:t>worker node </a:t>
            </a:r>
            <a:r>
              <a:rPr lang="en-US" dirty="0"/>
              <a:t>has:</a:t>
            </a:r>
          </a:p>
          <a:p>
            <a:pPr marL="342900" indent="-342900">
              <a:buAutoNum type="arabicPeriod"/>
            </a:pPr>
            <a:r>
              <a:rPr lang="en-US" dirty="0"/>
              <a:t>One or more work processes, responsible for task submission and execution. Each is associated with a specific job. The default number of initial workers is equal to the number of CPUs on the machine. </a:t>
            </a:r>
          </a:p>
          <a:p>
            <a:r>
              <a:rPr lang="en-US" dirty="0"/>
              <a:t>2.   A </a:t>
            </a:r>
            <a:r>
              <a:rPr lang="en-US" b="1" dirty="0">
                <a:solidFill>
                  <a:srgbClr val="0070C0"/>
                </a:solidFill>
              </a:rPr>
              <a:t>raylet</a:t>
            </a:r>
            <a:r>
              <a:rPr lang="en-US" dirty="0"/>
              <a:t>. The raylet is shared among all jobs on the same cluster. The raylet has two main components, run on separate threads:</a:t>
            </a:r>
          </a:p>
          <a:p>
            <a:pPr lvl="1"/>
            <a:r>
              <a:rPr lang="en-US" dirty="0"/>
              <a:t>1). A scheduler. Responsible for resource management and fulfilling task arguments that are stored in the distributed object store. The individual schedulers in a cluster comprise the Ray distributed scheduler.</a:t>
            </a:r>
          </a:p>
          <a:p>
            <a:pPr lvl="1"/>
            <a:r>
              <a:rPr lang="en-US" dirty="0"/>
              <a:t>2). A shared-memory object store (also known as the Plasma Object Store). Responsible for storing and transferring large objects. The individual object stores in a cluster comprise the Ray distributed object store.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ED49D6-CB61-DFED-F4D9-B3D47D5263AB}"/>
              </a:ext>
            </a:extLst>
          </p:cNvPr>
          <p:cNvGrpSpPr/>
          <p:nvPr/>
        </p:nvGrpSpPr>
        <p:grpSpPr>
          <a:xfrm>
            <a:off x="266594" y="1966040"/>
            <a:ext cx="5096239" cy="2359883"/>
            <a:chOff x="316021" y="2732158"/>
            <a:chExt cx="5096239" cy="235988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E4D772-C13E-9F44-A713-D2347F4CF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21" y="2732158"/>
              <a:ext cx="5096239" cy="235988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734558-A495-9DD9-3A37-648CE2ECBE14}"/>
                </a:ext>
              </a:extLst>
            </p:cNvPr>
            <p:cNvSpPr/>
            <p:nvPr/>
          </p:nvSpPr>
          <p:spPr>
            <a:xfrm>
              <a:off x="394358" y="2831170"/>
              <a:ext cx="4960236" cy="220214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2D6C48B-4959-1353-1A87-7200BCF99518}"/>
              </a:ext>
            </a:extLst>
          </p:cNvPr>
          <p:cNvSpPr txBox="1"/>
          <p:nvPr/>
        </p:nvSpPr>
        <p:spPr>
          <a:xfrm>
            <a:off x="307276" y="4489992"/>
            <a:ext cx="49649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of the worker nodes is designated as the head node. In addition to the processes a worker load has, the head node also hosts:</a:t>
            </a:r>
          </a:p>
          <a:p>
            <a:pPr marL="342900" indent="-342900">
              <a:buAutoNum type="arabicPeriod"/>
            </a:pPr>
            <a:r>
              <a:rPr lang="en-US" dirty="0"/>
              <a:t>The Global Control Store (GCS). </a:t>
            </a:r>
          </a:p>
          <a:p>
            <a:pPr marL="342900" indent="-342900">
              <a:buAutoNum type="arabicPeriod"/>
            </a:pPr>
            <a:r>
              <a:rPr lang="en-US" dirty="0"/>
              <a:t>The driver process(es). 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2759208-CA4C-026E-8CDC-279F07EDA649}"/>
              </a:ext>
            </a:extLst>
          </p:cNvPr>
          <p:cNvSpPr/>
          <p:nvPr/>
        </p:nvSpPr>
        <p:spPr>
          <a:xfrm rot="5400000">
            <a:off x="5451935" y="1761388"/>
            <a:ext cx="169954" cy="59095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38B98E-7264-FA81-00BC-7EF635E9462E}"/>
              </a:ext>
            </a:extLst>
          </p:cNvPr>
          <p:cNvSpPr/>
          <p:nvPr/>
        </p:nvSpPr>
        <p:spPr>
          <a:xfrm>
            <a:off x="5469905" y="2265405"/>
            <a:ext cx="6450246" cy="1161536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684E6A6-8791-011E-60A5-5FE0758E5D12}"/>
              </a:ext>
            </a:extLst>
          </p:cNvPr>
          <p:cNvSpPr/>
          <p:nvPr/>
        </p:nvSpPr>
        <p:spPr>
          <a:xfrm rot="7468934">
            <a:off x="5432310" y="2886530"/>
            <a:ext cx="171404" cy="79844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5281ED-7BC4-C6F8-8F37-69C0C8F5F0DB}"/>
              </a:ext>
            </a:extLst>
          </p:cNvPr>
          <p:cNvSpPr/>
          <p:nvPr/>
        </p:nvSpPr>
        <p:spPr>
          <a:xfrm>
            <a:off x="3871432" y="2824350"/>
            <a:ext cx="1334882" cy="808535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24C619-4DA4-2C94-5C9E-1A5DF3058958}"/>
              </a:ext>
            </a:extLst>
          </p:cNvPr>
          <p:cNvSpPr/>
          <p:nvPr/>
        </p:nvSpPr>
        <p:spPr>
          <a:xfrm>
            <a:off x="259472" y="4394886"/>
            <a:ext cx="5037458" cy="1907060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4099E46-3BAE-4E80-C666-41188E2C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AADBCB2-1369-3CAE-3FE8-0FCF76EA4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998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1BD21-C78A-C922-DECB-5604CF1F234D}"/>
              </a:ext>
            </a:extLst>
          </p:cNvPr>
          <p:cNvSpPr txBox="1"/>
          <p:nvPr/>
        </p:nvSpPr>
        <p:spPr>
          <a:xfrm>
            <a:off x="5454940" y="1967513"/>
            <a:ext cx="65311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</a:t>
            </a:r>
            <a:r>
              <a:rPr lang="en-US" b="1" dirty="0">
                <a:solidFill>
                  <a:srgbClr val="00B050"/>
                </a:solidFill>
              </a:rPr>
              <a:t>worker node </a:t>
            </a:r>
            <a:r>
              <a:rPr lang="en-US" dirty="0"/>
              <a:t>has:</a:t>
            </a:r>
          </a:p>
          <a:p>
            <a:pPr marL="342900" indent="-342900">
              <a:buAutoNum type="arabicPeriod"/>
            </a:pPr>
            <a:r>
              <a:rPr lang="en-US" dirty="0"/>
              <a:t>One or more work processes, responsible for task submission and execution. Each is associated with a specific job. The default number of initial workers is equal to the number of CPUs on the machine. </a:t>
            </a:r>
          </a:p>
          <a:p>
            <a:r>
              <a:rPr lang="en-US" dirty="0"/>
              <a:t>2.   A raylet. The raylet is shared among all jobs on the same cluster. The raylet has two main components, run on separate threads:</a:t>
            </a:r>
          </a:p>
          <a:p>
            <a:pPr lvl="1"/>
            <a:r>
              <a:rPr lang="en-US" dirty="0"/>
              <a:t>1). A scheduler. Responsible for resource management and fulfilling task arguments that are stored in the distributed object store. The individual schedulers in a cluster comprise the Ray distributed scheduler.</a:t>
            </a:r>
          </a:p>
          <a:p>
            <a:pPr lvl="1"/>
            <a:r>
              <a:rPr lang="en-US" dirty="0"/>
              <a:t>2). A shared-memory object store (also known as the Plasma Object Store). Responsible for storing and transferring large objects. The individual object stores in a cluster comprise the Ray distributed object store.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E4D772-C13E-9F44-A713-D2347F4C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4" y="1966040"/>
            <a:ext cx="5096239" cy="23598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D6C48B-4959-1353-1A87-7200BCF99518}"/>
              </a:ext>
            </a:extLst>
          </p:cNvPr>
          <p:cNvSpPr txBox="1"/>
          <p:nvPr/>
        </p:nvSpPr>
        <p:spPr>
          <a:xfrm>
            <a:off x="282562" y="4926598"/>
            <a:ext cx="49649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of the worker nodes is designated as the </a:t>
            </a:r>
            <a:r>
              <a:rPr lang="en-US" b="1" dirty="0">
                <a:solidFill>
                  <a:srgbClr val="339933"/>
                </a:solidFill>
              </a:rPr>
              <a:t>head node</a:t>
            </a:r>
            <a:r>
              <a:rPr lang="en-US" dirty="0"/>
              <a:t>. In addition to the processes a worker load has, the head node also hosts:</a:t>
            </a:r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Global Control Store (GCS).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driver</a:t>
            </a:r>
            <a:r>
              <a:rPr lang="en-US" dirty="0"/>
              <a:t> process(es).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38B98E-7264-FA81-00BC-7EF635E9462E}"/>
              </a:ext>
            </a:extLst>
          </p:cNvPr>
          <p:cNvSpPr/>
          <p:nvPr/>
        </p:nvSpPr>
        <p:spPr>
          <a:xfrm>
            <a:off x="5436954" y="1993557"/>
            <a:ext cx="6450246" cy="4407242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5281ED-7BC4-C6F8-8F37-69C0C8F5F0DB}"/>
              </a:ext>
            </a:extLst>
          </p:cNvPr>
          <p:cNvSpPr/>
          <p:nvPr/>
        </p:nvSpPr>
        <p:spPr>
          <a:xfrm>
            <a:off x="370351" y="3674076"/>
            <a:ext cx="1400784" cy="461319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F5D6BC-AC1B-9A3A-F230-A610B71AA4FC}"/>
              </a:ext>
            </a:extLst>
          </p:cNvPr>
          <p:cNvSpPr/>
          <p:nvPr/>
        </p:nvSpPr>
        <p:spPr>
          <a:xfrm>
            <a:off x="344931" y="2065052"/>
            <a:ext cx="1558010" cy="2202147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B960A0E-BD0A-A9FA-4998-C71E03FF7838}"/>
              </a:ext>
            </a:extLst>
          </p:cNvPr>
          <p:cNvSpPr/>
          <p:nvPr/>
        </p:nvSpPr>
        <p:spPr>
          <a:xfrm rot="10800000">
            <a:off x="987027" y="4290404"/>
            <a:ext cx="174508" cy="759390"/>
          </a:xfrm>
          <a:prstGeom prst="downArrow">
            <a:avLst/>
          </a:prstGeom>
          <a:solidFill>
            <a:srgbClr val="00B050"/>
          </a:solidFill>
          <a:ln>
            <a:solidFill>
              <a:srgbClr val="33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9A32FC-5D11-8062-C6CB-5E25C67A3E59}"/>
              </a:ext>
            </a:extLst>
          </p:cNvPr>
          <p:cNvSpPr/>
          <p:nvPr/>
        </p:nvSpPr>
        <p:spPr>
          <a:xfrm>
            <a:off x="415659" y="2351904"/>
            <a:ext cx="688211" cy="432486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CD5952F-3C2E-71B0-47B2-24812989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86D5423-8EA5-B472-0656-D28972476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034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CD5952F-3C2E-71B0-47B2-24812989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 Summary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86D5423-8EA5-B472-0656-D28972476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851381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6A29E04-0C23-F3D6-C078-091D2C9A6FF3}"/>
              </a:ext>
            </a:extLst>
          </p:cNvPr>
          <p:cNvGrpSpPr/>
          <p:nvPr/>
        </p:nvGrpSpPr>
        <p:grpSpPr>
          <a:xfrm>
            <a:off x="5952114" y="1930297"/>
            <a:ext cx="5457292" cy="3765904"/>
            <a:chOff x="3596092" y="2342191"/>
            <a:chExt cx="5457292" cy="376590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5CE0A48-3885-11A9-2A1B-7EF109879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96092" y="2342191"/>
              <a:ext cx="5446864" cy="376590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9201D7-8B18-B671-84F3-E1B29B33E580}"/>
                </a:ext>
              </a:extLst>
            </p:cNvPr>
            <p:cNvSpPr/>
            <p:nvPr/>
          </p:nvSpPr>
          <p:spPr>
            <a:xfrm>
              <a:off x="3969580" y="2658175"/>
              <a:ext cx="4746279" cy="43622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CE9B163-932D-0BDA-122E-7255F223A14D}"/>
                </a:ext>
              </a:extLst>
            </p:cNvPr>
            <p:cNvSpPr/>
            <p:nvPr/>
          </p:nvSpPr>
          <p:spPr>
            <a:xfrm>
              <a:off x="3946113" y="3163331"/>
              <a:ext cx="5107271" cy="2841675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0F1C557-584E-AC94-A762-7AC7B01FD82C}"/>
              </a:ext>
            </a:extLst>
          </p:cNvPr>
          <p:cNvSpPr txBox="1"/>
          <p:nvPr/>
        </p:nvSpPr>
        <p:spPr>
          <a:xfrm>
            <a:off x="378940" y="1878000"/>
            <a:ext cx="55193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Design for </a:t>
            </a:r>
            <a:r>
              <a:rPr lang="en-US" dirty="0">
                <a:solidFill>
                  <a:srgbClr val="0070C0"/>
                </a:solidFill>
              </a:rPr>
              <a:t>distributed computing </a:t>
            </a:r>
            <a:r>
              <a:rPr lang="en-US" dirty="0"/>
              <a:t>from the standpoint of a </a:t>
            </a:r>
            <a:r>
              <a:rPr lang="en-US" b="1" dirty="0">
                <a:solidFill>
                  <a:srgbClr val="0070C0"/>
                </a:solidFill>
              </a:rPr>
              <a:t>user.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Scenario and application</a:t>
            </a:r>
            <a:r>
              <a:rPr lang="en-US" dirty="0"/>
              <a:t>: a user have access to multiple resources in cloud services (AWS, Azure, Google, etc.) and want to run different ML applications (TensorFlow, PyTorch, etc.) across these resources. </a:t>
            </a:r>
          </a:p>
          <a:p>
            <a:pPr marL="342900" indent="-342900">
              <a:buAutoNum type="arabicPeriod"/>
            </a:pPr>
            <a:r>
              <a:rPr lang="en-US" dirty="0"/>
              <a:t>Note: App Layer in the Ray architecture is not for a layer of specific applications (Spark, PyTorch, etc.)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Distributed parallel execution</a:t>
            </a:r>
            <a:r>
              <a:rPr lang="en-US" dirty="0"/>
              <a:t>: Actors, drivers, and workers run locally.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Distributed memory</a:t>
            </a:r>
            <a:r>
              <a:rPr lang="en-US" dirty="0"/>
              <a:t>: Object store of each node has the capability to share memory with other nodes.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Distributed scheduler</a:t>
            </a:r>
            <a:r>
              <a:rPr lang="en-US" dirty="0"/>
              <a:t>: local schedulers communicate with global schedulers and GCS for  resource management and computation.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66FC9A-C68B-0CC9-02FC-36370A0701F0}"/>
              </a:ext>
            </a:extLst>
          </p:cNvPr>
          <p:cNvSpPr txBox="1"/>
          <p:nvPr/>
        </p:nvSpPr>
        <p:spPr>
          <a:xfrm>
            <a:off x="7850660" y="3971324"/>
            <a:ext cx="1993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Global Control Store (GCS)</a:t>
            </a:r>
          </a:p>
        </p:txBody>
      </p:sp>
    </p:spTree>
    <p:extLst>
      <p:ext uri="{BB962C8B-B14F-4D97-AF65-F5344CB8AC3E}">
        <p14:creationId xmlns:p14="http://schemas.microsoft.com/office/powerpoint/2010/main" val="51075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CD5952F-3C2E-71B0-47B2-24812989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 Comparison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807BA1-370A-1DCB-732F-A011D287C034}"/>
              </a:ext>
            </a:extLst>
          </p:cNvPr>
          <p:cNvSpPr txBox="1"/>
          <p:nvPr/>
        </p:nvSpPr>
        <p:spPr>
          <a:xfrm>
            <a:off x="263611" y="1971071"/>
            <a:ext cx="4992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Ray</a:t>
            </a:r>
            <a:r>
              <a:rPr lang="en-US" sz="2000" b="1" dirty="0"/>
              <a:t>: </a:t>
            </a:r>
            <a:r>
              <a:rPr lang="en-US" sz="2000" dirty="0"/>
              <a:t>Design for </a:t>
            </a:r>
            <a:r>
              <a:rPr lang="en-US" sz="2000" b="1" dirty="0">
                <a:solidFill>
                  <a:srgbClr val="C00000"/>
                </a:solidFill>
              </a:rPr>
              <a:t>user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0C6D47-E97D-0D56-D30D-AC23BF108875}"/>
              </a:ext>
            </a:extLst>
          </p:cNvPr>
          <p:cNvGrpSpPr/>
          <p:nvPr/>
        </p:nvGrpSpPr>
        <p:grpSpPr>
          <a:xfrm>
            <a:off x="226816" y="2483708"/>
            <a:ext cx="5514957" cy="3863284"/>
            <a:chOff x="366859" y="1874108"/>
            <a:chExt cx="5514957" cy="386328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AC937F9-962B-C96E-E169-766D2E20D9EE}"/>
                </a:ext>
              </a:extLst>
            </p:cNvPr>
            <p:cNvGrpSpPr/>
            <p:nvPr/>
          </p:nvGrpSpPr>
          <p:grpSpPr>
            <a:xfrm>
              <a:off x="366859" y="1971488"/>
              <a:ext cx="5446864" cy="3765904"/>
              <a:chOff x="3596092" y="2342191"/>
              <a:chExt cx="5446864" cy="3765904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5A8403A-35F6-E68C-3EBE-426508E0B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96092" y="2342191"/>
                <a:ext cx="5446864" cy="3765904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C77F87F-F602-90BB-A062-5E36EB7AA67B}"/>
                  </a:ext>
                </a:extLst>
              </p:cNvPr>
              <p:cNvSpPr/>
              <p:nvPr/>
            </p:nvSpPr>
            <p:spPr>
              <a:xfrm>
                <a:off x="7430530" y="2693774"/>
                <a:ext cx="1334529" cy="1202724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85E75A-1EBA-F9C9-5D30-A9C1CA10C2CD}"/>
                </a:ext>
              </a:extLst>
            </p:cNvPr>
            <p:cNvGrpSpPr/>
            <p:nvPr/>
          </p:nvGrpSpPr>
          <p:grpSpPr>
            <a:xfrm>
              <a:off x="411892" y="1874108"/>
              <a:ext cx="5469924" cy="3785286"/>
              <a:chOff x="362465" y="1956487"/>
              <a:chExt cx="5469924" cy="378528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0B0DC96-D5DC-66FC-4442-BC3749077B0B}"/>
                  </a:ext>
                </a:extLst>
              </p:cNvPr>
              <p:cNvSpPr/>
              <p:nvPr/>
            </p:nvSpPr>
            <p:spPr>
              <a:xfrm>
                <a:off x="2475471" y="2401330"/>
                <a:ext cx="1346886" cy="1280984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5CAEB44-B10E-F2B2-AAB7-66A55E701953}"/>
                  </a:ext>
                </a:extLst>
              </p:cNvPr>
              <p:cNvSpPr/>
              <p:nvPr/>
            </p:nvSpPr>
            <p:spPr>
              <a:xfrm>
                <a:off x="799070" y="2438400"/>
                <a:ext cx="1334529" cy="1202724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4464768-DBEE-8970-31E9-9F2C96363825}"/>
                  </a:ext>
                </a:extLst>
              </p:cNvPr>
              <p:cNvSpPr/>
              <p:nvPr/>
            </p:nvSpPr>
            <p:spPr>
              <a:xfrm>
                <a:off x="362465" y="1956487"/>
                <a:ext cx="5469924" cy="3785286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ADA149-744F-55D8-AD51-1F13EEA2CE56}"/>
              </a:ext>
            </a:extLst>
          </p:cNvPr>
          <p:cNvGrpSpPr/>
          <p:nvPr/>
        </p:nvGrpSpPr>
        <p:grpSpPr>
          <a:xfrm>
            <a:off x="6067355" y="2639963"/>
            <a:ext cx="6017553" cy="3752450"/>
            <a:chOff x="5820220" y="1840893"/>
            <a:chExt cx="6017553" cy="375245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078378-42E5-F16F-B6F5-719C7ADC10DB}"/>
                </a:ext>
              </a:extLst>
            </p:cNvPr>
            <p:cNvGrpSpPr/>
            <p:nvPr/>
          </p:nvGrpSpPr>
          <p:grpSpPr>
            <a:xfrm>
              <a:off x="5871610" y="1840893"/>
              <a:ext cx="4778327" cy="3752450"/>
              <a:chOff x="3522513" y="2192055"/>
              <a:chExt cx="4778327" cy="375245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FC67B77-5754-116D-42CC-9DFCF6194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2513" y="2192055"/>
                <a:ext cx="4778327" cy="3138704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82755C-EBDA-6776-807F-9E7646FE03EA}"/>
                  </a:ext>
                </a:extLst>
              </p:cNvPr>
              <p:cNvSpPr txBox="1"/>
              <p:nvPr/>
            </p:nvSpPr>
            <p:spPr>
              <a:xfrm>
                <a:off x="3847334" y="5298174"/>
                <a:ext cx="274986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Resource Manager: have access to all resources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4D7E84-2038-E013-70C1-7A2616A02EDC}"/>
                </a:ext>
              </a:extLst>
            </p:cNvPr>
            <p:cNvGrpSpPr/>
            <p:nvPr/>
          </p:nvGrpSpPr>
          <p:grpSpPr>
            <a:xfrm>
              <a:off x="5820220" y="2405448"/>
              <a:ext cx="6017553" cy="3089190"/>
              <a:chOff x="5820220" y="2405448"/>
              <a:chExt cx="6017553" cy="3089190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DEB9F41-7106-1569-C5E5-EAB55F161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04673" y="4402548"/>
                <a:ext cx="1733100" cy="109209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D57873C-5F53-0A36-02DF-B42390707BEE}"/>
                  </a:ext>
                </a:extLst>
              </p:cNvPr>
              <p:cNvSpPr/>
              <p:nvPr/>
            </p:nvSpPr>
            <p:spPr>
              <a:xfrm>
                <a:off x="8954529" y="2405448"/>
                <a:ext cx="659027" cy="955590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3A6086-3DAA-A7EA-59BF-4C4F38D35B87}"/>
                  </a:ext>
                </a:extLst>
              </p:cNvPr>
              <p:cNvSpPr/>
              <p:nvPr/>
            </p:nvSpPr>
            <p:spPr>
              <a:xfrm>
                <a:off x="9325236" y="3492843"/>
                <a:ext cx="576646" cy="1326292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BB453D5-CC8A-7695-3EC0-040D656C202B}"/>
                  </a:ext>
                </a:extLst>
              </p:cNvPr>
              <p:cNvSpPr/>
              <p:nvPr/>
            </p:nvSpPr>
            <p:spPr>
              <a:xfrm>
                <a:off x="5820220" y="3431061"/>
                <a:ext cx="860666" cy="1330410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C1BC577-E434-B324-86F5-883E6C688D4F}"/>
                  </a:ext>
                </a:extLst>
              </p:cNvPr>
              <p:cNvSpPr/>
              <p:nvPr/>
            </p:nvSpPr>
            <p:spPr>
              <a:xfrm>
                <a:off x="6689124" y="2471352"/>
                <a:ext cx="2166552" cy="2438400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C15FE75-D15D-0930-84BF-4634072E9FEF}"/>
              </a:ext>
            </a:extLst>
          </p:cNvPr>
          <p:cNvSpPr txBox="1"/>
          <p:nvPr/>
        </p:nvSpPr>
        <p:spPr>
          <a:xfrm>
            <a:off x="5898292" y="1983427"/>
            <a:ext cx="60712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Pathway</a:t>
            </a:r>
            <a:r>
              <a:rPr lang="en-US" sz="2000" b="1" dirty="0"/>
              <a:t>: </a:t>
            </a:r>
            <a:r>
              <a:rPr lang="en-US" sz="2000" dirty="0"/>
              <a:t>Design for </a:t>
            </a:r>
            <a:r>
              <a:rPr lang="en-US" sz="2000" b="1" dirty="0">
                <a:solidFill>
                  <a:srgbClr val="C00000"/>
                </a:solidFill>
              </a:rPr>
              <a:t>data center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4A31F2-3276-D12A-56DF-1D5B780E3EE3}"/>
              </a:ext>
            </a:extLst>
          </p:cNvPr>
          <p:cNvCxnSpPr/>
          <p:nvPr/>
        </p:nvCxnSpPr>
        <p:spPr>
          <a:xfrm>
            <a:off x="5478161" y="2916194"/>
            <a:ext cx="3814119" cy="1029730"/>
          </a:xfrm>
          <a:prstGeom prst="straightConnector1">
            <a:avLst/>
          </a:prstGeom>
          <a:ln w="57150">
            <a:solidFill>
              <a:srgbClr val="33993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1DA3EE-E1CD-8E2F-F6DA-1C78A2F6F22D}"/>
              </a:ext>
            </a:extLst>
          </p:cNvPr>
          <p:cNvCxnSpPr>
            <a:cxnSpLocks/>
          </p:cNvCxnSpPr>
          <p:nvPr/>
        </p:nvCxnSpPr>
        <p:spPr>
          <a:xfrm>
            <a:off x="5725297" y="3731741"/>
            <a:ext cx="1219200" cy="37894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Down 50">
            <a:extLst>
              <a:ext uri="{FF2B5EF4-FFF2-40B4-BE49-F238E27FC236}">
                <a16:creationId xmlns:a16="http://schemas.microsoft.com/office/drawing/2014/main" id="{2D428A92-B096-EC2A-AD54-4FA71F1735DD}"/>
              </a:ext>
            </a:extLst>
          </p:cNvPr>
          <p:cNvSpPr/>
          <p:nvPr/>
        </p:nvSpPr>
        <p:spPr>
          <a:xfrm rot="8309661">
            <a:off x="6639532" y="5505268"/>
            <a:ext cx="272374" cy="3900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4AECBBDA-AB8E-22CB-A510-5F209BE1952C}"/>
              </a:ext>
            </a:extLst>
          </p:cNvPr>
          <p:cNvSpPr/>
          <p:nvPr/>
        </p:nvSpPr>
        <p:spPr>
          <a:xfrm rot="12205086">
            <a:off x="2013286" y="5139808"/>
            <a:ext cx="244889" cy="5961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FDD528-1C0E-C554-2704-A3C1349DC81B}"/>
              </a:ext>
            </a:extLst>
          </p:cNvPr>
          <p:cNvSpPr txBox="1"/>
          <p:nvPr/>
        </p:nvSpPr>
        <p:spPr>
          <a:xfrm>
            <a:off x="565871" y="5593682"/>
            <a:ext cx="2094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Only have access to certain resources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B3713C-34C8-9667-5730-28A40ED8AFC7}"/>
              </a:ext>
            </a:extLst>
          </p:cNvPr>
          <p:cNvSpPr txBox="1"/>
          <p:nvPr/>
        </p:nvSpPr>
        <p:spPr>
          <a:xfrm>
            <a:off x="2117125" y="4613875"/>
            <a:ext cx="1993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Global Control Store (GCS)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34D8BCF3-EE69-6C85-E681-D71FD0178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806392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2576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28" y="383879"/>
            <a:ext cx="11451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lang="en-US" sz="3600" b="1" dirty="0">
                <a:solidFill>
                  <a:srgbClr val="0070C0"/>
                </a:solidFill>
              </a:rPr>
              <a:t>Object </a:t>
            </a:r>
            <a:r>
              <a:rPr lang="en-US" sz="2400" b="1" dirty="0">
                <a:solidFill>
                  <a:srgbClr val="0070C0"/>
                </a:solidFill>
              </a:rPr>
              <a:t>[3]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08229B-6C3F-CF27-0AC0-028E32502509}"/>
              </a:ext>
            </a:extLst>
          </p:cNvPr>
          <p:cNvSpPr txBox="1"/>
          <p:nvPr/>
        </p:nvSpPr>
        <p:spPr>
          <a:xfrm>
            <a:off x="5640161" y="6431003"/>
            <a:ext cx="35120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[3] https://docs.ray.io/en/master/ray-core/objects.html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7A42A6-FAE2-5D3E-11FC-EC63F6A3274E}"/>
              </a:ext>
            </a:extLst>
          </p:cNvPr>
          <p:cNvGrpSpPr/>
          <p:nvPr/>
        </p:nvGrpSpPr>
        <p:grpSpPr>
          <a:xfrm>
            <a:off x="8073974" y="2144276"/>
            <a:ext cx="3396293" cy="2482800"/>
            <a:chOff x="7975120" y="1987757"/>
            <a:chExt cx="3396293" cy="24828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4DA1C7-32C8-E56B-12A3-03C7C837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0513" y="2540299"/>
              <a:ext cx="3390900" cy="14668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63679C-4649-3299-DDA9-280DC0D1CDBA}"/>
                </a:ext>
              </a:extLst>
            </p:cNvPr>
            <p:cNvSpPr txBox="1"/>
            <p:nvPr/>
          </p:nvSpPr>
          <p:spPr>
            <a:xfrm>
              <a:off x="10324381" y="3336353"/>
              <a:ext cx="1002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Object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B5DE01-6940-13D5-A359-3DBE8B8CC753}"/>
                </a:ext>
              </a:extLst>
            </p:cNvPr>
            <p:cNvSpPr txBox="1"/>
            <p:nvPr/>
          </p:nvSpPr>
          <p:spPr>
            <a:xfrm>
              <a:off x="8000997" y="4101225"/>
              <a:ext cx="28070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Object ref</a:t>
              </a:r>
              <a:r>
                <a:rPr lang="en-US" dirty="0">
                  <a:solidFill>
                    <a:srgbClr val="0070C0"/>
                  </a:solidFill>
                </a:rPr>
                <a:t> (as in reference)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C3CD124-A604-725D-27C9-4D67864E637E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9704716" y="3521019"/>
              <a:ext cx="61966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95344C10-F33F-F23E-01A6-B94DD21838A2}"/>
                </a:ext>
              </a:extLst>
            </p:cNvPr>
            <p:cNvSpPr/>
            <p:nvPr/>
          </p:nvSpPr>
          <p:spPr>
            <a:xfrm rot="16200000">
              <a:off x="8410756" y="3916392"/>
              <a:ext cx="396815" cy="12077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E037D0-2C3E-59DA-53F4-2287CFD355C3}"/>
                </a:ext>
              </a:extLst>
            </p:cNvPr>
            <p:cNvSpPr txBox="1"/>
            <p:nvPr/>
          </p:nvSpPr>
          <p:spPr>
            <a:xfrm>
              <a:off x="7975120" y="1987757"/>
              <a:ext cx="184173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/>
                <a:t>Example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6625BD-F4E6-8D28-7FE3-680DB1C451EE}"/>
              </a:ext>
            </a:extLst>
          </p:cNvPr>
          <p:cNvGrpSpPr/>
          <p:nvPr/>
        </p:nvGrpSpPr>
        <p:grpSpPr>
          <a:xfrm>
            <a:off x="422695" y="2126172"/>
            <a:ext cx="7417479" cy="4017801"/>
            <a:chOff x="422695" y="2126172"/>
            <a:chExt cx="7417479" cy="40178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6288E9-C84E-4D2E-55AE-3CC50FF6211A}"/>
                </a:ext>
              </a:extLst>
            </p:cNvPr>
            <p:cNvGrpSpPr/>
            <p:nvPr/>
          </p:nvGrpSpPr>
          <p:grpSpPr>
            <a:xfrm>
              <a:off x="422695" y="2126172"/>
              <a:ext cx="7417479" cy="4017801"/>
              <a:chOff x="3053751" y="1781115"/>
              <a:chExt cx="7417479" cy="401780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F48AA1A-8D76-2AD3-8BDC-8FB631F7D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3751" y="1781115"/>
                <a:ext cx="7417479" cy="4017801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0BDA66-B0F7-6253-4200-3956E6BEE3E3}"/>
                  </a:ext>
                </a:extLst>
              </p:cNvPr>
              <p:cNvCxnSpPr/>
              <p:nvPr/>
            </p:nvCxnSpPr>
            <p:spPr>
              <a:xfrm>
                <a:off x="4002657" y="3148642"/>
                <a:ext cx="3804249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52A5CD-50E1-BD9C-441C-59B0F0F59423}"/>
                </a:ext>
              </a:extLst>
            </p:cNvPr>
            <p:cNvSpPr txBox="1"/>
            <p:nvPr/>
          </p:nvSpPr>
          <p:spPr>
            <a:xfrm>
              <a:off x="461318" y="2134284"/>
              <a:ext cx="549463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Object: an application value. </a:t>
              </a:r>
            </a:p>
          </p:txBody>
        </p:sp>
      </p:grp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B20FFD3-E569-2B50-4A9F-E54C3948B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117788"/>
              </p:ext>
            </p:extLst>
          </p:nvPr>
        </p:nvGraphicFramePr>
        <p:xfrm>
          <a:off x="7998941" y="125835"/>
          <a:ext cx="4047650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77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Ray: </a:t>
            </a:r>
            <a:r>
              <a:rPr lang="en-US" sz="3600" b="1" dirty="0">
                <a:solidFill>
                  <a:srgbClr val="0070C0"/>
                </a:solidFill>
              </a:rPr>
              <a:t>Object Store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9B5C4-B161-069C-551F-6326AA74EFAE}"/>
              </a:ext>
            </a:extLst>
          </p:cNvPr>
          <p:cNvSpPr txBox="1"/>
          <p:nvPr/>
        </p:nvSpPr>
        <p:spPr>
          <a:xfrm>
            <a:off x="9292282" y="1943300"/>
            <a:ext cx="26771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Tasks and actors create and compute on objects (or remote objects), which can be </a:t>
            </a:r>
            <a:r>
              <a:rPr lang="en-US" dirty="0">
                <a:solidFill>
                  <a:srgbClr val="0070C0"/>
                </a:solidFill>
              </a:rPr>
              <a:t>stored anywhere in a Ray cluster</a:t>
            </a:r>
            <a:r>
              <a:rPr lang="en-US" dirty="0"/>
              <a:t>, and referred by </a:t>
            </a:r>
            <a:r>
              <a:rPr lang="en-US" dirty="0">
                <a:solidFill>
                  <a:srgbClr val="0070C0"/>
                </a:solidFill>
              </a:rPr>
              <a:t>object refs</a:t>
            </a:r>
            <a:r>
              <a:rPr lang="en-US" dirty="0"/>
              <a:t>. Remote objects are cached in Ray’s distributed shared-memory object store</a:t>
            </a:r>
          </a:p>
          <a:p>
            <a:r>
              <a:rPr lang="en-US" b="1" dirty="0">
                <a:solidFill>
                  <a:srgbClr val="0070C0"/>
                </a:solidFill>
              </a:rPr>
              <a:t>One</a:t>
            </a:r>
            <a:r>
              <a:rPr lang="en-US" dirty="0"/>
              <a:t> object store </a:t>
            </a:r>
            <a:r>
              <a:rPr lang="en-US" b="1" dirty="0">
                <a:solidFill>
                  <a:srgbClr val="0070C0"/>
                </a:solidFill>
              </a:rPr>
              <a:t>per node </a:t>
            </a:r>
            <a:r>
              <a:rPr lang="en-US" dirty="0"/>
              <a:t>in the cluster.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15770-57F7-1908-7B51-BBECA0B51FD5}"/>
              </a:ext>
            </a:extLst>
          </p:cNvPr>
          <p:cNvSpPr txBox="1"/>
          <p:nvPr/>
        </p:nvSpPr>
        <p:spPr>
          <a:xfrm>
            <a:off x="626075" y="2990002"/>
            <a:ext cx="22736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Ray makes it simpler for an application to </a:t>
            </a:r>
            <a:r>
              <a:rPr lang="en-US" b="1" dirty="0">
                <a:solidFill>
                  <a:srgbClr val="0070C0"/>
                </a:solidFill>
              </a:rPr>
              <a:t>leverage parallel and distributed execution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distributed memory sharing </a:t>
            </a:r>
            <a:r>
              <a:rPr lang="en-US" dirty="0"/>
              <a:t>(via a </a:t>
            </a:r>
            <a:r>
              <a:rPr lang="en-US" b="1" dirty="0">
                <a:solidFill>
                  <a:srgbClr val="0070C0"/>
                </a:solidFill>
              </a:rPr>
              <a:t>shared memory object store</a:t>
            </a:r>
            <a:r>
              <a:rPr lang="en-US" dirty="0"/>
              <a:t>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C6EC60-D7EC-E4B5-AFFB-D94B744E5270}"/>
              </a:ext>
            </a:extLst>
          </p:cNvPr>
          <p:cNvGrpSpPr/>
          <p:nvPr/>
        </p:nvGrpSpPr>
        <p:grpSpPr>
          <a:xfrm>
            <a:off x="2372496" y="1996618"/>
            <a:ext cx="6895072" cy="3523793"/>
            <a:chOff x="2372496" y="1996618"/>
            <a:chExt cx="6895072" cy="35237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42A4A94-6901-3451-1381-364052536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6234" y="1996618"/>
              <a:ext cx="5944115" cy="352379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B4484B-2781-25C3-23D3-5A78CD488DBA}"/>
                </a:ext>
              </a:extLst>
            </p:cNvPr>
            <p:cNvSpPr/>
            <p:nvPr/>
          </p:nvSpPr>
          <p:spPr>
            <a:xfrm>
              <a:off x="3072362" y="4135395"/>
              <a:ext cx="5659746" cy="461319"/>
            </a:xfrm>
            <a:prstGeom prst="rect">
              <a:avLst/>
            </a:prstGeom>
            <a:noFill/>
            <a:ln w="5715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951050FF-7DC0-59D8-2A6F-2D6BDEF34EE2}"/>
                </a:ext>
              </a:extLst>
            </p:cNvPr>
            <p:cNvSpPr/>
            <p:nvPr/>
          </p:nvSpPr>
          <p:spPr>
            <a:xfrm rot="16200000">
              <a:off x="2552729" y="4008360"/>
              <a:ext cx="169223" cy="529689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9A38C5DA-90F2-E55F-DA7A-EAF4573BEC63}"/>
                </a:ext>
              </a:extLst>
            </p:cNvPr>
            <p:cNvSpPr/>
            <p:nvPr/>
          </p:nvSpPr>
          <p:spPr>
            <a:xfrm rot="5400000">
              <a:off x="8937879" y="4143460"/>
              <a:ext cx="173344" cy="486034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213FB64-E43F-2511-067F-7E9385F24EB7}"/>
              </a:ext>
            </a:extLst>
          </p:cNvPr>
          <p:cNvSpPr txBox="1"/>
          <p:nvPr/>
        </p:nvSpPr>
        <p:spPr>
          <a:xfrm>
            <a:off x="623879" y="5656597"/>
            <a:ext cx="11510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use of </a:t>
            </a:r>
            <a:r>
              <a:rPr lang="en-US" b="1" dirty="0">
                <a:solidFill>
                  <a:srgbClr val="0070C0"/>
                </a:solidFill>
              </a:rPr>
              <a:t>distributed memory allows a process to reference an object without having the object local</a:t>
            </a:r>
            <a:r>
              <a:rPr lang="en-US" dirty="0"/>
              <a:t>, so a process can reference objects whose total size exceeds the memory capacity of a single machine. 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B13A559-1F48-4A04-D63E-8C2395857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885491"/>
              </p:ext>
            </p:extLst>
          </p:nvPr>
        </p:nvGraphicFramePr>
        <p:xfrm>
          <a:off x="7998941" y="125835"/>
          <a:ext cx="4047650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413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54F7-3502-737A-BCCB-6C29F05B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Ray: </a:t>
            </a:r>
            <a:r>
              <a:rPr lang="en-US" sz="3600" b="1" dirty="0">
                <a:solidFill>
                  <a:srgbClr val="0070C0"/>
                </a:solidFill>
              </a:rPr>
              <a:t>Small Object Management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85E7A-C332-62E8-CB01-C650C1AE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ABCF8C-8A97-FB25-78BA-6E50AC85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33" y="2196226"/>
            <a:ext cx="5534025" cy="2562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1FC0D3-AFBC-8925-00F2-079B3A3EF66B}"/>
              </a:ext>
            </a:extLst>
          </p:cNvPr>
          <p:cNvSpPr txBox="1"/>
          <p:nvPr/>
        </p:nvSpPr>
        <p:spPr>
          <a:xfrm>
            <a:off x="6366605" y="2180931"/>
            <a:ext cx="27444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Small</a:t>
            </a:r>
            <a:r>
              <a:rPr lang="en-US" dirty="0"/>
              <a:t> objects are stored in their owner’s </a:t>
            </a:r>
            <a:r>
              <a:rPr lang="en-US" b="1" dirty="0">
                <a:solidFill>
                  <a:srgbClr val="0070C0"/>
                </a:solidFill>
              </a:rPr>
              <a:t>in-process store</a:t>
            </a:r>
            <a:r>
              <a:rPr lang="en-US" dirty="0"/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E45B7-BF1F-09C6-FFC9-39657667AB97}"/>
              </a:ext>
            </a:extLst>
          </p:cNvPr>
          <p:cNvSpPr txBox="1"/>
          <p:nvPr/>
        </p:nvSpPr>
        <p:spPr>
          <a:xfrm>
            <a:off x="9074755" y="1869237"/>
            <a:ext cx="2872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Large objects are stored in the distributed object store.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36E3B-B088-0046-FDB8-4B44CB102DD2}"/>
              </a:ext>
            </a:extLst>
          </p:cNvPr>
          <p:cNvSpPr txBox="1"/>
          <p:nvPr/>
        </p:nvSpPr>
        <p:spPr>
          <a:xfrm>
            <a:off x="263611" y="1904097"/>
            <a:ext cx="60218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Small</a:t>
            </a:r>
            <a:r>
              <a:rPr lang="en-US" dirty="0"/>
              <a:t> objects (default threshold is 100KB) are resolved by copying them directly from the </a:t>
            </a:r>
            <a:r>
              <a:rPr lang="en-US" dirty="0">
                <a:solidFill>
                  <a:srgbClr val="0070C0"/>
                </a:solidFill>
              </a:rPr>
              <a:t>owner’s in-process store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of an object can be resolved using an `ObjectRef`. The `ObjectRef` comprises two fields: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unique 20-byte identifier, including a concatenation of the ID of the task that produced the object and the integer number of objects created by that task so far.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address of the object’s owner (a worker process), including the worker process’s unique ID, IP address and port, and local </a:t>
            </a:r>
            <a:r>
              <a:rPr lang="en-US" dirty="0" err="1"/>
              <a:t>raylet’s</a:t>
            </a:r>
            <a:r>
              <a:rPr lang="en-US" dirty="0"/>
              <a:t> unique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objects are </a:t>
            </a:r>
            <a:r>
              <a:rPr lang="en-US" dirty="0">
                <a:solidFill>
                  <a:srgbClr val="0070C0"/>
                </a:solidFill>
              </a:rPr>
              <a:t>local to the owner process</a:t>
            </a:r>
            <a:r>
              <a:rPr lang="en-US" dirty="0"/>
              <a:t>: if a borrower attempts to resolve the value, the object is promoted to shared memory, where it can be retrieved through the distributed object resolution protocol.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C3CC8-2CC7-A02C-2ADF-3F8F57699023}"/>
              </a:ext>
            </a:extLst>
          </p:cNvPr>
          <p:cNvSpPr txBox="1"/>
          <p:nvPr/>
        </p:nvSpPr>
        <p:spPr>
          <a:xfrm>
            <a:off x="6334898" y="4865642"/>
            <a:ext cx="49262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example</a:t>
            </a:r>
            <a:r>
              <a:rPr lang="en-US" dirty="0"/>
              <a:t>, if the owner calls `</a:t>
            </a:r>
            <a:r>
              <a:rPr lang="en-US" dirty="0" err="1"/>
              <a:t>ray.get</a:t>
            </a:r>
            <a:r>
              <a:rPr lang="en-US" dirty="0"/>
              <a:t>`, the system looks up and deserializes the value from the local in-process store. If the owner submits a dependent task, it inlines the object by </a:t>
            </a:r>
            <a:r>
              <a:rPr lang="en-US" dirty="0">
                <a:solidFill>
                  <a:srgbClr val="0070C0"/>
                </a:solidFill>
              </a:rPr>
              <a:t>copying the value </a:t>
            </a:r>
            <a:r>
              <a:rPr lang="en-US" dirty="0"/>
              <a:t>directly into the task description.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ADFAF-10D4-A964-F95E-01A07C9ED0FE}"/>
              </a:ext>
            </a:extLst>
          </p:cNvPr>
          <p:cNvSpPr/>
          <p:nvPr/>
        </p:nvSpPr>
        <p:spPr>
          <a:xfrm>
            <a:off x="6384325" y="4901513"/>
            <a:ext cx="4753232" cy="14416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2DE2C84-EEC1-1C61-414D-793A3E260869}"/>
              </a:ext>
            </a:extLst>
          </p:cNvPr>
          <p:cNvSpPr/>
          <p:nvPr/>
        </p:nvSpPr>
        <p:spPr>
          <a:xfrm rot="10800000">
            <a:off x="6252517" y="4626196"/>
            <a:ext cx="225887" cy="5296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14DFB2-D8F6-3DE4-31AE-2E67F9B9702C}"/>
              </a:ext>
            </a:extLst>
          </p:cNvPr>
          <p:cNvSpPr/>
          <p:nvPr/>
        </p:nvSpPr>
        <p:spPr>
          <a:xfrm>
            <a:off x="6215448" y="1919417"/>
            <a:ext cx="5795319" cy="4464908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CC95BF69-D4D1-FFE4-1A55-CAE9F194D1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885491"/>
              </p:ext>
            </p:extLst>
          </p:nvPr>
        </p:nvGraphicFramePr>
        <p:xfrm>
          <a:off x="7998941" y="125835"/>
          <a:ext cx="4047650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9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54F7-3502-737A-BCCB-6C29F05B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Ray: </a:t>
            </a:r>
            <a:r>
              <a:rPr lang="en-US" sz="3600" b="1" dirty="0">
                <a:solidFill>
                  <a:srgbClr val="0070C0"/>
                </a:solidFill>
              </a:rPr>
              <a:t>Small Object Management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85E7A-C332-62E8-CB01-C650C1AE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ABCF8C-8A97-FB25-78BA-6E50AC85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93" y="2245653"/>
            <a:ext cx="5534025" cy="2562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1FC0D3-AFBC-8925-00F2-079B3A3EF66B}"/>
              </a:ext>
            </a:extLst>
          </p:cNvPr>
          <p:cNvSpPr txBox="1"/>
          <p:nvPr/>
        </p:nvSpPr>
        <p:spPr>
          <a:xfrm>
            <a:off x="6366605" y="2180931"/>
            <a:ext cx="27444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Small</a:t>
            </a:r>
            <a:r>
              <a:rPr lang="en-US" dirty="0"/>
              <a:t> objects are stored in their owner’s </a:t>
            </a:r>
            <a:r>
              <a:rPr lang="en-US" b="1" dirty="0">
                <a:solidFill>
                  <a:srgbClr val="0070C0"/>
                </a:solidFill>
              </a:rPr>
              <a:t>in-process store</a:t>
            </a:r>
            <a:r>
              <a:rPr lang="en-US" dirty="0"/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E45B7-BF1F-09C6-FFC9-39657667AB97}"/>
              </a:ext>
            </a:extLst>
          </p:cNvPr>
          <p:cNvSpPr txBox="1"/>
          <p:nvPr/>
        </p:nvSpPr>
        <p:spPr>
          <a:xfrm>
            <a:off x="9074755" y="1869237"/>
            <a:ext cx="2872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Large objects are stored in the distributed object store.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36E3B-B088-0046-FDB8-4B44CB102DD2}"/>
              </a:ext>
            </a:extLst>
          </p:cNvPr>
          <p:cNvSpPr txBox="1"/>
          <p:nvPr/>
        </p:nvSpPr>
        <p:spPr>
          <a:xfrm>
            <a:off x="263611" y="1904097"/>
            <a:ext cx="60218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Small</a:t>
            </a:r>
            <a:r>
              <a:rPr lang="en-US" dirty="0"/>
              <a:t> objects (default threshold is 100KB) are resolved by copying them directly from the </a:t>
            </a:r>
            <a:r>
              <a:rPr lang="en-US" dirty="0">
                <a:solidFill>
                  <a:srgbClr val="0070C0"/>
                </a:solidFill>
              </a:rPr>
              <a:t>owner’s in-process store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of an object can be resolved using an `ObjectRef`. The `ObjectRef` comprises two fields: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unique 20-byte identifier, including a concatenation of the ID of the task that produced the object and the integer number of objects created by that task so far.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address of the object’s owner (a worker process), including the worker process’s unique ID, IP address and port, and local </a:t>
            </a:r>
            <a:r>
              <a:rPr lang="en-US" dirty="0" err="1"/>
              <a:t>raylet’s</a:t>
            </a:r>
            <a:r>
              <a:rPr lang="en-US" dirty="0"/>
              <a:t> unique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objects are </a:t>
            </a:r>
            <a:r>
              <a:rPr lang="en-US" dirty="0">
                <a:solidFill>
                  <a:srgbClr val="0070C0"/>
                </a:solidFill>
              </a:rPr>
              <a:t>local to the owner process</a:t>
            </a:r>
            <a:r>
              <a:rPr lang="en-US" dirty="0"/>
              <a:t>: if a borrower attempts to resolve the value, the object is promoted to shared memory, where it can be retrieved through the distributed object resolution protocol.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C3CC8-2CC7-A02C-2ADF-3F8F57699023}"/>
              </a:ext>
            </a:extLst>
          </p:cNvPr>
          <p:cNvSpPr txBox="1"/>
          <p:nvPr/>
        </p:nvSpPr>
        <p:spPr>
          <a:xfrm>
            <a:off x="6334898" y="4865642"/>
            <a:ext cx="49262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example</a:t>
            </a:r>
            <a:r>
              <a:rPr lang="en-US" dirty="0"/>
              <a:t>, if the owner calls `ray.get`, the system looks up and deserializes the value from the local in-process store. If the owner submits a dependent task, it inlines the object by </a:t>
            </a:r>
            <a:r>
              <a:rPr lang="en-US" dirty="0">
                <a:solidFill>
                  <a:srgbClr val="0070C0"/>
                </a:solidFill>
              </a:rPr>
              <a:t>copying the value </a:t>
            </a:r>
            <a:r>
              <a:rPr lang="en-US" dirty="0"/>
              <a:t>directly into the task description.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2FEF23-D927-CEA2-EDF2-4BAE908FEA42}"/>
              </a:ext>
            </a:extLst>
          </p:cNvPr>
          <p:cNvSpPr/>
          <p:nvPr/>
        </p:nvSpPr>
        <p:spPr>
          <a:xfrm>
            <a:off x="197707" y="1944130"/>
            <a:ext cx="6054811" cy="4399005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ADFAF-10D4-A964-F95E-01A07C9ED0FE}"/>
              </a:ext>
            </a:extLst>
          </p:cNvPr>
          <p:cNvSpPr/>
          <p:nvPr/>
        </p:nvSpPr>
        <p:spPr>
          <a:xfrm>
            <a:off x="6384325" y="4901513"/>
            <a:ext cx="4753232" cy="14416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2DE2C84-EEC1-1C61-414D-793A3E260869}"/>
              </a:ext>
            </a:extLst>
          </p:cNvPr>
          <p:cNvSpPr/>
          <p:nvPr/>
        </p:nvSpPr>
        <p:spPr>
          <a:xfrm rot="10800000">
            <a:off x="7587048" y="4617958"/>
            <a:ext cx="176457" cy="35769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C0ACAB6-ED0D-60FE-434F-2A8A4ECB9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885491"/>
              </p:ext>
            </p:extLst>
          </p:nvPr>
        </p:nvGraphicFramePr>
        <p:xfrm>
          <a:off x="7998941" y="125835"/>
          <a:ext cx="4047650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048BE65-3C63-B5A1-34C4-29D88CED0F52}"/>
              </a:ext>
            </a:extLst>
          </p:cNvPr>
          <p:cNvSpPr/>
          <p:nvPr/>
        </p:nvSpPr>
        <p:spPr>
          <a:xfrm>
            <a:off x="9102811" y="1940011"/>
            <a:ext cx="2821458" cy="2920313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6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54F7-3502-737A-BCCB-6C29F05B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Ray: </a:t>
            </a:r>
            <a:r>
              <a:rPr lang="en-US" sz="3600" b="1" dirty="0">
                <a:solidFill>
                  <a:srgbClr val="0070C0"/>
                </a:solidFill>
              </a:rPr>
              <a:t>Large Object Management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85E7A-C332-62E8-CB01-C650C1AE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7FFE5-9A92-9D2D-B8FE-B259B42D7C59}"/>
              </a:ext>
            </a:extLst>
          </p:cNvPr>
          <p:cNvSpPr txBox="1"/>
          <p:nvPr/>
        </p:nvSpPr>
        <p:spPr>
          <a:xfrm>
            <a:off x="5436973" y="2000437"/>
            <a:ext cx="63760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objects must be resolved with a </a:t>
            </a:r>
            <a:r>
              <a:rPr lang="en-US" dirty="0">
                <a:solidFill>
                  <a:srgbClr val="0070C0"/>
                </a:solidFill>
              </a:rPr>
              <a:t>distributed protocol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Multiple workers on the same node can reference the same copy of an object</a:t>
            </a:r>
            <a:r>
              <a:rPr lang="en-US" dirty="0"/>
              <a:t>.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is already stored in the reference holder’s local shared memory store: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Reference holder retrieves the object over IPC.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 a pointer to shared memory that may be simultaneously referenced by other workers on the same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is </a:t>
            </a:r>
            <a:r>
              <a:rPr lang="en-US" dirty="0">
                <a:solidFill>
                  <a:srgbClr val="0070C0"/>
                </a:solidFill>
              </a:rPr>
              <a:t>NOT</a:t>
            </a:r>
            <a:r>
              <a:rPr lang="en-US" dirty="0"/>
              <a:t> available in the local shared memory store: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Reference holder notifies its local raylet and attempts to fetch a copy from a remote raylet.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raylet looks up the locations from the object directory and requests a transfer from one of these raylets.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E3307-D3A2-1D58-9F24-A5EEADEE218A}"/>
              </a:ext>
            </a:extLst>
          </p:cNvPr>
          <p:cNvSpPr txBox="1"/>
          <p:nvPr/>
        </p:nvSpPr>
        <p:spPr>
          <a:xfrm>
            <a:off x="568409" y="4267366"/>
            <a:ext cx="46873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</a:t>
            </a:r>
            <a:r>
              <a:rPr lang="en-US" dirty="0"/>
              <a:t>: The object x is initially created on Node 2. When the owner (the caller of the task) calls `ray.get`: </a:t>
            </a:r>
          </a:p>
          <a:p>
            <a:pPr marL="342900" indent="-342900">
              <a:buAutoNum type="arabicParenR"/>
            </a:pPr>
            <a:r>
              <a:rPr lang="en-US" dirty="0"/>
              <a:t>Lookup object’s locations at the owner. </a:t>
            </a:r>
          </a:p>
          <a:p>
            <a:pPr marL="342900" indent="-342900">
              <a:buAutoNum type="arabicParenR"/>
            </a:pPr>
            <a:r>
              <a:rPr lang="en-US" dirty="0"/>
              <a:t>Select a location and send a request for a copy of the object. </a:t>
            </a:r>
          </a:p>
          <a:p>
            <a:pPr marL="342900" indent="-342900">
              <a:buAutoNum type="arabicParenR"/>
            </a:pPr>
            <a:r>
              <a:rPr lang="en-US" dirty="0"/>
              <a:t>Receive the object.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C146A8-0DF3-34E0-A01D-99E4B9BF9235}"/>
              </a:ext>
            </a:extLst>
          </p:cNvPr>
          <p:cNvGrpSpPr/>
          <p:nvPr/>
        </p:nvGrpSpPr>
        <p:grpSpPr>
          <a:xfrm>
            <a:off x="536322" y="1905129"/>
            <a:ext cx="4768848" cy="2430684"/>
            <a:chOff x="239758" y="1921604"/>
            <a:chExt cx="4768848" cy="243068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CB494E-4645-52E5-C19D-FDDA4790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758" y="1921604"/>
              <a:ext cx="3923818" cy="243068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AE45B7-BF1F-09C6-FFC9-39657667AB97}"/>
                </a:ext>
              </a:extLst>
            </p:cNvPr>
            <p:cNvSpPr txBox="1"/>
            <p:nvPr/>
          </p:nvSpPr>
          <p:spPr>
            <a:xfrm>
              <a:off x="2533912" y="2001043"/>
              <a:ext cx="247469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Large objects are stored in the </a:t>
              </a:r>
              <a:r>
                <a:rPr lang="en-US" b="1" dirty="0">
                  <a:solidFill>
                    <a:srgbClr val="0070C0"/>
                  </a:solidFill>
                </a:rPr>
                <a:t>distributed object store</a:t>
              </a:r>
              <a:r>
                <a:rPr lang="en-US" dirty="0"/>
                <a:t>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6D2349-5087-EDF5-C8BC-2DE03DD2ED97}"/>
              </a:ext>
            </a:extLst>
          </p:cNvPr>
          <p:cNvSpPr/>
          <p:nvPr/>
        </p:nvSpPr>
        <p:spPr>
          <a:xfrm>
            <a:off x="601363" y="4283676"/>
            <a:ext cx="4580237" cy="201827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34F45B8-E61D-CB46-9846-4B161BC8BB6F}"/>
              </a:ext>
            </a:extLst>
          </p:cNvPr>
          <p:cNvSpPr/>
          <p:nvPr/>
        </p:nvSpPr>
        <p:spPr>
          <a:xfrm rot="10800000">
            <a:off x="477793" y="4197829"/>
            <a:ext cx="225887" cy="5296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62270-B40A-3521-368C-C7FAECE79E48}"/>
              </a:ext>
            </a:extLst>
          </p:cNvPr>
          <p:cNvSpPr/>
          <p:nvPr/>
        </p:nvSpPr>
        <p:spPr>
          <a:xfrm>
            <a:off x="263610" y="1944130"/>
            <a:ext cx="5049795" cy="4399005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59AAAE34-8599-C5F4-E81A-EDEC79E56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885491"/>
              </p:ext>
            </p:extLst>
          </p:nvPr>
        </p:nvGraphicFramePr>
        <p:xfrm>
          <a:off x="7998941" y="125835"/>
          <a:ext cx="4047650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028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EDFAD-2209-D594-EA7B-6AC244DA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567" y="2091726"/>
            <a:ext cx="10058400" cy="3760891"/>
          </a:xfrm>
        </p:spPr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Architecture</a:t>
            </a:r>
            <a:endParaRPr lang="en-US" sz="2400" b="1" dirty="0"/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400" b="1" dirty="0"/>
              <a:t>Object and Object Store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400" b="1" dirty="0"/>
              <a:t>Memory Management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400" b="1" dirty="0"/>
              <a:t>Resource Management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400" b="1" dirty="0"/>
              <a:t>Scheduling</a:t>
            </a:r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F978-75DE-8863-D8FA-1A7CE18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54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54F7-3502-737A-BCCB-6C29F05B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Ray: </a:t>
            </a:r>
            <a:r>
              <a:rPr lang="en-US" sz="3600" b="1" dirty="0">
                <a:solidFill>
                  <a:srgbClr val="0070C0"/>
                </a:solidFill>
              </a:rPr>
              <a:t>Large Object Management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85E7A-C332-62E8-CB01-C650C1AE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7FFE5-9A92-9D2D-B8FE-B259B42D7C59}"/>
              </a:ext>
            </a:extLst>
          </p:cNvPr>
          <p:cNvSpPr txBox="1"/>
          <p:nvPr/>
        </p:nvSpPr>
        <p:spPr>
          <a:xfrm>
            <a:off x="5436973" y="2000437"/>
            <a:ext cx="63760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objects must be resolved with a </a:t>
            </a:r>
            <a:r>
              <a:rPr lang="en-US" dirty="0">
                <a:solidFill>
                  <a:srgbClr val="0070C0"/>
                </a:solidFill>
              </a:rPr>
              <a:t>distributed protocol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Multiple workers on the same node can reference the same copy of an object</a:t>
            </a:r>
            <a:r>
              <a:rPr lang="en-US" dirty="0"/>
              <a:t>.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is already stored in the reference holder’s local shared memory store: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Reference holder retrieves the object over IPC.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 a pointer to shared memory that may be simultaneously referenced by other workers on the same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is </a:t>
            </a:r>
            <a:r>
              <a:rPr lang="en-US" dirty="0">
                <a:solidFill>
                  <a:srgbClr val="0070C0"/>
                </a:solidFill>
              </a:rPr>
              <a:t>NOT</a:t>
            </a:r>
            <a:r>
              <a:rPr lang="en-US" dirty="0"/>
              <a:t> available in the local shared memory store: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Reference holder notifies its local raylet and attempts to fetch a copy from a remote raylet.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raylet looks up the locations from the object directory and requests a transfer from one of these raylets.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E3307-D3A2-1D58-9F24-A5EEADEE218A}"/>
              </a:ext>
            </a:extLst>
          </p:cNvPr>
          <p:cNvSpPr txBox="1"/>
          <p:nvPr/>
        </p:nvSpPr>
        <p:spPr>
          <a:xfrm>
            <a:off x="568409" y="4267366"/>
            <a:ext cx="46873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</a:t>
            </a:r>
            <a:r>
              <a:rPr lang="en-US" dirty="0"/>
              <a:t>: The object x is initially created on Node 2. When the owner (the caller of the task) calls `ray.get`: </a:t>
            </a:r>
          </a:p>
          <a:p>
            <a:pPr marL="342900" indent="-342900">
              <a:buAutoNum type="arabicParenR"/>
            </a:pPr>
            <a:r>
              <a:rPr lang="en-US" dirty="0"/>
              <a:t>Lookup object’s locations at the owner. </a:t>
            </a:r>
          </a:p>
          <a:p>
            <a:pPr marL="342900" indent="-342900">
              <a:buAutoNum type="arabicParenR"/>
            </a:pPr>
            <a:r>
              <a:rPr lang="en-US" dirty="0"/>
              <a:t>Select a location and send a request for a copy of the object. </a:t>
            </a:r>
          </a:p>
          <a:p>
            <a:pPr marL="342900" indent="-342900">
              <a:buAutoNum type="arabicParenR"/>
            </a:pPr>
            <a:r>
              <a:rPr lang="en-US" dirty="0"/>
              <a:t>Receive the object.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C146A8-0DF3-34E0-A01D-99E4B9BF9235}"/>
              </a:ext>
            </a:extLst>
          </p:cNvPr>
          <p:cNvGrpSpPr/>
          <p:nvPr/>
        </p:nvGrpSpPr>
        <p:grpSpPr>
          <a:xfrm>
            <a:off x="536322" y="1905129"/>
            <a:ext cx="4768848" cy="2430684"/>
            <a:chOff x="239758" y="1921604"/>
            <a:chExt cx="4768848" cy="243068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CB494E-4645-52E5-C19D-FDDA4790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758" y="1921604"/>
              <a:ext cx="3923818" cy="243068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AE45B7-BF1F-09C6-FFC9-39657667AB97}"/>
                </a:ext>
              </a:extLst>
            </p:cNvPr>
            <p:cNvSpPr txBox="1"/>
            <p:nvPr/>
          </p:nvSpPr>
          <p:spPr>
            <a:xfrm>
              <a:off x="2533912" y="2001043"/>
              <a:ext cx="247469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Large objects are stored in the </a:t>
              </a:r>
              <a:r>
                <a:rPr lang="en-US" b="1" dirty="0">
                  <a:solidFill>
                    <a:srgbClr val="0070C0"/>
                  </a:solidFill>
                </a:rPr>
                <a:t>distributed object store</a:t>
              </a:r>
              <a:r>
                <a:rPr lang="en-US" dirty="0"/>
                <a:t>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6D2349-5087-EDF5-C8BC-2DE03DD2ED97}"/>
              </a:ext>
            </a:extLst>
          </p:cNvPr>
          <p:cNvSpPr/>
          <p:nvPr/>
        </p:nvSpPr>
        <p:spPr>
          <a:xfrm>
            <a:off x="601363" y="4283676"/>
            <a:ext cx="4580237" cy="201827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34F45B8-E61D-CB46-9846-4B161BC8BB6F}"/>
              </a:ext>
            </a:extLst>
          </p:cNvPr>
          <p:cNvSpPr/>
          <p:nvPr/>
        </p:nvSpPr>
        <p:spPr>
          <a:xfrm rot="10800000">
            <a:off x="477793" y="4197829"/>
            <a:ext cx="225887" cy="5296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62270-B40A-3521-368C-C7FAECE79E48}"/>
              </a:ext>
            </a:extLst>
          </p:cNvPr>
          <p:cNvSpPr/>
          <p:nvPr/>
        </p:nvSpPr>
        <p:spPr>
          <a:xfrm>
            <a:off x="5478161" y="1944130"/>
            <a:ext cx="6343136" cy="4399005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C39EB99-FA54-1D37-C6DF-B158AE6ED1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885491"/>
              </p:ext>
            </p:extLst>
          </p:nvPr>
        </p:nvGraphicFramePr>
        <p:xfrm>
          <a:off x="7998941" y="125835"/>
          <a:ext cx="4047650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050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1B6C-5FA5-1FF0-868F-0E8A9F58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Ray: </a:t>
            </a:r>
            <a:r>
              <a:rPr lang="en-US" sz="3600" b="1" dirty="0">
                <a:solidFill>
                  <a:srgbClr val="0070C0"/>
                </a:solidFill>
              </a:rPr>
              <a:t>Object Loss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079FE-E810-F43D-51C5-28BCCF15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05556-049B-67A5-41B6-9712F0B017DD}"/>
              </a:ext>
            </a:extLst>
          </p:cNvPr>
          <p:cNvSpPr txBox="1"/>
          <p:nvPr/>
        </p:nvSpPr>
        <p:spPr>
          <a:xfrm>
            <a:off x="1186249" y="2043137"/>
            <a:ext cx="101654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Small</a:t>
            </a:r>
            <a:r>
              <a:rPr lang="en-US" dirty="0"/>
              <a:t> objects that are stored in the in-process object store </a:t>
            </a:r>
            <a:r>
              <a:rPr lang="en-US" b="1" dirty="0">
                <a:solidFill>
                  <a:srgbClr val="0070C0"/>
                </a:solidFill>
              </a:rPr>
              <a:t>fate-share</a:t>
            </a:r>
            <a:r>
              <a:rPr lang="en-US" dirty="0"/>
              <a:t> with their owner.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is lost from </a:t>
            </a:r>
            <a:r>
              <a:rPr lang="en-US" b="1" dirty="0">
                <a:solidFill>
                  <a:srgbClr val="0070C0"/>
                </a:solidFill>
              </a:rPr>
              <a:t>distributed</a:t>
            </a:r>
            <a:r>
              <a:rPr lang="en-US" dirty="0"/>
              <a:t> memory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Non-primary copies* </a:t>
            </a:r>
            <a:r>
              <a:rPr lang="en-US" dirty="0"/>
              <a:t>of an object can be lost </a:t>
            </a:r>
            <a:r>
              <a:rPr lang="en-US" b="1" dirty="0">
                <a:solidFill>
                  <a:srgbClr val="0070C0"/>
                </a:solidFill>
              </a:rPr>
              <a:t>without consequences</a:t>
            </a:r>
            <a:r>
              <a:rPr lang="en-US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primary copy of an object is lost, the owner will attempt to designate </a:t>
            </a:r>
            <a:r>
              <a:rPr lang="en-US" b="1" dirty="0">
                <a:solidFill>
                  <a:srgbClr val="0070C0"/>
                </a:solidFill>
              </a:rPr>
              <a:t>a new primary copy </a:t>
            </a:r>
            <a:r>
              <a:rPr lang="en-US" dirty="0"/>
              <a:t>by looking up the remaining locations in the object directory. If none exist, the owner stores a system-level error that will be thrown during object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</a:t>
            </a:r>
            <a:r>
              <a:rPr lang="en-US" b="1" dirty="0">
                <a:solidFill>
                  <a:srgbClr val="0070C0"/>
                </a:solidFill>
              </a:rPr>
              <a:t>reconstruction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Recovery of a lost object through </a:t>
            </a:r>
            <a:r>
              <a:rPr lang="en-US" b="1" dirty="0">
                <a:solidFill>
                  <a:srgbClr val="0070C0"/>
                </a:solidFill>
              </a:rPr>
              <a:t>re-execution of the task </a:t>
            </a:r>
            <a:r>
              <a:rPr lang="en-US" dirty="0"/>
              <a:t>that created the object.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Owner caches the object lineage: the descriptions of the tasks needed to recreate an object in memory.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all object copies are lost due to a failure, the owner resubmits the task that returned the object. Any objects that the task depends on are recursively reconstructed.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Reconstruction not support objects created with `ray.put`, because the primary copy for these objects is always the owner’s local shared memory store. Thus, the primary copy cannot be lost independently of the owner process (fate-share protocol).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F46E1-1385-C4F0-7F1B-67EE4A94A0CD}"/>
              </a:ext>
            </a:extLst>
          </p:cNvPr>
          <p:cNvSpPr txBox="1"/>
          <p:nvPr/>
        </p:nvSpPr>
        <p:spPr>
          <a:xfrm>
            <a:off x="5206314" y="60637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 First copy is usually a primary copy, refer to Memory Management.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3342304-B725-6E8A-7A2E-4DF33F566D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885491"/>
              </p:ext>
            </p:extLst>
          </p:nvPr>
        </p:nvGraphicFramePr>
        <p:xfrm>
          <a:off x="7998941" y="125835"/>
          <a:ext cx="4047650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659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28" y="383879"/>
            <a:ext cx="11451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lang="en-US" sz="3600" b="1" dirty="0">
                <a:solidFill>
                  <a:srgbClr val="0070C0"/>
                </a:solidFill>
              </a:rPr>
              <a:t>Object 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08229B-6C3F-CF27-0AC0-028E32502509}"/>
              </a:ext>
            </a:extLst>
          </p:cNvPr>
          <p:cNvSpPr txBox="1"/>
          <p:nvPr/>
        </p:nvSpPr>
        <p:spPr>
          <a:xfrm>
            <a:off x="5640161" y="6431003"/>
            <a:ext cx="35120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[3] https://docs.ray.io/en/master/ray-core/objects.html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2A5CD-50E1-BD9C-441C-59B0F0F59423}"/>
              </a:ext>
            </a:extLst>
          </p:cNvPr>
          <p:cNvSpPr txBox="1"/>
          <p:nvPr/>
        </p:nvSpPr>
        <p:spPr>
          <a:xfrm>
            <a:off x="159010" y="1926524"/>
            <a:ext cx="4152931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Object: an application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Objects are put in object store.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Distributed computation efficiency and memory efficiency</a:t>
            </a:r>
            <a:r>
              <a:rPr lang="en-US" sz="2000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Small</a:t>
            </a:r>
            <a:r>
              <a:rPr lang="en-US" sz="2000" dirty="0"/>
              <a:t> objects are stored in owner’s in-process store, which </a:t>
            </a:r>
            <a:r>
              <a:rPr lang="en-US" sz="2000" dirty="0">
                <a:solidFill>
                  <a:srgbClr val="0070C0"/>
                </a:solidFill>
              </a:rPr>
              <a:t>reduces object dependency and increase computation speed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Large</a:t>
            </a:r>
            <a:r>
              <a:rPr lang="en-US" sz="2000" dirty="0"/>
              <a:t> objects are shared through distribute protocol, which </a:t>
            </a:r>
            <a:r>
              <a:rPr lang="en-US" sz="2000" dirty="0">
                <a:solidFill>
                  <a:srgbClr val="0070C0"/>
                </a:solidFill>
              </a:rPr>
              <a:t>reduces the number of object copies and memory usage</a:t>
            </a:r>
            <a:r>
              <a:rPr lang="en-US" sz="2000" dirty="0"/>
              <a:t>. 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B20FFD3-E569-2B50-4A9F-E54C3948BBA0}"/>
              </a:ext>
            </a:extLst>
          </p:cNvPr>
          <p:cNvGraphicFramePr/>
          <p:nvPr/>
        </p:nvGraphicFramePr>
        <p:xfrm>
          <a:off x="7998941" y="125835"/>
          <a:ext cx="4047650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4692DB5-35FA-C41E-F672-1474CB5C26FC}"/>
              </a:ext>
            </a:extLst>
          </p:cNvPr>
          <p:cNvGrpSpPr/>
          <p:nvPr/>
        </p:nvGrpSpPr>
        <p:grpSpPr>
          <a:xfrm>
            <a:off x="4277554" y="2027268"/>
            <a:ext cx="7450255" cy="4324851"/>
            <a:chOff x="3848129" y="2101862"/>
            <a:chExt cx="7450255" cy="432485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0708F0-18C3-4725-CA0D-51D6D36E9B17}"/>
                </a:ext>
              </a:extLst>
            </p:cNvPr>
            <p:cNvGrpSpPr/>
            <p:nvPr/>
          </p:nvGrpSpPr>
          <p:grpSpPr>
            <a:xfrm>
              <a:off x="4646107" y="2101862"/>
              <a:ext cx="5718000" cy="3084957"/>
              <a:chOff x="815512" y="2678511"/>
              <a:chExt cx="5718000" cy="3084957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F71D34A-FFF2-2D90-F664-0F718D90A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542" y="3201243"/>
                <a:ext cx="5534025" cy="2562225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4669A5-F6A6-C004-25EA-74212F7CD60F}"/>
                  </a:ext>
                </a:extLst>
              </p:cNvPr>
              <p:cNvSpPr txBox="1"/>
              <p:nvPr/>
            </p:nvSpPr>
            <p:spPr>
              <a:xfrm>
                <a:off x="815512" y="3018544"/>
                <a:ext cx="274444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Small</a:t>
                </a:r>
                <a:r>
                  <a:rPr lang="en-US" dirty="0"/>
                  <a:t> objects (&lt;100KB) are stored in their owner’s </a:t>
                </a:r>
                <a:r>
                  <a:rPr lang="en-US" b="1" dirty="0">
                    <a:solidFill>
                      <a:srgbClr val="0070C0"/>
                    </a:solidFill>
                  </a:rPr>
                  <a:t>in-process store</a:t>
                </a:r>
                <a:r>
                  <a:rPr lang="en-US" dirty="0"/>
                  <a:t>.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66C8A8-8D4F-CE6D-5870-C2265610FB9C}"/>
                  </a:ext>
                </a:extLst>
              </p:cNvPr>
              <p:cNvSpPr txBox="1"/>
              <p:nvPr/>
            </p:nvSpPr>
            <p:spPr>
              <a:xfrm>
                <a:off x="3638690" y="2678511"/>
                <a:ext cx="289482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Large objects are stored in the </a:t>
                </a:r>
                <a:r>
                  <a:rPr lang="en-US" b="1" dirty="0">
                    <a:solidFill>
                      <a:srgbClr val="0070C0"/>
                    </a:solidFill>
                  </a:rPr>
                  <a:t>distributed object store</a:t>
                </a:r>
                <a:r>
                  <a:rPr lang="en-US" dirty="0"/>
                  <a:t>.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B77B17-FC82-55E0-66D9-F14FDA8F0753}"/>
                </a:ext>
              </a:extLst>
            </p:cNvPr>
            <p:cNvSpPr txBox="1"/>
            <p:nvPr/>
          </p:nvSpPr>
          <p:spPr>
            <a:xfrm>
              <a:off x="7479201" y="5194517"/>
              <a:ext cx="38191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F0502020204030204"/>
                  <a:ea typeface="+mn-ea"/>
                  <a:cs typeface="+mn-cs"/>
                </a:rPr>
                <a:t>Large objects must be resolved with a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Franklin Gothic Book" panose="020F0502020204030204"/>
                  <a:ea typeface="+mn-ea"/>
                  <a:cs typeface="+mn-cs"/>
                </a:rPr>
                <a:t>distributed protocol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F0502020204030204"/>
                  <a:ea typeface="+mn-ea"/>
                  <a:cs typeface="+mn-cs"/>
                </a:rPr>
                <a:t>;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ranklin Gothic Book" panose="020F0502020204030204"/>
                  <a:ea typeface="+mn-ea"/>
                  <a:cs typeface="+mn-cs"/>
                </a:rPr>
                <a:t>multiple workers on the same node can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Franklin Gothic Book" panose="020F0502020204030204"/>
                  <a:ea typeface="+mn-ea"/>
                  <a:cs typeface="+mn-cs"/>
                </a:rPr>
                <a:t>reference the same copy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ranklin Gothic Book" panose="020F0502020204030204"/>
                  <a:ea typeface="+mn-ea"/>
                  <a:cs typeface="+mn-cs"/>
                </a:rPr>
                <a:t> of an object.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BA4F22-16E3-1804-4925-8E37319D9D6E}"/>
                </a:ext>
              </a:extLst>
            </p:cNvPr>
            <p:cNvSpPr txBox="1"/>
            <p:nvPr/>
          </p:nvSpPr>
          <p:spPr>
            <a:xfrm>
              <a:off x="3848129" y="5226384"/>
              <a:ext cx="351581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Fate-share</a:t>
              </a:r>
              <a:r>
                <a:rPr lang="en-US" dirty="0"/>
                <a:t> with their owner; if other workers need them, they will be </a:t>
              </a:r>
              <a:r>
                <a:rPr lang="en-US" b="1" dirty="0">
                  <a:solidFill>
                    <a:srgbClr val="0070C0"/>
                  </a:solidFill>
                </a:rPr>
                <a:t>copied directly</a:t>
              </a:r>
              <a:r>
                <a:rPr lang="en-US" dirty="0"/>
                <a:t> from the owner’s in-process store. 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D306B86-6D96-D919-4CCF-0E32983B7C03}"/>
              </a:ext>
            </a:extLst>
          </p:cNvPr>
          <p:cNvSpPr/>
          <p:nvPr/>
        </p:nvSpPr>
        <p:spPr>
          <a:xfrm>
            <a:off x="4286774" y="1971413"/>
            <a:ext cx="3573710" cy="44126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B07FF9-8BF8-7569-4441-D7320CB3E7FC}"/>
              </a:ext>
            </a:extLst>
          </p:cNvPr>
          <p:cNvSpPr/>
          <p:nvPr/>
        </p:nvSpPr>
        <p:spPr>
          <a:xfrm>
            <a:off x="7895437" y="1972811"/>
            <a:ext cx="3874317" cy="44126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4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796F-DA46-4173-2E38-B32FDE94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8" y="374527"/>
            <a:ext cx="12534182" cy="1450757"/>
          </a:xfrm>
        </p:spPr>
        <p:txBody>
          <a:bodyPr>
            <a:normAutofit/>
          </a:bodyPr>
          <a:lstStyle/>
          <a:p>
            <a:r>
              <a:rPr lang="en-US" dirty="0"/>
              <a:t>Ray:  </a:t>
            </a:r>
            <a:r>
              <a:rPr lang="en-US" sz="3600" b="1" dirty="0">
                <a:solidFill>
                  <a:srgbClr val="0070C0"/>
                </a:solidFill>
              </a:rPr>
              <a:t>A Distributed ML Framework </a:t>
            </a:r>
            <a:r>
              <a:rPr lang="en-US" sz="2400" dirty="0">
                <a:solidFill>
                  <a:srgbClr val="0070C0"/>
                </a:solidFill>
              </a:rPr>
              <a:t>[1,2]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F33D1-850B-9FD0-3F33-6DD088A3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16E43-37D6-07E8-73AF-A16D5400A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06" y="2033341"/>
            <a:ext cx="7405876" cy="4165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B871C-F348-107F-F3A2-787E6BF930F0}"/>
              </a:ext>
            </a:extLst>
          </p:cNvPr>
          <p:cNvSpPr txBox="1"/>
          <p:nvPr/>
        </p:nvSpPr>
        <p:spPr>
          <a:xfrm>
            <a:off x="2877523" y="6396335"/>
            <a:ext cx="7123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[1] https://www.usenix.org/conference/osdi18/presentation/moritz</a:t>
            </a:r>
          </a:p>
          <a:p>
            <a:r>
              <a:rPr lang="en-US" sz="1200" dirty="0">
                <a:solidFill>
                  <a:schemeClr val="bg1"/>
                </a:solidFill>
              </a:rPr>
              <a:t>[2] https://docs.google.com/document/d/1lAy0Owi-vPz2jEqBSaHNQcy2IBSDEHyXNOQZlGuj93c/preview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F5D801-8759-CF9E-4BA8-491CF30672D9}"/>
              </a:ext>
            </a:extLst>
          </p:cNvPr>
          <p:cNvSpPr/>
          <p:nvPr/>
        </p:nvSpPr>
        <p:spPr>
          <a:xfrm>
            <a:off x="3510951" y="2165230"/>
            <a:ext cx="5719313" cy="100066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CAF16-1C5C-D912-8F77-E0243D66A5A8}"/>
              </a:ext>
            </a:extLst>
          </p:cNvPr>
          <p:cNvSpPr txBox="1"/>
          <p:nvPr/>
        </p:nvSpPr>
        <p:spPr>
          <a:xfrm>
            <a:off x="9663742" y="2502462"/>
            <a:ext cx="193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Apps and libraries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7AF72-3C32-5DAF-2228-572ABA9C55B0}"/>
              </a:ext>
            </a:extLst>
          </p:cNvPr>
          <p:cNvSpPr/>
          <p:nvPr/>
        </p:nvSpPr>
        <p:spPr>
          <a:xfrm>
            <a:off x="2533291" y="5676181"/>
            <a:ext cx="6714226" cy="41981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816DD-D871-41EF-DC0C-7A379CFF8B6D}"/>
              </a:ext>
            </a:extLst>
          </p:cNvPr>
          <p:cNvSpPr txBox="1"/>
          <p:nvPr/>
        </p:nvSpPr>
        <p:spPr>
          <a:xfrm>
            <a:off x="9609828" y="5734491"/>
            <a:ext cx="2501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Cloud service providers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BB754-829C-7478-284B-00B1BD6A033F}"/>
              </a:ext>
            </a:extLst>
          </p:cNvPr>
          <p:cNvSpPr/>
          <p:nvPr/>
        </p:nvSpPr>
        <p:spPr>
          <a:xfrm>
            <a:off x="3516702" y="3326921"/>
            <a:ext cx="5719313" cy="2271622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ABE38-590D-4EC6-CFDD-F37C7EF0A5ED}"/>
              </a:ext>
            </a:extLst>
          </p:cNvPr>
          <p:cNvSpPr txBox="1"/>
          <p:nvPr/>
        </p:nvSpPr>
        <p:spPr>
          <a:xfrm>
            <a:off x="9689865" y="4068856"/>
            <a:ext cx="1106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Ray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B542A1C-25BC-5CC9-3668-52C6AE0D204B}"/>
              </a:ext>
            </a:extLst>
          </p:cNvPr>
          <p:cNvSpPr/>
          <p:nvPr/>
        </p:nvSpPr>
        <p:spPr>
          <a:xfrm>
            <a:off x="9402793" y="2208361"/>
            <a:ext cx="189781" cy="948907"/>
          </a:xfrm>
          <a:prstGeom prst="rightBrace">
            <a:avLst>
              <a:gd name="adj1" fmla="val 3064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8510692-3D98-F643-A0EB-A4006080B81C}"/>
              </a:ext>
            </a:extLst>
          </p:cNvPr>
          <p:cNvSpPr/>
          <p:nvPr/>
        </p:nvSpPr>
        <p:spPr>
          <a:xfrm>
            <a:off x="9391291" y="3378678"/>
            <a:ext cx="218535" cy="2202613"/>
          </a:xfrm>
          <a:prstGeom prst="rightBrace">
            <a:avLst>
              <a:gd name="adj1" fmla="val 28070"/>
              <a:gd name="adj2" fmla="val 43734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C112F76-1C2B-D521-BCF0-B6CDB8F778FC}"/>
              </a:ext>
            </a:extLst>
          </p:cNvPr>
          <p:cNvSpPr/>
          <p:nvPr/>
        </p:nvSpPr>
        <p:spPr>
          <a:xfrm>
            <a:off x="9414296" y="5719313"/>
            <a:ext cx="117894" cy="368061"/>
          </a:xfrm>
          <a:prstGeom prst="rightBrace">
            <a:avLst>
              <a:gd name="adj1" fmla="val 28070"/>
              <a:gd name="adj2" fmla="val 43734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401EF3-1598-39A4-B04B-9F4CEEB6ED84}"/>
              </a:ext>
            </a:extLst>
          </p:cNvPr>
          <p:cNvSpPr txBox="1"/>
          <p:nvPr/>
        </p:nvSpPr>
        <p:spPr>
          <a:xfrm>
            <a:off x="317157" y="2117809"/>
            <a:ext cx="20553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distributed execution framework</a:t>
            </a:r>
            <a:r>
              <a:rPr lang="en-US" sz="2400" b="1" dirty="0"/>
              <a:t> </a:t>
            </a:r>
            <a:r>
              <a:rPr lang="en-US" sz="2400" dirty="0"/>
              <a:t>for emerging</a:t>
            </a:r>
            <a:r>
              <a:rPr lang="en-US" sz="2400" b="1" dirty="0">
                <a:solidFill>
                  <a:srgbClr val="0070C0"/>
                </a:solidFill>
              </a:rPr>
              <a:t> AI applications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23CB4C4-6A08-66FB-03B5-43CDDF58C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369264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728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Ray: </a:t>
            </a:r>
            <a:r>
              <a:rPr lang="en-US" sz="3600" b="1" dirty="0">
                <a:solidFill>
                  <a:srgbClr val="0070C0"/>
                </a:solidFill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0BB86D-17D8-152A-EBCA-700B6B7F826B}"/>
              </a:ext>
            </a:extLst>
          </p:cNvPr>
          <p:cNvSpPr/>
          <p:nvPr/>
        </p:nvSpPr>
        <p:spPr>
          <a:xfrm>
            <a:off x="1475124" y="4287329"/>
            <a:ext cx="1708030" cy="1078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D5D9A-7CD8-46CD-6F77-414F2E5E39A8}"/>
              </a:ext>
            </a:extLst>
          </p:cNvPr>
          <p:cNvSpPr txBox="1"/>
          <p:nvPr/>
        </p:nvSpPr>
        <p:spPr>
          <a:xfrm>
            <a:off x="576650" y="1956260"/>
            <a:ext cx="5253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Ray’s architecture consists of two parts: an </a:t>
            </a:r>
            <a:r>
              <a:rPr lang="en-US" b="1" dirty="0">
                <a:solidFill>
                  <a:srgbClr val="339933"/>
                </a:solidFill>
              </a:rPr>
              <a:t>application</a:t>
            </a:r>
            <a:r>
              <a:rPr lang="en-US" dirty="0">
                <a:solidFill>
                  <a:srgbClr val="339933"/>
                </a:solidFill>
              </a:rPr>
              <a:t> </a:t>
            </a:r>
            <a:r>
              <a:rPr lang="en-US" b="1" dirty="0">
                <a:solidFill>
                  <a:srgbClr val="339933"/>
                </a:solidFill>
              </a:rPr>
              <a:t>layer</a:t>
            </a:r>
            <a:r>
              <a:rPr lang="en-US" dirty="0"/>
              <a:t> and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system layer</a:t>
            </a:r>
            <a:r>
              <a:rPr lang="en-US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856D15-A732-9746-EFE9-C4B5F433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5" y="2587095"/>
            <a:ext cx="5539001" cy="34785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554A38-3B83-B8C9-C4BC-77FCB0DA2073}"/>
              </a:ext>
            </a:extLst>
          </p:cNvPr>
          <p:cNvSpPr txBox="1"/>
          <p:nvPr/>
        </p:nvSpPr>
        <p:spPr>
          <a:xfrm>
            <a:off x="5650237" y="2353505"/>
            <a:ext cx="63245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Application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layer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Worker</a:t>
            </a:r>
            <a:r>
              <a:rPr lang="en-US" dirty="0"/>
              <a:t>: a stateless process that serially executes tasks (</a:t>
            </a:r>
            <a:r>
              <a:rPr lang="en-US" b="1" dirty="0">
                <a:solidFill>
                  <a:srgbClr val="0070C0"/>
                </a:solidFill>
              </a:rPr>
              <a:t>remote functions</a:t>
            </a:r>
            <a:r>
              <a:rPr lang="en-US" dirty="0"/>
              <a:t>) invoked by a driver or another worker. Workers are started automatically and assigned tasks by the system layer. When a remote function is declared, the function is automatically published to all workers.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Driver</a:t>
            </a:r>
            <a:r>
              <a:rPr lang="en-US" dirty="0"/>
              <a:t>: a special worker process that executes the top-level application. It can submit tasks, but cannot execute any itself. Driver processes can run on any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Actor</a:t>
            </a:r>
            <a:r>
              <a:rPr lang="en-US" dirty="0"/>
              <a:t>: a stateful process that serially executes, when invoked, the methods it exposes. Unlike a worker, an actor is explicitly instantiated by a worker or a driver.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464552-574B-C215-B2FD-D7658C131598}"/>
              </a:ext>
            </a:extLst>
          </p:cNvPr>
          <p:cNvSpPr/>
          <p:nvPr/>
        </p:nvSpPr>
        <p:spPr>
          <a:xfrm>
            <a:off x="855677" y="3053592"/>
            <a:ext cx="4429387" cy="43622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36F24-19D9-2D8B-3D5A-188DF84F6882}"/>
              </a:ext>
            </a:extLst>
          </p:cNvPr>
          <p:cNvSpPr/>
          <p:nvPr/>
        </p:nvSpPr>
        <p:spPr>
          <a:xfrm>
            <a:off x="848686" y="3566719"/>
            <a:ext cx="4662881" cy="235590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DF529-F257-C650-476E-671275B0ED5C}"/>
              </a:ext>
            </a:extLst>
          </p:cNvPr>
          <p:cNvSpPr/>
          <p:nvPr/>
        </p:nvSpPr>
        <p:spPr>
          <a:xfrm>
            <a:off x="5615031" y="1977244"/>
            <a:ext cx="6339281" cy="4359479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EEBE923-7BBA-2338-35C4-61428B43C194}"/>
              </a:ext>
            </a:extLst>
          </p:cNvPr>
          <p:cNvSpPr/>
          <p:nvPr/>
        </p:nvSpPr>
        <p:spPr>
          <a:xfrm>
            <a:off x="3745149" y="2587557"/>
            <a:ext cx="272374" cy="107004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53C5DA6-DE83-8960-81B3-5DCA25F07CB9}"/>
              </a:ext>
            </a:extLst>
          </p:cNvPr>
          <p:cNvSpPr/>
          <p:nvPr/>
        </p:nvSpPr>
        <p:spPr>
          <a:xfrm>
            <a:off x="1553182" y="2525949"/>
            <a:ext cx="275617" cy="557719"/>
          </a:xfrm>
          <a:prstGeom prst="downArrow">
            <a:avLst/>
          </a:prstGeom>
          <a:solidFill>
            <a:srgbClr val="33993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3C8F9AC-30EA-68AC-FDA0-B1092DE19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210E48B-5C03-4CB0-BD1B-8EDD32897664}"/>
              </a:ext>
            </a:extLst>
          </p:cNvPr>
          <p:cNvSpPr txBox="1"/>
          <p:nvPr/>
        </p:nvSpPr>
        <p:spPr>
          <a:xfrm>
            <a:off x="2191266" y="4515021"/>
            <a:ext cx="18123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C0C0C0"/>
                </a:highlight>
              </a:rPr>
              <a:t>Global Control Store (GCS)</a:t>
            </a:r>
          </a:p>
        </p:txBody>
      </p:sp>
    </p:spTree>
    <p:extLst>
      <p:ext uri="{BB962C8B-B14F-4D97-AF65-F5344CB8AC3E}">
        <p14:creationId xmlns:p14="http://schemas.microsoft.com/office/powerpoint/2010/main" val="72295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02B81E-3A8C-0FAB-5B7F-A6C76A71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" y="1975830"/>
            <a:ext cx="5390137" cy="4376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554A38-3B83-B8C9-C4BC-77FCB0DA2073}"/>
              </a:ext>
            </a:extLst>
          </p:cNvPr>
          <p:cNvSpPr txBox="1"/>
          <p:nvPr/>
        </p:nvSpPr>
        <p:spPr>
          <a:xfrm>
            <a:off x="5611326" y="2022765"/>
            <a:ext cx="63245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Worker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70C0"/>
                </a:solidFill>
              </a:rPr>
              <a:t>stateless</a:t>
            </a:r>
            <a:r>
              <a:rPr lang="en-US" sz="2000" dirty="0"/>
              <a:t> process that serially executes tasks (</a:t>
            </a:r>
            <a:r>
              <a:rPr lang="en-US" sz="2000" b="1" dirty="0">
                <a:solidFill>
                  <a:srgbClr val="0070C0"/>
                </a:solidFill>
              </a:rPr>
              <a:t>remote functions</a:t>
            </a:r>
            <a:r>
              <a:rPr lang="en-US" sz="2000" dirty="0"/>
              <a:t>) invoked by a driver or another worker. When a remote function is declared, the function is automatically published to all workers.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started automatically and assigned tasks by the system layer. 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Driver</a:t>
            </a:r>
            <a:r>
              <a:rPr lang="en-US" sz="2000" dirty="0"/>
              <a:t>: a special worker process that executes the top-level application. It can submit tasks, but cannot execute any itself. Driver processes can run on any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Actor</a:t>
            </a:r>
            <a:r>
              <a:rPr lang="en-US" sz="2000" dirty="0"/>
              <a:t>: a stateful process that serially executes, when invoked, the methods it exposes. Unlike a worker, an actor is explicitly instantiated by a worker or a driver.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D9C771-9D73-14B3-CA0D-08851C61D9BB}"/>
              </a:ext>
            </a:extLst>
          </p:cNvPr>
          <p:cNvSpPr/>
          <p:nvPr/>
        </p:nvSpPr>
        <p:spPr>
          <a:xfrm>
            <a:off x="5644214" y="4231532"/>
            <a:ext cx="6339281" cy="2124646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C4D0C-933D-8ACC-F8D0-1D08B7DFB283}"/>
              </a:ext>
            </a:extLst>
          </p:cNvPr>
          <p:cNvSpPr/>
          <p:nvPr/>
        </p:nvSpPr>
        <p:spPr>
          <a:xfrm>
            <a:off x="3929974" y="2402732"/>
            <a:ext cx="651753" cy="476656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AFAE0-C1DF-920C-5F13-71AFAA31EADD}"/>
              </a:ext>
            </a:extLst>
          </p:cNvPr>
          <p:cNvSpPr/>
          <p:nvPr/>
        </p:nvSpPr>
        <p:spPr>
          <a:xfrm>
            <a:off x="4549302" y="2422185"/>
            <a:ext cx="684179" cy="46693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42CAE-398E-5E5D-2548-AAB7B4023075}"/>
              </a:ext>
            </a:extLst>
          </p:cNvPr>
          <p:cNvSpPr/>
          <p:nvPr/>
        </p:nvSpPr>
        <p:spPr>
          <a:xfrm>
            <a:off x="1261352" y="2409216"/>
            <a:ext cx="651753" cy="476656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2469BAA-B1E2-CD2C-FD1B-A10B60B2ABCD}"/>
              </a:ext>
            </a:extLst>
          </p:cNvPr>
          <p:cNvSpPr/>
          <p:nvPr/>
        </p:nvSpPr>
        <p:spPr>
          <a:xfrm rot="5400000">
            <a:off x="5381016" y="2229256"/>
            <a:ext cx="241570" cy="45557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807FE60-C4B1-C61A-83A5-37F3CD59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lang="en-US" sz="3600" b="1" dirty="0">
                <a:solidFill>
                  <a:srgbClr val="0070C0"/>
                </a:solidFill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82E2499-064C-D1C3-70CF-5C3E3C36A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1154B03-9CEE-AEA8-326B-566D74E1E5C0}"/>
              </a:ext>
            </a:extLst>
          </p:cNvPr>
          <p:cNvSpPr txBox="1"/>
          <p:nvPr/>
        </p:nvSpPr>
        <p:spPr>
          <a:xfrm>
            <a:off x="1993557" y="4374978"/>
            <a:ext cx="1993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Global Control Store (GCS)</a:t>
            </a:r>
          </a:p>
        </p:txBody>
      </p:sp>
    </p:spTree>
    <p:extLst>
      <p:ext uri="{BB962C8B-B14F-4D97-AF65-F5344CB8AC3E}">
        <p14:creationId xmlns:p14="http://schemas.microsoft.com/office/powerpoint/2010/main" val="143333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02B81E-3A8C-0FAB-5B7F-A6C76A71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" y="1975830"/>
            <a:ext cx="5390137" cy="4376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554A38-3B83-B8C9-C4BC-77FCB0DA2073}"/>
              </a:ext>
            </a:extLst>
          </p:cNvPr>
          <p:cNvSpPr txBox="1"/>
          <p:nvPr/>
        </p:nvSpPr>
        <p:spPr>
          <a:xfrm>
            <a:off x="5601598" y="1974126"/>
            <a:ext cx="632451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Worker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stateless</a:t>
            </a:r>
            <a:r>
              <a:rPr lang="en-US" dirty="0"/>
              <a:t> process that serially executes tasks (</a:t>
            </a:r>
            <a:r>
              <a:rPr lang="en-US" b="1" dirty="0">
                <a:solidFill>
                  <a:srgbClr val="0070C0"/>
                </a:solidFill>
              </a:rPr>
              <a:t>remote functions</a:t>
            </a:r>
            <a:r>
              <a:rPr lang="en-US" dirty="0"/>
              <a:t>) invoked by a driver or another worker. When a remote function is declared, the function is automatically published to all workers.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automatically and assigned tasks by the system layer. </a:t>
            </a:r>
            <a:endParaRPr lang="en-US" b="1" dirty="0"/>
          </a:p>
          <a:p>
            <a:r>
              <a:rPr lang="en-US" sz="2000" b="1" dirty="0">
                <a:solidFill>
                  <a:srgbClr val="0070C0"/>
                </a:solidFill>
              </a:rPr>
              <a:t>Driver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special worker process that executes the top-level application.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can submit tasks but cannot execute any itself.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Driver processes can run on any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Actor</a:t>
            </a:r>
            <a:r>
              <a:rPr lang="en-US" sz="2000" dirty="0"/>
              <a:t>: a stateful process that serially executes, when invoked, the methods it exposes. Unlike a worker, an actor is explicitly instantiated by a worker or a driver.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D9C771-9D73-14B3-CA0D-08851C61D9BB}"/>
              </a:ext>
            </a:extLst>
          </p:cNvPr>
          <p:cNvSpPr/>
          <p:nvPr/>
        </p:nvSpPr>
        <p:spPr>
          <a:xfrm>
            <a:off x="5459388" y="5515582"/>
            <a:ext cx="6339281" cy="898961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C4D0C-933D-8ACC-F8D0-1D08B7DFB283}"/>
              </a:ext>
            </a:extLst>
          </p:cNvPr>
          <p:cNvSpPr/>
          <p:nvPr/>
        </p:nvSpPr>
        <p:spPr>
          <a:xfrm>
            <a:off x="2908570" y="2393004"/>
            <a:ext cx="651753" cy="476656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42CAE-398E-5E5D-2548-AAB7B4023075}"/>
              </a:ext>
            </a:extLst>
          </p:cNvPr>
          <p:cNvSpPr/>
          <p:nvPr/>
        </p:nvSpPr>
        <p:spPr>
          <a:xfrm>
            <a:off x="629054" y="2380033"/>
            <a:ext cx="651753" cy="476656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2469BAA-B1E2-CD2C-FD1B-A10B60B2ABCD}"/>
              </a:ext>
            </a:extLst>
          </p:cNvPr>
          <p:cNvSpPr/>
          <p:nvPr/>
        </p:nvSpPr>
        <p:spPr>
          <a:xfrm rot="7391274">
            <a:off x="4413156" y="2231146"/>
            <a:ext cx="260777" cy="263305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AC84F-4152-D218-6E23-05C55B3C082E}"/>
              </a:ext>
            </a:extLst>
          </p:cNvPr>
          <p:cNvSpPr/>
          <p:nvPr/>
        </p:nvSpPr>
        <p:spPr>
          <a:xfrm>
            <a:off x="5543694" y="1955259"/>
            <a:ext cx="6339281" cy="2024127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F6CD39-40B6-E463-5711-BEB7DBB7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09DDFA2-739D-A2E7-0DED-0C7D92E38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99B695B-B0BC-816F-9A95-98F905CC3A05}"/>
              </a:ext>
            </a:extLst>
          </p:cNvPr>
          <p:cNvSpPr txBox="1"/>
          <p:nvPr/>
        </p:nvSpPr>
        <p:spPr>
          <a:xfrm>
            <a:off x="2001795" y="4374978"/>
            <a:ext cx="1993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Global Control Store (GCS)</a:t>
            </a:r>
          </a:p>
        </p:txBody>
      </p:sp>
    </p:spTree>
    <p:extLst>
      <p:ext uri="{BB962C8B-B14F-4D97-AF65-F5344CB8AC3E}">
        <p14:creationId xmlns:p14="http://schemas.microsoft.com/office/powerpoint/2010/main" val="367023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02B81E-3A8C-0FAB-5B7F-A6C76A71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" y="1975830"/>
            <a:ext cx="5390137" cy="4376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554A38-3B83-B8C9-C4BC-77FCB0DA2073}"/>
              </a:ext>
            </a:extLst>
          </p:cNvPr>
          <p:cNvSpPr txBox="1"/>
          <p:nvPr/>
        </p:nvSpPr>
        <p:spPr>
          <a:xfrm>
            <a:off x="5543232" y="1863887"/>
            <a:ext cx="632451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Worker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stateless</a:t>
            </a:r>
            <a:r>
              <a:rPr lang="en-US" dirty="0"/>
              <a:t> process that serially executes tasks (</a:t>
            </a:r>
            <a:r>
              <a:rPr lang="en-US" b="1" dirty="0">
                <a:solidFill>
                  <a:srgbClr val="0070C0"/>
                </a:solidFill>
              </a:rPr>
              <a:t>remote functions</a:t>
            </a:r>
            <a:r>
              <a:rPr lang="en-US" dirty="0"/>
              <a:t>) invoked by a driver or another worker. When a remote function is declared, the function is automatically published to all workers.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automatically and assigned tasks by the system layer. 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Driver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special worker process that executes the top-level application.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submit tasks but cannot execute any itself.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Driver processes can run on any node.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Actor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stateful process that serially executes the methods it exposes. Unlike a worker, an actor is explicitly instantiated by a worker or a driver.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C4D0C-933D-8ACC-F8D0-1D08B7DFB283}"/>
              </a:ext>
            </a:extLst>
          </p:cNvPr>
          <p:cNvSpPr/>
          <p:nvPr/>
        </p:nvSpPr>
        <p:spPr>
          <a:xfrm>
            <a:off x="2256816" y="2412459"/>
            <a:ext cx="651753" cy="476656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2469BAA-B1E2-CD2C-FD1B-A10B60B2ABCD}"/>
              </a:ext>
            </a:extLst>
          </p:cNvPr>
          <p:cNvSpPr/>
          <p:nvPr/>
        </p:nvSpPr>
        <p:spPr>
          <a:xfrm rot="7878453">
            <a:off x="4147072" y="2147917"/>
            <a:ext cx="258526" cy="373511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AC84F-4152-D218-6E23-05C55B3C082E}"/>
              </a:ext>
            </a:extLst>
          </p:cNvPr>
          <p:cNvSpPr/>
          <p:nvPr/>
        </p:nvSpPr>
        <p:spPr>
          <a:xfrm>
            <a:off x="5572877" y="1945532"/>
            <a:ext cx="6339281" cy="3239310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C3C881F-6714-27FB-613C-ED362379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0137B95-0393-6E18-163B-369AC10DEF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0D1EC63-359B-0089-38B0-6AFAC77BE26C}"/>
              </a:ext>
            </a:extLst>
          </p:cNvPr>
          <p:cNvSpPr txBox="1"/>
          <p:nvPr/>
        </p:nvSpPr>
        <p:spPr>
          <a:xfrm>
            <a:off x="1993557" y="4350265"/>
            <a:ext cx="1993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Global Control Store (GCS)</a:t>
            </a:r>
          </a:p>
        </p:txBody>
      </p:sp>
    </p:spTree>
    <p:extLst>
      <p:ext uri="{BB962C8B-B14F-4D97-AF65-F5344CB8AC3E}">
        <p14:creationId xmlns:p14="http://schemas.microsoft.com/office/powerpoint/2010/main" val="308610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0BB86D-17D8-152A-EBCA-700B6B7F826B}"/>
              </a:ext>
            </a:extLst>
          </p:cNvPr>
          <p:cNvSpPr/>
          <p:nvPr/>
        </p:nvSpPr>
        <p:spPr>
          <a:xfrm>
            <a:off x="1475124" y="4287329"/>
            <a:ext cx="1708030" cy="1078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83B4F-D683-3EC9-6F11-1D0DB123B509}"/>
              </a:ext>
            </a:extLst>
          </p:cNvPr>
          <p:cNvSpPr txBox="1"/>
          <p:nvPr/>
        </p:nvSpPr>
        <p:spPr>
          <a:xfrm>
            <a:off x="6064935" y="3593984"/>
            <a:ext cx="59397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b="1" dirty="0"/>
              <a:t>Task</a:t>
            </a:r>
            <a:r>
              <a:rPr lang="en-US" dirty="0"/>
              <a:t> - A </a:t>
            </a:r>
            <a:r>
              <a:rPr lang="en-US" b="1" dirty="0">
                <a:solidFill>
                  <a:srgbClr val="0070C0"/>
                </a:solidFill>
              </a:rPr>
              <a:t>single function invocation </a:t>
            </a:r>
            <a:r>
              <a:rPr lang="en-US" dirty="0"/>
              <a:t>that executes on a process different from the caller. A task is executed asynchronously with the caller.</a:t>
            </a:r>
          </a:p>
          <a:p>
            <a:r>
              <a:rPr lang="en-US" dirty="0"/>
              <a:t>• </a:t>
            </a:r>
            <a:r>
              <a:rPr lang="en-US" sz="2000" b="1" dirty="0"/>
              <a:t>Object</a:t>
            </a:r>
            <a:r>
              <a:rPr lang="en-US" dirty="0"/>
              <a:t> - An </a:t>
            </a:r>
            <a:r>
              <a:rPr lang="en-US" sz="2000" b="1" dirty="0">
                <a:solidFill>
                  <a:srgbClr val="C00000"/>
                </a:solidFill>
              </a:rPr>
              <a:t>application value</a:t>
            </a:r>
            <a:r>
              <a:rPr lang="en-US" dirty="0"/>
              <a:t>. This may be returned by a task or created through `ray.put`. Objects are </a:t>
            </a:r>
            <a:r>
              <a:rPr lang="en-US" b="1" dirty="0">
                <a:solidFill>
                  <a:srgbClr val="0070C0"/>
                </a:solidFill>
              </a:rPr>
              <a:t>immutable</a:t>
            </a:r>
            <a:r>
              <a:rPr lang="en-US" dirty="0"/>
              <a:t>: they cannot be modified once created. A worker can refer to an object using an `ObjectRef`.</a:t>
            </a:r>
          </a:p>
          <a:p>
            <a:r>
              <a:rPr lang="en-US" dirty="0"/>
              <a:t>• </a:t>
            </a:r>
            <a:r>
              <a:rPr lang="en-US" b="1" dirty="0"/>
              <a:t>Job</a:t>
            </a:r>
            <a:r>
              <a:rPr lang="en-US" dirty="0"/>
              <a:t> - The </a:t>
            </a:r>
            <a:r>
              <a:rPr lang="en-US" b="1" dirty="0">
                <a:solidFill>
                  <a:srgbClr val="0070C0"/>
                </a:solidFill>
              </a:rPr>
              <a:t>collection of tasks, objects, and actors </a:t>
            </a:r>
            <a:r>
              <a:rPr lang="en-US" dirty="0"/>
              <a:t>originating (recursively) from the same driver.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9E2EF-D7A9-A0F7-F1A0-732D681E8602}"/>
              </a:ext>
            </a:extLst>
          </p:cNvPr>
          <p:cNvSpPr txBox="1"/>
          <p:nvPr/>
        </p:nvSpPr>
        <p:spPr>
          <a:xfrm>
            <a:off x="6033783" y="2147311"/>
            <a:ext cx="588697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System Layer </a:t>
            </a:r>
            <a:r>
              <a:rPr lang="en-US" dirty="0"/>
              <a:t>consists of three major components: a </a:t>
            </a:r>
            <a:r>
              <a:rPr lang="en-US" b="1" dirty="0">
                <a:solidFill>
                  <a:srgbClr val="0070C0"/>
                </a:solidFill>
              </a:rPr>
              <a:t>global control store</a:t>
            </a:r>
            <a:r>
              <a:rPr lang="en-US" dirty="0"/>
              <a:t>, a </a:t>
            </a:r>
            <a:r>
              <a:rPr lang="en-US" b="1" dirty="0">
                <a:solidFill>
                  <a:srgbClr val="0070C0"/>
                </a:solidFill>
              </a:rPr>
              <a:t>distributed scheduler</a:t>
            </a:r>
            <a:r>
              <a:rPr lang="en-US" dirty="0"/>
              <a:t>, and a </a:t>
            </a:r>
            <a:r>
              <a:rPr lang="en-US" b="1" dirty="0">
                <a:solidFill>
                  <a:srgbClr val="0070C0"/>
                </a:solidFill>
              </a:rPr>
              <a:t>distributed object store</a:t>
            </a:r>
            <a:r>
              <a:rPr lang="en-US" dirty="0"/>
              <a:t>. </a:t>
            </a:r>
            <a:r>
              <a:rPr lang="en-US" b="1" dirty="0"/>
              <a:t>More details in slides later.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D4CD5-BD06-F6F2-117C-B500C946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7" y="2226861"/>
            <a:ext cx="5446864" cy="376590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616E44A-F2CD-A69A-A18C-D2669F23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4704CEF-0316-43C6-8787-4C018A30D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90C15C1-3846-2C6B-9301-352FC584883C}"/>
              </a:ext>
            </a:extLst>
          </p:cNvPr>
          <p:cNvSpPr txBox="1"/>
          <p:nvPr/>
        </p:nvSpPr>
        <p:spPr>
          <a:xfrm>
            <a:off x="2471352" y="4259648"/>
            <a:ext cx="1993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Global Control Store (GCS)</a:t>
            </a:r>
          </a:p>
        </p:txBody>
      </p:sp>
    </p:spTree>
    <p:extLst>
      <p:ext uri="{BB962C8B-B14F-4D97-AF65-F5344CB8AC3E}">
        <p14:creationId xmlns:p14="http://schemas.microsoft.com/office/powerpoint/2010/main" val="347510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6E1664-B5F2-63A4-5740-3E10D038ECAA}"/>
              </a:ext>
            </a:extLst>
          </p:cNvPr>
          <p:cNvSpPr txBox="1"/>
          <p:nvPr/>
        </p:nvSpPr>
        <p:spPr>
          <a:xfrm>
            <a:off x="337674" y="2007349"/>
            <a:ext cx="5148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Ray </a:t>
            </a:r>
            <a:r>
              <a:rPr lang="en-US" b="1" dirty="0"/>
              <a:t>cluster</a:t>
            </a:r>
            <a:r>
              <a:rPr lang="en-US" dirty="0"/>
              <a:t> comprises a set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worker nodes </a:t>
            </a:r>
            <a:r>
              <a:rPr lang="en-US" dirty="0"/>
              <a:t>and a centralized </a:t>
            </a:r>
            <a:r>
              <a:rPr lang="en-US" b="1" dirty="0">
                <a:solidFill>
                  <a:srgbClr val="00B050"/>
                </a:solidFill>
              </a:rPr>
              <a:t>Global Control Store (GCS) </a:t>
            </a:r>
            <a:r>
              <a:rPr lang="en-US" dirty="0"/>
              <a:t>instance.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1BD21-C78A-C922-DECB-5604CF1F234D}"/>
              </a:ext>
            </a:extLst>
          </p:cNvPr>
          <p:cNvSpPr txBox="1"/>
          <p:nvPr/>
        </p:nvSpPr>
        <p:spPr>
          <a:xfrm>
            <a:off x="5454940" y="1967513"/>
            <a:ext cx="65311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worker node has:</a:t>
            </a:r>
          </a:p>
          <a:p>
            <a:r>
              <a:rPr lang="en-US" dirty="0"/>
              <a:t>1. One or more work processes, responsible for task submission and execution. Each is associated with a specific job. The default number of initial workers is equal to the number of CPUs on the machine. </a:t>
            </a:r>
          </a:p>
          <a:p>
            <a:r>
              <a:rPr lang="en-US" dirty="0"/>
              <a:t>2. A raylet. The raylet is shared among all jobs on the same cluster. The raylet has two main components, run on separate threads:</a:t>
            </a:r>
          </a:p>
          <a:p>
            <a:pPr lvl="1"/>
            <a:r>
              <a:rPr lang="en-US" dirty="0"/>
              <a:t>1). A scheduler. Responsible for resource management and fulfilling task arguments that are stored in the distributed object store. The individual schedulers in a cluster comprise the Ray distributed scheduler.</a:t>
            </a:r>
          </a:p>
          <a:p>
            <a:pPr lvl="1"/>
            <a:r>
              <a:rPr lang="en-US" dirty="0"/>
              <a:t>2). A shared-memory object store (also known as the Plasma Object Store). Responsible for storing and transferring large objects. The individual object stores in a cluster comprise the Ray distributed object store.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ED49D6-CB61-DFED-F4D9-B3D47D5263AB}"/>
              </a:ext>
            </a:extLst>
          </p:cNvPr>
          <p:cNvGrpSpPr/>
          <p:nvPr/>
        </p:nvGrpSpPr>
        <p:grpSpPr>
          <a:xfrm>
            <a:off x="283070" y="2658018"/>
            <a:ext cx="5096239" cy="2359883"/>
            <a:chOff x="316021" y="2732158"/>
            <a:chExt cx="5096239" cy="235988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E4D772-C13E-9F44-A713-D2347F4CF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21" y="2732158"/>
              <a:ext cx="5096239" cy="235988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734558-A495-9DD9-3A37-648CE2ECBE14}"/>
                </a:ext>
              </a:extLst>
            </p:cNvPr>
            <p:cNvSpPr/>
            <p:nvPr/>
          </p:nvSpPr>
          <p:spPr>
            <a:xfrm>
              <a:off x="410834" y="4437549"/>
              <a:ext cx="1459156" cy="571056"/>
            </a:xfrm>
            <a:prstGeom prst="rect">
              <a:avLst/>
            </a:prstGeom>
            <a:noFill/>
            <a:ln w="57150">
              <a:solidFill>
                <a:srgbClr val="00B05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E04EFDA-61B6-B65B-B4C4-A4F6CE50AD0B}"/>
              </a:ext>
            </a:extLst>
          </p:cNvPr>
          <p:cNvSpPr txBox="1"/>
          <p:nvPr/>
        </p:nvSpPr>
        <p:spPr>
          <a:xfrm>
            <a:off x="214182" y="4974276"/>
            <a:ext cx="5231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worker stores:</a:t>
            </a:r>
          </a:p>
          <a:p>
            <a:r>
              <a:rPr lang="en-US" dirty="0"/>
              <a:t>1). An ownership table. System metadata for the objects to which the worker has a reference, e.g., to store ref counts and object locations.</a:t>
            </a:r>
          </a:p>
          <a:p>
            <a:r>
              <a:rPr lang="en-US" dirty="0"/>
              <a:t>2). An in-process store, used to store small objects.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071B56-E5A0-1A16-71AF-7F8ADF568921}"/>
              </a:ext>
            </a:extLst>
          </p:cNvPr>
          <p:cNvSpPr/>
          <p:nvPr/>
        </p:nvSpPr>
        <p:spPr>
          <a:xfrm>
            <a:off x="5515212" y="1993557"/>
            <a:ext cx="6388464" cy="4374292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4A972F-8F67-051B-163B-79FB5BDAE775}"/>
              </a:ext>
            </a:extLst>
          </p:cNvPr>
          <p:cNvSpPr/>
          <p:nvPr/>
        </p:nvSpPr>
        <p:spPr>
          <a:xfrm>
            <a:off x="238877" y="5008604"/>
            <a:ext cx="5148669" cy="1355125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D77C271-E58A-CEFF-5384-85A9B520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Ray: </a:t>
            </a: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Architecture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19800966-1149-392E-A1E8-4DA793BAB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87675"/>
              </p:ext>
            </p:extLst>
          </p:nvPr>
        </p:nvGraphicFramePr>
        <p:xfrm>
          <a:off x="8130797" y="125835"/>
          <a:ext cx="3915794" cy="41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9129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{5CF33CF8-6D10-40D3-9C65-82D9D24CC02B}tf22712842_win32</Template>
  <TotalTime>38288</TotalTime>
  <Words>3011</Words>
  <Application>Microsoft Office PowerPoint</Application>
  <PresentationFormat>Widescreen</PresentationFormat>
  <Paragraphs>307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1_RetrospectVTI</vt:lpstr>
      <vt:lpstr>Ray</vt:lpstr>
      <vt:lpstr>Table of Contents</vt:lpstr>
      <vt:lpstr>Ray:  A Distributed ML Framework [1,2]</vt:lpstr>
      <vt:lpstr>Ray: Architecture</vt:lpstr>
      <vt:lpstr>Ray: Architecture</vt:lpstr>
      <vt:lpstr>Ray: Architecture</vt:lpstr>
      <vt:lpstr>Ray: Architecture</vt:lpstr>
      <vt:lpstr>Ray: Architecture</vt:lpstr>
      <vt:lpstr>Ray: Architecture</vt:lpstr>
      <vt:lpstr>Ray: Architecture</vt:lpstr>
      <vt:lpstr>Ray: Architecture</vt:lpstr>
      <vt:lpstr>Ray: Architecture</vt:lpstr>
      <vt:lpstr>Ray: Architecture Summary</vt:lpstr>
      <vt:lpstr>Ray: Architecture Comparison</vt:lpstr>
      <vt:lpstr>Ray: Object [3]</vt:lpstr>
      <vt:lpstr>Ray: Object Store</vt:lpstr>
      <vt:lpstr>Ray: Small Object Management</vt:lpstr>
      <vt:lpstr>Ray: Small Object Management</vt:lpstr>
      <vt:lpstr>Ray: Large Object Management</vt:lpstr>
      <vt:lpstr>Ray: Large Object Management</vt:lpstr>
      <vt:lpstr>Ray: Object Loss</vt:lpstr>
      <vt:lpstr>Ray: Object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Yingxuan Zhu</dc:creator>
  <cp:lastModifiedBy>Yingxuan Zhu</cp:lastModifiedBy>
  <cp:revision>518</cp:revision>
  <dcterms:created xsi:type="dcterms:W3CDTF">2022-07-01T16:05:28Z</dcterms:created>
  <dcterms:modified xsi:type="dcterms:W3CDTF">2022-08-12T00:54:31Z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