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81" r:id="rId3"/>
    <p:sldId id="269" r:id="rId4"/>
    <p:sldId id="279" r:id="rId5"/>
    <p:sldId id="273" r:id="rId6"/>
    <p:sldId id="278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6437" autoAdjust="0"/>
  </p:normalViewPr>
  <p:slideViewPr>
    <p:cSldViewPr snapToGrid="0">
      <p:cViewPr varScale="1">
        <p:scale>
          <a:sx n="113" d="100"/>
          <a:sy n="113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7E53E-DCC9-4EEA-BE84-24AA42B8DF5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3839E-ECD2-4C2B-B6B3-039F1A78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9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08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82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83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35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7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81C6-491D-42AF-BEA9-F9B330D17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58EFA-79C2-477C-A94F-AED1C8CFF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172F-D083-4C99-9AC8-FC3854B5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91C9-A229-4453-AA4A-7B9C4354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118CE-8DFE-44D3-9A1E-0C350A6F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F929-6039-4938-A12D-EBE01810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0D092-84AE-4B7A-8491-1D30E478B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BE112-F406-4473-9899-0A227AA2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B874-F03B-4A4A-80BD-1A1809D4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26BEA-5B59-48B2-A2EA-46EA2337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1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E8C4F-61EA-4D64-BA71-271141F07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183B2-4597-43C5-ADFE-63AA5C440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4E4F-E87F-4AAC-BDE4-1AB1A95F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AB5F2-73B1-4933-873B-2F28E65B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E2F26-AC93-4EA5-B66E-EDD2550A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4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47D1-D15F-4890-BC67-A7C49652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7E6F-3A21-4BAA-B8DA-E4094935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51F7-9B27-4D00-865C-AF95C5C7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A80D4-D0C0-41FA-8C7F-36075415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2742-5D26-48A7-90F7-49C6574E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1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C232-D533-4BDD-BACF-F902E7FE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804F-6A5A-42E6-8FAC-0D9854D5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41D7C-2408-476C-99AC-96C0FA16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83A7-E754-49FB-8528-C04D51AD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4E191-E3D1-4727-9CC6-E42300D7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43C8-7FAD-410F-9085-09BFEA59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9CD8D-C9D6-44F7-A044-41D94A575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3C0D9-F76D-49D7-BE7D-4A11BA4A2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A35A7-437B-47B7-B2D1-F3F763BD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709E6-679C-40DF-A6EB-5E3BF3E2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AB72A-6BFB-4D9C-94DF-BCE141FF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99FC-8A18-4472-8E23-4E72259A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2FCC-A784-49C0-A5AC-48BAD7E8E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D19A6-DA4C-4173-A476-219BA2C05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E6B41-AD5C-448F-81B0-E3B616A29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0077B-3019-46B1-BF96-C84D1FE8F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08C49-27A8-4718-ABE2-4D6B5494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017C4-7537-444F-8827-56FF32E2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84F20-7AFD-4E14-8B01-1504E845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8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A72B-0B8C-4C53-8820-09B44869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C2048-7FCF-4BB6-86F1-0A41B965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511BF-FF27-43E0-81C2-F7238D25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342EA-6F2E-49EE-BEEF-FB5C9528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2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F379A-8E5A-4B14-9803-1EA65C27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FA51B-5501-4091-B227-A49BE46E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C4B43-9A7A-4036-AA79-F8F10429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7429-8B5F-4097-BB24-0D5CA709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2B2D-D145-4C9E-B0FD-7868E376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E48FA-C3B3-4F00-A0C3-0988C3DE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8A4A1-5BDC-4F76-991D-B36EB82A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9970D-2D77-4F63-85E9-C2D64F16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A77C8-B065-4BDF-A27D-70F46094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6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45CF-CF1C-4D2D-B07C-FFDD6BB9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49916-D3F4-472A-9BDE-8C4670B40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12290-83A4-4553-B49C-7A44E9543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605EA-197F-4B5E-9B13-286C9986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110AC-B4F6-4099-BE57-797F762C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7C265-97DA-4CD7-9B6B-B8944A45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0647B-00B4-4939-9FAD-A926F286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26945-4BA1-4F11-9C6C-027CEE5DD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BC7EF-6275-4A65-915A-C81366C24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E0DA-34BF-445A-A003-CCE061496EED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1027D-4B97-41CF-816E-A677DA921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41F4-F6FE-4C0A-A9BA-69C0658D4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6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dl.acm.org/doi/10.1145/3205289.320530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205289.320530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dl.acm.org/doi/10.1145/3205289.3205301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205289.3205301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205289.320530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hyperlink" Target="https://dl.acm.org/doi/10.1145/3205289.3205301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lcf.ornl.gov/wp-content/uploads/2016/01/Legion_Elliott_Slaughter.pptx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dl.acm.org/doi/10.1145/3205289.32053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EB56A7A6-F8BE-4ACD-834F-97C7A92F3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020" y="4038646"/>
            <a:ext cx="5619610" cy="15279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4AB18C8-C994-4545-8BD6-EBC5AFF549A8}"/>
              </a:ext>
            </a:extLst>
          </p:cNvPr>
          <p:cNvSpPr/>
          <p:nvPr/>
        </p:nvSpPr>
        <p:spPr>
          <a:xfrm>
            <a:off x="5641220" y="831355"/>
            <a:ext cx="1606617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II. Challenges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67" y="64674"/>
            <a:ext cx="11216200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Notes: Isometry: A Path-Based Distributed Data Transfer System </a:t>
            </a:r>
            <a:r>
              <a:rPr lang="en-US" altLang="zh-CN" sz="2400" b="1" baseline="30000" dirty="0">
                <a:solidFill>
                  <a:srgbClr val="C00000"/>
                </a:solidFill>
              </a:rPr>
              <a:t>[1]</a:t>
            </a:r>
            <a:endParaRPr lang="en-US" sz="2400" b="1" baseline="30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461703-891F-4F9B-BCF5-79294CF36F5D}"/>
              </a:ext>
            </a:extLst>
          </p:cNvPr>
          <p:cNvSpPr/>
          <p:nvPr/>
        </p:nvSpPr>
        <p:spPr>
          <a:xfrm>
            <a:off x="647209" y="946312"/>
            <a:ext cx="1606617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I. Applications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E83597-ECD5-4F49-817C-5EBC386D053A}"/>
              </a:ext>
            </a:extLst>
          </p:cNvPr>
          <p:cNvSpPr txBox="1"/>
          <p:nvPr/>
        </p:nvSpPr>
        <p:spPr>
          <a:xfrm>
            <a:off x="605686" y="1298059"/>
            <a:ext cx="4542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Path-based distributed data transfer system</a:t>
            </a:r>
            <a:r>
              <a:rPr lang="en-US" dirty="0"/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9A8273-3234-4AB7-B922-17A599674D3D}"/>
              </a:ext>
            </a:extLst>
          </p:cNvPr>
          <p:cNvSpPr txBox="1"/>
          <p:nvPr/>
        </p:nvSpPr>
        <p:spPr>
          <a:xfrm>
            <a:off x="549251" y="6488179"/>
            <a:ext cx="33612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[1] </a:t>
            </a:r>
            <a:r>
              <a:rPr lang="en-US" sz="1000" dirty="0">
                <a:hlinkClick r:id="rId4"/>
              </a:rPr>
              <a:t>https://dl.acm.org/doi/10.1145/3205289.3205301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BB9F01-E2AB-4BEE-9A13-0E0C9D2452C7}"/>
              </a:ext>
            </a:extLst>
          </p:cNvPr>
          <p:cNvSpPr txBox="1"/>
          <p:nvPr/>
        </p:nvSpPr>
        <p:spPr>
          <a:xfrm>
            <a:off x="720387" y="6212021"/>
            <a:ext cx="47562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Figure 1: Data transfer between GPU framebuffers on different nodes [1].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5D2780-E756-4A11-9098-051805213395}"/>
              </a:ext>
            </a:extLst>
          </p:cNvPr>
          <p:cNvSpPr/>
          <p:nvPr/>
        </p:nvSpPr>
        <p:spPr>
          <a:xfrm>
            <a:off x="575733" y="888999"/>
            <a:ext cx="4959305" cy="55896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7B719-C2EC-47B3-9CB2-83E909C62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9646" y="1258026"/>
            <a:ext cx="5634984" cy="2800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28349D-E76B-4158-8072-58C1726BF6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0874" y="5513249"/>
            <a:ext cx="5466752" cy="123935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C17B591-773D-457D-A7E6-66C565307911}"/>
              </a:ext>
            </a:extLst>
          </p:cNvPr>
          <p:cNvGrpSpPr/>
          <p:nvPr/>
        </p:nvGrpSpPr>
        <p:grpSpPr>
          <a:xfrm>
            <a:off x="681416" y="1647581"/>
            <a:ext cx="4814712" cy="3366689"/>
            <a:chOff x="632778" y="1696219"/>
            <a:chExt cx="4795256" cy="336668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282C443-3B67-4E93-ADDA-BFE91FD1D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2778" y="1696219"/>
              <a:ext cx="4795256" cy="3366689"/>
            </a:xfrm>
            <a:prstGeom prst="rect">
              <a:avLst/>
            </a:prstGeom>
          </p:spPr>
        </p:pic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627697A2-AF9B-415C-96B9-BCA946093EFF}"/>
                </a:ext>
              </a:extLst>
            </p:cNvPr>
            <p:cNvSpPr/>
            <p:nvPr/>
          </p:nvSpPr>
          <p:spPr>
            <a:xfrm rot="16200000">
              <a:off x="2913433" y="3458183"/>
              <a:ext cx="262647" cy="680936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28826FCD-9723-4665-A264-AB726ED6ACFA}"/>
                </a:ext>
              </a:extLst>
            </p:cNvPr>
            <p:cNvSpPr/>
            <p:nvPr/>
          </p:nvSpPr>
          <p:spPr>
            <a:xfrm>
              <a:off x="1684506" y="2558375"/>
              <a:ext cx="262647" cy="457200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51A794D0-EF56-41CC-9A33-B509C83F9B7D}"/>
                </a:ext>
              </a:extLst>
            </p:cNvPr>
            <p:cNvSpPr/>
            <p:nvPr/>
          </p:nvSpPr>
          <p:spPr>
            <a:xfrm rot="10800000">
              <a:off x="4165056" y="2548646"/>
              <a:ext cx="262647" cy="476655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37C36AC-61F8-4BE3-BE99-9997BD0619D4}"/>
                </a:ext>
              </a:extLst>
            </p:cNvPr>
            <p:cNvSpPr/>
            <p:nvPr/>
          </p:nvSpPr>
          <p:spPr>
            <a:xfrm>
              <a:off x="1021404" y="2101173"/>
              <a:ext cx="1138136" cy="43774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2B69260-3A16-4A24-99E0-64B6C455BEC9}"/>
                </a:ext>
              </a:extLst>
            </p:cNvPr>
            <p:cNvSpPr/>
            <p:nvPr/>
          </p:nvSpPr>
          <p:spPr>
            <a:xfrm>
              <a:off x="3508443" y="2088203"/>
              <a:ext cx="1138136" cy="43774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F68CDD-6F88-4A8A-917C-35707B9F0509}"/>
              </a:ext>
            </a:extLst>
          </p:cNvPr>
          <p:cNvGrpSpPr/>
          <p:nvPr/>
        </p:nvGrpSpPr>
        <p:grpSpPr>
          <a:xfrm>
            <a:off x="761189" y="4975858"/>
            <a:ext cx="4822489" cy="1234615"/>
            <a:chOff x="732006" y="4917492"/>
            <a:chExt cx="4822489" cy="12346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0AE210E-95E3-4277-9F3A-EE17CC439BF2}"/>
                </a:ext>
              </a:extLst>
            </p:cNvPr>
            <p:cNvSpPr txBox="1"/>
            <p:nvPr/>
          </p:nvSpPr>
          <p:spPr>
            <a:xfrm>
              <a:off x="732006" y="5228777"/>
              <a:ext cx="482248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	   Data transfer path </a:t>
              </a:r>
            </a:p>
            <a:p>
              <a:r>
                <a:rPr lang="en-US" dirty="0"/>
                <a:t>From: Framebuffer, GPU Memory, Source Node</a:t>
              </a:r>
            </a:p>
            <a:p>
              <a:r>
                <a:rPr lang="en-US" dirty="0"/>
                <a:t>To: Framebuffer, GPU Memory, Destination Node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4856CE6-F220-43D9-ABE8-D8344C9D2A45}"/>
                </a:ext>
              </a:extLst>
            </p:cNvPr>
            <p:cNvSpPr/>
            <p:nvPr/>
          </p:nvSpPr>
          <p:spPr>
            <a:xfrm>
              <a:off x="862520" y="5006502"/>
              <a:ext cx="771728" cy="246436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303FABC-4C72-4360-AFDA-29DAED267C91}"/>
                </a:ext>
              </a:extLst>
            </p:cNvPr>
            <p:cNvSpPr txBox="1"/>
            <p:nvPr/>
          </p:nvSpPr>
          <p:spPr>
            <a:xfrm>
              <a:off x="1763138" y="4917492"/>
              <a:ext cx="24294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Source and destination</a:t>
              </a:r>
            </a:p>
          </p:txBody>
        </p:sp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4EC62B7D-2DFC-467C-888E-2361A6C2A199}"/>
                </a:ext>
              </a:extLst>
            </p:cNvPr>
            <p:cNvSpPr/>
            <p:nvPr/>
          </p:nvSpPr>
          <p:spPr>
            <a:xfrm rot="16200000">
              <a:off x="1165698" y="5076218"/>
              <a:ext cx="262647" cy="680936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20593F8-1E8E-4B20-8216-2A90A1071377}"/>
              </a:ext>
            </a:extLst>
          </p:cNvPr>
          <p:cNvSpPr/>
          <p:nvPr/>
        </p:nvSpPr>
        <p:spPr>
          <a:xfrm>
            <a:off x="5601691" y="778752"/>
            <a:ext cx="5701849" cy="60014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A7EDE19-0005-4788-93E9-5AC78F674D90}"/>
              </a:ext>
            </a:extLst>
          </p:cNvPr>
          <p:cNvSpPr/>
          <p:nvPr/>
        </p:nvSpPr>
        <p:spPr>
          <a:xfrm rot="5860813">
            <a:off x="8033805" y="2886266"/>
            <a:ext cx="2957348" cy="16559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9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67" y="64674"/>
            <a:ext cx="11216200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Notes: Isometry: A Path-Based Distributed Data Transfer System </a:t>
            </a:r>
            <a:r>
              <a:rPr lang="en-US" altLang="zh-CN" sz="2400" b="1" baseline="30000" dirty="0">
                <a:solidFill>
                  <a:srgbClr val="C00000"/>
                </a:solidFill>
              </a:rPr>
              <a:t>[1]</a:t>
            </a:r>
            <a:endParaRPr lang="en-US" sz="2400" b="1" baseline="30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EB5AC0-5FDB-4819-B251-06BC56C31BA3}"/>
              </a:ext>
            </a:extLst>
          </p:cNvPr>
          <p:cNvGrpSpPr/>
          <p:nvPr/>
        </p:nvGrpSpPr>
        <p:grpSpPr>
          <a:xfrm>
            <a:off x="413597" y="950958"/>
            <a:ext cx="5212952" cy="2228378"/>
            <a:chOff x="691556" y="2792906"/>
            <a:chExt cx="5212952" cy="222837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42D5C1E-F9A9-4828-85E5-7C2ED19AF099}"/>
                </a:ext>
              </a:extLst>
            </p:cNvPr>
            <p:cNvSpPr/>
            <p:nvPr/>
          </p:nvSpPr>
          <p:spPr>
            <a:xfrm>
              <a:off x="691556" y="2792906"/>
              <a:ext cx="2387969" cy="37976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III. Methods-Summary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33AD34-B3DA-49F8-9257-5F44F7A82051}"/>
                </a:ext>
              </a:extLst>
            </p:cNvPr>
            <p:cNvSpPr txBox="1"/>
            <p:nvPr/>
          </p:nvSpPr>
          <p:spPr>
            <a:xfrm>
              <a:off x="823055" y="3266958"/>
              <a:ext cx="5081453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Using graph, dynamically select efficient paths for data transfers based on the connectivity between memories, the bandwidth for each connection, and the layout of the instance</a:t>
              </a:r>
              <a:r>
                <a:rPr lang="en-US" dirty="0"/>
                <a:t> (a collection of data in a specific memory) being transferred. Please refer to next pages for details.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E9A8273-3234-4AB7-B922-17A599674D3D}"/>
              </a:ext>
            </a:extLst>
          </p:cNvPr>
          <p:cNvSpPr txBox="1"/>
          <p:nvPr/>
        </p:nvSpPr>
        <p:spPr>
          <a:xfrm>
            <a:off x="8525932" y="6390902"/>
            <a:ext cx="33612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[1] </a:t>
            </a:r>
            <a:r>
              <a:rPr lang="en-US" sz="1000" dirty="0">
                <a:hlinkClick r:id="rId3"/>
              </a:rPr>
              <a:t>https://dl.acm.org/doi/10.1145/3205289.3205301</a:t>
            </a:r>
            <a:endParaRPr lang="en-US" sz="10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AF08AB1-0716-462A-B32E-F309025AD4C3}"/>
              </a:ext>
            </a:extLst>
          </p:cNvPr>
          <p:cNvGrpSpPr/>
          <p:nvPr/>
        </p:nvGrpSpPr>
        <p:grpSpPr>
          <a:xfrm>
            <a:off x="5970628" y="945067"/>
            <a:ext cx="5993851" cy="2506025"/>
            <a:chOff x="5892807" y="1110435"/>
            <a:chExt cx="5993851" cy="25060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29A2EE0-696B-42C4-A34F-9D26887C7087}"/>
                </a:ext>
              </a:extLst>
            </p:cNvPr>
            <p:cNvGrpSpPr/>
            <p:nvPr/>
          </p:nvGrpSpPr>
          <p:grpSpPr>
            <a:xfrm>
              <a:off x="5892807" y="1110435"/>
              <a:ext cx="5926300" cy="2506025"/>
              <a:chOff x="609602" y="3445074"/>
              <a:chExt cx="5926300" cy="250602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FE731C7-D514-475B-BA79-7D8BD90E6EB3}"/>
                  </a:ext>
                </a:extLst>
              </p:cNvPr>
              <p:cNvSpPr/>
              <p:nvPr/>
            </p:nvSpPr>
            <p:spPr>
              <a:xfrm>
                <a:off x="660629" y="3445074"/>
                <a:ext cx="1599971" cy="39592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IV. Conclusions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921260-EFAB-4327-B015-7EEC2EF762B9}"/>
                  </a:ext>
                </a:extLst>
              </p:cNvPr>
              <p:cNvSpPr txBox="1"/>
              <p:nvPr/>
            </p:nvSpPr>
            <p:spPr>
              <a:xfrm>
                <a:off x="609602" y="3919774"/>
                <a:ext cx="5926300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highlight>
                      <a:srgbClr val="FFFF00"/>
                    </a:highlight>
                  </a:rPr>
                  <a:t>Speed up data transfers to 2.2×.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u="sng" dirty="0"/>
                  <a:t>Reduce the completion time of high priority transfers by up to 95%</a:t>
                </a:r>
                <a:r>
                  <a:rPr lang="en-US" dirty="0"/>
                  <a:t> compared to the baseline Realm data transfer system.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E</a:t>
                </a:r>
                <a:r>
                  <a:rPr lang="en-US" dirty="0"/>
                  <a:t>valuate Isometry on </a:t>
                </a:r>
                <a:r>
                  <a:rPr lang="en-US" u="sng" dirty="0"/>
                  <a:t>three benchmarks </a:t>
                </a:r>
                <a:r>
                  <a:rPr lang="en-US" dirty="0"/>
                  <a:t>and show that Isometry </a:t>
                </a:r>
                <a:r>
                  <a:rPr lang="en-US" u="sng" dirty="0"/>
                  <a:t>reduces transfer time by up to 80% and overall completion time by up to 60%.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A55D0B-D3AD-49A2-9F18-00C2338E4158}"/>
                </a:ext>
              </a:extLst>
            </p:cNvPr>
            <p:cNvSpPr/>
            <p:nvPr/>
          </p:nvSpPr>
          <p:spPr>
            <a:xfrm>
              <a:off x="5924145" y="1118680"/>
              <a:ext cx="5962513" cy="248019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E04DAF0-A04C-4090-A140-2870960F542C}"/>
              </a:ext>
            </a:extLst>
          </p:cNvPr>
          <p:cNvGrpSpPr/>
          <p:nvPr/>
        </p:nvGrpSpPr>
        <p:grpSpPr>
          <a:xfrm>
            <a:off x="505837" y="3544680"/>
            <a:ext cx="9620656" cy="2758843"/>
            <a:chOff x="749029" y="3690595"/>
            <a:chExt cx="9620656" cy="275884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9A56E47-2708-49C8-8D88-F54504F4E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029" y="3690595"/>
              <a:ext cx="6100856" cy="2758843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2E48153-C35F-49A4-90DA-D061BCFF9B8E}"/>
                </a:ext>
              </a:extLst>
            </p:cNvPr>
            <p:cNvCxnSpPr/>
            <p:nvPr/>
          </p:nvCxnSpPr>
          <p:spPr>
            <a:xfrm>
              <a:off x="1517514" y="4134256"/>
              <a:ext cx="96303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5C93068-216E-4419-9FBC-539500668888}"/>
                </a:ext>
              </a:extLst>
            </p:cNvPr>
            <p:cNvCxnSpPr>
              <a:cxnSpLocks/>
            </p:cNvCxnSpPr>
            <p:nvPr/>
          </p:nvCxnSpPr>
          <p:spPr>
            <a:xfrm>
              <a:off x="2947480" y="4309354"/>
              <a:ext cx="243192" cy="5447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65C831E-FEA7-4749-880B-5D9B7A140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8493" y="4289898"/>
              <a:ext cx="1400783" cy="8722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5DE0B3D-714C-4C90-A20D-185AB63EDC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9821" y="4445541"/>
              <a:ext cx="155642" cy="39883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09382F1-C0BE-46CA-BE29-AA455B0650D0}"/>
                </a:ext>
              </a:extLst>
            </p:cNvPr>
            <p:cNvCxnSpPr>
              <a:cxnSpLocks/>
            </p:cNvCxnSpPr>
            <p:nvPr/>
          </p:nvCxnSpPr>
          <p:spPr>
            <a:xfrm>
              <a:off x="4617395" y="5249695"/>
              <a:ext cx="188068" cy="41180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C07ABCB-D042-4F6B-B280-F7FACCA9D170}"/>
                </a:ext>
              </a:extLst>
            </p:cNvPr>
            <p:cNvCxnSpPr>
              <a:cxnSpLocks/>
            </p:cNvCxnSpPr>
            <p:nvPr/>
          </p:nvCxnSpPr>
          <p:spPr>
            <a:xfrm>
              <a:off x="1329446" y="4403388"/>
              <a:ext cx="1297022" cy="1248383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B02A8E9-B89F-4FF8-9937-7D81D5136949}"/>
                </a:ext>
              </a:extLst>
            </p:cNvPr>
            <p:cNvCxnSpPr>
              <a:cxnSpLocks/>
            </p:cNvCxnSpPr>
            <p:nvPr/>
          </p:nvCxnSpPr>
          <p:spPr>
            <a:xfrm>
              <a:off x="2963693" y="5920903"/>
              <a:ext cx="1715311" cy="0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23D32CE-51FA-40C4-897B-2158AA6B6BCB}"/>
                </a:ext>
              </a:extLst>
            </p:cNvPr>
            <p:cNvGrpSpPr/>
            <p:nvPr/>
          </p:nvGrpSpPr>
          <p:grpSpPr>
            <a:xfrm>
              <a:off x="7136858" y="5112045"/>
              <a:ext cx="1793133" cy="369332"/>
              <a:chOff x="7068765" y="5627611"/>
              <a:chExt cx="1793133" cy="369332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5C47B01-50E4-468D-82CB-240DBE8ACEF5}"/>
                  </a:ext>
                </a:extLst>
              </p:cNvPr>
              <p:cNvCxnSpPr/>
              <p:nvPr/>
            </p:nvCxnSpPr>
            <p:spPr>
              <a:xfrm>
                <a:off x="7068765" y="5794443"/>
                <a:ext cx="963039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9166AB2-2E34-4BF3-AFB7-C8E7B817FCA5}"/>
                  </a:ext>
                </a:extLst>
              </p:cNvPr>
              <p:cNvSpPr txBox="1"/>
              <p:nvPr/>
            </p:nvSpPr>
            <p:spPr>
              <a:xfrm>
                <a:off x="8090981" y="5627611"/>
                <a:ext cx="7709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Path 1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6DF5CC9-6A78-43FE-91FC-10786374C74C}"/>
                </a:ext>
              </a:extLst>
            </p:cNvPr>
            <p:cNvGrpSpPr/>
            <p:nvPr/>
          </p:nvGrpSpPr>
          <p:grpSpPr>
            <a:xfrm>
              <a:off x="7133615" y="5711917"/>
              <a:ext cx="1793133" cy="369332"/>
              <a:chOff x="7068765" y="5627611"/>
              <a:chExt cx="1793133" cy="369332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88D6964-F8C4-4F5C-9CC3-111D4FA19F42}"/>
                  </a:ext>
                </a:extLst>
              </p:cNvPr>
              <p:cNvCxnSpPr/>
              <p:nvPr/>
            </p:nvCxnSpPr>
            <p:spPr>
              <a:xfrm>
                <a:off x="7068765" y="5794443"/>
                <a:ext cx="963039" cy="0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1BE9EB6-7E3E-4119-9A8A-E032C283A2E7}"/>
                  </a:ext>
                </a:extLst>
              </p:cNvPr>
              <p:cNvSpPr txBox="1"/>
              <p:nvPr/>
            </p:nvSpPr>
            <p:spPr>
              <a:xfrm>
                <a:off x="8090981" y="5627611"/>
                <a:ext cx="7709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Path 2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77C5255-18BF-4C37-ADDF-06F09D927A7C}"/>
                </a:ext>
              </a:extLst>
            </p:cNvPr>
            <p:cNvGrpSpPr/>
            <p:nvPr/>
          </p:nvGrpSpPr>
          <p:grpSpPr>
            <a:xfrm>
              <a:off x="7140103" y="3910518"/>
              <a:ext cx="1750978" cy="476656"/>
              <a:chOff x="7169286" y="5369667"/>
              <a:chExt cx="1750978" cy="47665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A58E98F-8A8D-4151-AE42-5919DC2DB2F3}"/>
                  </a:ext>
                </a:extLst>
              </p:cNvPr>
              <p:cNvGrpSpPr/>
              <p:nvPr/>
            </p:nvGrpSpPr>
            <p:grpSpPr>
              <a:xfrm>
                <a:off x="7169286" y="5369667"/>
                <a:ext cx="447472" cy="476656"/>
                <a:chOff x="10223770" y="4250987"/>
                <a:chExt cx="544749" cy="564204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3F5D9B0B-8369-4DA8-AA85-537501C561E6}"/>
                    </a:ext>
                  </a:extLst>
                </p:cNvPr>
                <p:cNvSpPr/>
                <p:nvPr/>
              </p:nvSpPr>
              <p:spPr>
                <a:xfrm>
                  <a:off x="10223770" y="4250987"/>
                  <a:ext cx="544749" cy="564204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01D01D5-1692-48DA-A49C-42651D621ACD}"/>
                    </a:ext>
                  </a:extLst>
                </p:cNvPr>
                <p:cNvSpPr/>
                <p:nvPr/>
              </p:nvSpPr>
              <p:spPr>
                <a:xfrm>
                  <a:off x="10308076" y="4345021"/>
                  <a:ext cx="382621" cy="372894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CEBCA6B-EC02-4AC0-B89E-26780E180BC2}"/>
                  </a:ext>
                </a:extLst>
              </p:cNvPr>
              <p:cNvSpPr txBox="1"/>
              <p:nvPr/>
            </p:nvSpPr>
            <p:spPr>
              <a:xfrm>
                <a:off x="7899670" y="5436301"/>
                <a:ext cx="10205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Memory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850E194-F380-42B9-9A14-CD50D038394D}"/>
                </a:ext>
              </a:extLst>
            </p:cNvPr>
            <p:cNvGrpSpPr/>
            <p:nvPr/>
          </p:nvGrpSpPr>
          <p:grpSpPr>
            <a:xfrm>
              <a:off x="7120647" y="4567297"/>
              <a:ext cx="3249038" cy="369332"/>
              <a:chOff x="7110919" y="5938897"/>
              <a:chExt cx="3249038" cy="369332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56733BB-B669-43B9-9CAF-430AAD47F161}"/>
                  </a:ext>
                </a:extLst>
              </p:cNvPr>
              <p:cNvCxnSpPr/>
              <p:nvPr/>
            </p:nvCxnSpPr>
            <p:spPr>
              <a:xfrm>
                <a:off x="7110919" y="6157609"/>
                <a:ext cx="924128" cy="0"/>
              </a:xfrm>
              <a:prstGeom prst="line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5B4D19C-668A-4B22-A473-06F63FD62CA9}"/>
                  </a:ext>
                </a:extLst>
              </p:cNvPr>
              <p:cNvSpPr txBox="1"/>
              <p:nvPr/>
            </p:nvSpPr>
            <p:spPr>
              <a:xfrm>
                <a:off x="8120164" y="5938897"/>
                <a:ext cx="22397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Data transfer channel</a:t>
                </a:r>
              </a:p>
            </p:txBody>
          </p:sp>
        </p:grp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0E1C62-24E0-446A-88D7-62497015E13E}"/>
              </a:ext>
            </a:extLst>
          </p:cNvPr>
          <p:cNvCxnSpPr>
            <a:endCxn id="52" idx="2"/>
          </p:cNvCxnSpPr>
          <p:nvPr/>
        </p:nvCxnSpPr>
        <p:spPr>
          <a:xfrm>
            <a:off x="389106" y="914400"/>
            <a:ext cx="5339661" cy="227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9DFFE78-77EA-429E-988D-13A7EC667C4F}"/>
              </a:ext>
            </a:extLst>
          </p:cNvPr>
          <p:cNvCxnSpPr>
            <a:cxnSpLocks/>
          </p:cNvCxnSpPr>
          <p:nvPr/>
        </p:nvCxnSpPr>
        <p:spPr>
          <a:xfrm flipV="1">
            <a:off x="395590" y="6284068"/>
            <a:ext cx="11569431" cy="8430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3614A0D-4E79-4453-B005-E0BCB0B752FF}"/>
              </a:ext>
            </a:extLst>
          </p:cNvPr>
          <p:cNvCxnSpPr>
            <a:cxnSpLocks/>
          </p:cNvCxnSpPr>
          <p:nvPr/>
        </p:nvCxnSpPr>
        <p:spPr>
          <a:xfrm>
            <a:off x="5755530" y="3498715"/>
            <a:ext cx="622894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CE55434-BFEA-4293-92CC-9320396F4315}"/>
              </a:ext>
            </a:extLst>
          </p:cNvPr>
          <p:cNvCxnSpPr>
            <a:cxnSpLocks/>
          </p:cNvCxnSpPr>
          <p:nvPr/>
        </p:nvCxnSpPr>
        <p:spPr>
          <a:xfrm>
            <a:off x="395591" y="901430"/>
            <a:ext cx="0" cy="546045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6637F37-51F8-4682-9B42-47ADBCB84859}"/>
              </a:ext>
            </a:extLst>
          </p:cNvPr>
          <p:cNvCxnSpPr>
            <a:cxnSpLocks/>
          </p:cNvCxnSpPr>
          <p:nvPr/>
        </p:nvCxnSpPr>
        <p:spPr>
          <a:xfrm>
            <a:off x="5742561" y="927371"/>
            <a:ext cx="0" cy="257458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FAA1CDC-7F19-4098-A006-ADCB791BD2E7}"/>
              </a:ext>
            </a:extLst>
          </p:cNvPr>
          <p:cNvCxnSpPr>
            <a:cxnSpLocks/>
          </p:cNvCxnSpPr>
          <p:nvPr/>
        </p:nvCxnSpPr>
        <p:spPr>
          <a:xfrm>
            <a:off x="11974748" y="3492230"/>
            <a:ext cx="0" cy="277238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19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975F8E4-ACA2-4A76-982C-10B9EF2ABF0E}"/>
              </a:ext>
            </a:extLst>
          </p:cNvPr>
          <p:cNvGrpSpPr/>
          <p:nvPr/>
        </p:nvGrpSpPr>
        <p:grpSpPr>
          <a:xfrm>
            <a:off x="5559386" y="1469056"/>
            <a:ext cx="6415362" cy="3914698"/>
            <a:chOff x="5559386" y="1469056"/>
            <a:chExt cx="6415362" cy="391469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F8D0278-AB91-4D3C-8C19-598B7D221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9386" y="1469056"/>
              <a:ext cx="6045711" cy="391469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E4AA76E-C5B8-42D5-99A0-D3F6EEF512B6}"/>
                </a:ext>
              </a:extLst>
            </p:cNvPr>
            <p:cNvSpPr txBox="1"/>
            <p:nvPr/>
          </p:nvSpPr>
          <p:spPr>
            <a:xfrm>
              <a:off x="7697011" y="4431109"/>
              <a:ext cx="186527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/>
                <a:t>DMA: Direct memory access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52FA5A2-403C-4E87-A5DC-E06E10612D04}"/>
                </a:ext>
              </a:extLst>
            </p:cNvPr>
            <p:cNvSpPr txBox="1"/>
            <p:nvPr/>
          </p:nvSpPr>
          <p:spPr>
            <a:xfrm>
              <a:off x="9477171" y="4703482"/>
              <a:ext cx="24975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/>
                <a:t>XD: transfer descriptor</a:t>
              </a:r>
              <a:endParaRPr lang="en-US" b="1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987AE63-8FBB-4461-8B93-E1CCF3AE37B0}"/>
              </a:ext>
            </a:extLst>
          </p:cNvPr>
          <p:cNvSpPr/>
          <p:nvPr/>
        </p:nvSpPr>
        <p:spPr>
          <a:xfrm>
            <a:off x="486944" y="916005"/>
            <a:ext cx="3602456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III. Methods-Model and Definitions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9E72CAC-4314-4C9B-89CB-C7719F862D4B}"/>
              </a:ext>
            </a:extLst>
          </p:cNvPr>
          <p:cNvSpPr txBox="1">
            <a:spLocks/>
          </p:cNvSpPr>
          <p:nvPr/>
        </p:nvSpPr>
        <p:spPr>
          <a:xfrm>
            <a:off x="120667" y="64674"/>
            <a:ext cx="10194107" cy="87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Notes: Isometry: A Path-Based Distributed Data Transfer System </a:t>
            </a:r>
            <a:r>
              <a:rPr lang="en-US" altLang="zh-CN" sz="2400" b="1" baseline="30000" dirty="0">
                <a:solidFill>
                  <a:srgbClr val="C00000"/>
                </a:solidFill>
              </a:rPr>
              <a:t>[1]</a:t>
            </a:r>
            <a:endParaRPr lang="en-US" sz="2400" b="1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BF504A-7A9C-4A82-A851-DA4292E4F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78" y="1370221"/>
            <a:ext cx="4250400" cy="2287380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F8249D-24BF-4EB6-9099-C5A3B444DD03}"/>
              </a:ext>
            </a:extLst>
          </p:cNvPr>
          <p:cNvSpPr txBox="1"/>
          <p:nvPr/>
        </p:nvSpPr>
        <p:spPr>
          <a:xfrm>
            <a:off x="8525932" y="6390902"/>
            <a:ext cx="33612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[1] </a:t>
            </a:r>
            <a:r>
              <a:rPr lang="en-US" sz="1000" dirty="0">
                <a:hlinkClick r:id="rId5"/>
              </a:rPr>
              <a:t>https://dl.acm.org/doi/10.1145/3205289.3205301</a:t>
            </a:r>
            <a:endParaRPr lang="en-US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A1DBF-3033-4E63-BADD-95E5EB41D4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540" y="3910282"/>
            <a:ext cx="4354090" cy="253915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A11C010-3054-4401-AAA8-00B041C59A3E}"/>
              </a:ext>
            </a:extLst>
          </p:cNvPr>
          <p:cNvSpPr txBox="1"/>
          <p:nvPr/>
        </p:nvSpPr>
        <p:spPr>
          <a:xfrm>
            <a:off x="5458973" y="6367993"/>
            <a:ext cx="2978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* Tables and figures source: [1]</a:t>
            </a:r>
            <a:endParaRPr lang="en-US" sz="1400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494F10E-4611-4F93-9B2E-D8C452B1C56B}"/>
              </a:ext>
            </a:extLst>
          </p:cNvPr>
          <p:cNvSpPr/>
          <p:nvPr/>
        </p:nvSpPr>
        <p:spPr>
          <a:xfrm rot="11184588">
            <a:off x="4799074" y="1637934"/>
            <a:ext cx="1133508" cy="14085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EB2248-4347-42E6-84A3-5D086E6EA82E}"/>
              </a:ext>
            </a:extLst>
          </p:cNvPr>
          <p:cNvSpPr txBox="1"/>
          <p:nvPr/>
        </p:nvSpPr>
        <p:spPr>
          <a:xfrm rot="16200000">
            <a:off x="-622571" y="2349391"/>
            <a:ext cx="1857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  <a:highlight>
                  <a:srgbClr val="FFFF00"/>
                </a:highlight>
              </a:rPr>
              <a:t>Memory Types</a:t>
            </a:r>
            <a:endParaRPr lang="en-US" b="1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6B00EA7-7968-4D03-93A0-E9122CCC8FEF}"/>
              </a:ext>
            </a:extLst>
          </p:cNvPr>
          <p:cNvSpPr/>
          <p:nvPr/>
        </p:nvSpPr>
        <p:spPr>
          <a:xfrm>
            <a:off x="418288" y="1556426"/>
            <a:ext cx="428016" cy="1906620"/>
          </a:xfrm>
          <a:prstGeom prst="leftBrace">
            <a:avLst>
              <a:gd name="adj1" fmla="val 31819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CBDA899-8023-424B-9DED-B1678A035586}"/>
              </a:ext>
            </a:extLst>
          </p:cNvPr>
          <p:cNvSpPr/>
          <p:nvPr/>
        </p:nvSpPr>
        <p:spPr>
          <a:xfrm rot="7308517">
            <a:off x="4303156" y="4969863"/>
            <a:ext cx="1851492" cy="13146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99C1DFD7-C827-4034-8EB9-1DF7F0564707}"/>
              </a:ext>
            </a:extLst>
          </p:cNvPr>
          <p:cNvSpPr/>
          <p:nvPr/>
        </p:nvSpPr>
        <p:spPr>
          <a:xfrm>
            <a:off x="298315" y="4296383"/>
            <a:ext cx="428016" cy="1906620"/>
          </a:xfrm>
          <a:prstGeom prst="leftBrace">
            <a:avLst>
              <a:gd name="adj1" fmla="val 31819"/>
              <a:gd name="adj2" fmla="val 50510"/>
            </a:avLst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F782B7-7F85-4146-AB1A-B7C1D0D05211}"/>
              </a:ext>
            </a:extLst>
          </p:cNvPr>
          <p:cNvSpPr txBox="1"/>
          <p:nvPr/>
        </p:nvSpPr>
        <p:spPr>
          <a:xfrm rot="16200000">
            <a:off x="-755515" y="4959646"/>
            <a:ext cx="2039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  <a:highlight>
                  <a:srgbClr val="FFFF00"/>
                </a:highlight>
              </a:rPr>
              <a:t>Transfer Channels</a:t>
            </a:r>
            <a:endParaRPr lang="en-US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9AC8F8B-5F19-44CD-ADA5-367E7BF5CB31}"/>
              </a:ext>
            </a:extLst>
          </p:cNvPr>
          <p:cNvSpPr/>
          <p:nvPr/>
        </p:nvSpPr>
        <p:spPr>
          <a:xfrm rot="7308517">
            <a:off x="4397190" y="3517199"/>
            <a:ext cx="1851492" cy="13146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3991CC-0E43-40DA-A7D3-D081D2F7C857}"/>
              </a:ext>
            </a:extLst>
          </p:cNvPr>
          <p:cNvSpPr txBox="1"/>
          <p:nvPr/>
        </p:nvSpPr>
        <p:spPr>
          <a:xfrm>
            <a:off x="5631501" y="5585457"/>
            <a:ext cx="62265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highlight>
                  <a:srgbClr val="FFFF00"/>
                </a:highlight>
              </a:rPr>
              <a:t>Given memory types and transfer channels, </a:t>
            </a:r>
          </a:p>
          <a:p>
            <a:r>
              <a:rPr lang="en-US" sz="1800" b="1" dirty="0">
                <a:highlight>
                  <a:srgbClr val="FFFF00"/>
                </a:highlight>
              </a:rPr>
              <a:t>find data transfer paths that can speed up performance.</a:t>
            </a:r>
          </a:p>
        </p:txBody>
      </p:sp>
    </p:spTree>
    <p:extLst>
      <p:ext uri="{BB962C8B-B14F-4D97-AF65-F5344CB8AC3E}">
        <p14:creationId xmlns:p14="http://schemas.microsoft.com/office/powerpoint/2010/main" val="165567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987AE63-8FBB-4461-8B93-E1CCF3AE37B0}"/>
              </a:ext>
            </a:extLst>
          </p:cNvPr>
          <p:cNvSpPr/>
          <p:nvPr/>
        </p:nvSpPr>
        <p:spPr>
          <a:xfrm>
            <a:off x="486944" y="916005"/>
            <a:ext cx="3602456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III. Methods-Model and Definitions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9E72CAC-4314-4C9B-89CB-C7719F862D4B}"/>
              </a:ext>
            </a:extLst>
          </p:cNvPr>
          <p:cNvSpPr txBox="1">
            <a:spLocks/>
          </p:cNvSpPr>
          <p:nvPr/>
        </p:nvSpPr>
        <p:spPr>
          <a:xfrm>
            <a:off x="120667" y="64674"/>
            <a:ext cx="10194107" cy="87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Notes: Isometry: A Path-Based Distributed Data Transfer System </a:t>
            </a:r>
            <a:r>
              <a:rPr lang="en-US" altLang="zh-CN" sz="2400" b="1" baseline="30000" dirty="0">
                <a:solidFill>
                  <a:srgbClr val="C00000"/>
                </a:solidFill>
              </a:rPr>
              <a:t>[1]</a:t>
            </a:r>
            <a:endParaRPr lang="en-US" sz="2400" b="1" baseline="30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F8249D-24BF-4EB6-9099-C5A3B444DD03}"/>
              </a:ext>
            </a:extLst>
          </p:cNvPr>
          <p:cNvSpPr txBox="1"/>
          <p:nvPr/>
        </p:nvSpPr>
        <p:spPr>
          <a:xfrm>
            <a:off x="8525932" y="6390902"/>
            <a:ext cx="33612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[1] </a:t>
            </a:r>
            <a:r>
              <a:rPr lang="en-US" sz="1000" dirty="0">
                <a:hlinkClick r:id="rId3"/>
              </a:rPr>
              <a:t>https://dl.acm.org/doi/10.1145/3205289.3205301</a:t>
            </a:r>
            <a:endParaRPr lang="en-US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8AC881-FAB4-49DF-B630-F5CDE816E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140" y="1735335"/>
            <a:ext cx="6100856" cy="27588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A11C010-3054-4401-AAA8-00B041C59A3E}"/>
              </a:ext>
            </a:extLst>
          </p:cNvPr>
          <p:cNvSpPr txBox="1"/>
          <p:nvPr/>
        </p:nvSpPr>
        <p:spPr>
          <a:xfrm>
            <a:off x="5945356" y="6338811"/>
            <a:ext cx="2978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* Tables and figures source: [1]</a:t>
            </a:r>
            <a:endParaRPr lang="en-US" sz="1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562335-F715-4F95-9E2D-4324A012907A}"/>
              </a:ext>
            </a:extLst>
          </p:cNvPr>
          <p:cNvGrpSpPr/>
          <p:nvPr/>
        </p:nvGrpSpPr>
        <p:grpSpPr>
          <a:xfrm>
            <a:off x="5936672" y="4727642"/>
            <a:ext cx="5845722" cy="1176328"/>
            <a:chOff x="5888034" y="4387174"/>
            <a:chExt cx="5845722" cy="117632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6DF0687-86DB-43E4-9082-CAB9B4D31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8034" y="4387174"/>
              <a:ext cx="5845722" cy="1176328"/>
            </a:xfrm>
            <a:prstGeom prst="rect">
              <a:avLst/>
            </a:prstGeom>
            <a:ln w="19050">
              <a:solidFill>
                <a:srgbClr val="C00000"/>
              </a:solidFill>
            </a:ln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91A06D3-DA00-45DC-87C7-0C40C4BFBC1C}"/>
                </a:ext>
              </a:extLst>
            </p:cNvPr>
            <p:cNvSpPr/>
            <p:nvPr/>
          </p:nvSpPr>
          <p:spPr>
            <a:xfrm>
              <a:off x="10104157" y="4816813"/>
              <a:ext cx="878371" cy="445851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07EAFFB-03A8-4114-BBA5-6253696A15D4}"/>
              </a:ext>
            </a:extLst>
          </p:cNvPr>
          <p:cNvGrpSpPr/>
          <p:nvPr/>
        </p:nvGrpSpPr>
        <p:grpSpPr>
          <a:xfrm>
            <a:off x="394000" y="1459328"/>
            <a:ext cx="5150767" cy="2982473"/>
            <a:chOff x="5559387" y="1469056"/>
            <a:chExt cx="5150767" cy="298247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5A1E025-823B-48F1-91B6-D55BA3D69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59387" y="1469056"/>
              <a:ext cx="4606018" cy="298247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0D65E7-CF73-44B6-9EC3-B637212A2EFE}"/>
                </a:ext>
              </a:extLst>
            </p:cNvPr>
            <p:cNvSpPr txBox="1"/>
            <p:nvPr/>
          </p:nvSpPr>
          <p:spPr>
            <a:xfrm>
              <a:off x="6909070" y="3798811"/>
              <a:ext cx="18652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DMA: Direct memory access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29EEBE-72FB-4513-BAE5-991EB93CEED8}"/>
                </a:ext>
              </a:extLst>
            </p:cNvPr>
            <p:cNvSpPr txBox="1"/>
            <p:nvPr/>
          </p:nvSpPr>
          <p:spPr>
            <a:xfrm>
              <a:off x="8562772" y="3944724"/>
              <a:ext cx="214738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XD: transfer descriptor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C28AFEE-28E2-4614-B42A-95C3E2A6B802}"/>
              </a:ext>
            </a:extLst>
          </p:cNvPr>
          <p:cNvSpPr txBox="1"/>
          <p:nvPr/>
        </p:nvSpPr>
        <p:spPr>
          <a:xfrm>
            <a:off x="5748233" y="906453"/>
            <a:ext cx="5993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highlight>
                  <a:srgbClr val="FFFF00"/>
                </a:highlight>
              </a:rPr>
              <a:t>Method: Use data </a:t>
            </a:r>
            <a:r>
              <a:rPr lang="en-US" altLang="zh-CN" sz="1800" b="1" dirty="0">
                <a:highlight>
                  <a:srgbClr val="FFFF00"/>
                </a:highlight>
              </a:rPr>
              <a:t>transfer graph, as below. </a:t>
            </a:r>
            <a:endParaRPr lang="en-US" sz="1800" b="1" dirty="0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DBB0EF-EB8A-48FC-8D40-B558199C6652}"/>
              </a:ext>
            </a:extLst>
          </p:cNvPr>
          <p:cNvSpPr txBox="1"/>
          <p:nvPr/>
        </p:nvSpPr>
        <p:spPr>
          <a:xfrm>
            <a:off x="5871450" y="5961593"/>
            <a:ext cx="5993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N</a:t>
            </a:r>
            <a:r>
              <a:rPr lang="en-US" sz="1800" b="1" dirty="0">
                <a:highlight>
                  <a:srgbClr val="FFFF00"/>
                </a:highlight>
              </a:rPr>
              <a:t>ext: </a:t>
            </a:r>
            <a:r>
              <a:rPr lang="en-US" b="1" dirty="0">
                <a:highlight>
                  <a:srgbClr val="FFFF00"/>
                </a:highlight>
              </a:rPr>
              <a:t>set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up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the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graph</a:t>
            </a:r>
            <a:r>
              <a:rPr lang="en-US" sz="1800" b="1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5D3599-FE0D-40B1-95FD-7E4240A91C8D}"/>
              </a:ext>
            </a:extLst>
          </p:cNvPr>
          <p:cNvSpPr txBox="1"/>
          <p:nvPr/>
        </p:nvSpPr>
        <p:spPr>
          <a:xfrm>
            <a:off x="5810656" y="1353923"/>
            <a:ext cx="6381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Each circle is a memory (Table 1); each edge is a transfer channel (Table 2).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C9ED39-729D-400D-B0B7-5D49C1963A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594" y="4576909"/>
            <a:ext cx="5281725" cy="1969805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59" name="Arrow: Right 58">
            <a:extLst>
              <a:ext uri="{FF2B5EF4-FFF2-40B4-BE49-F238E27FC236}">
                <a16:creationId xmlns:a16="http://schemas.microsoft.com/office/drawing/2014/main" id="{A0CF4B39-7F54-467E-95DB-410959B338CF}"/>
              </a:ext>
            </a:extLst>
          </p:cNvPr>
          <p:cNvSpPr/>
          <p:nvPr/>
        </p:nvSpPr>
        <p:spPr>
          <a:xfrm rot="16200000">
            <a:off x="4269506" y="4318144"/>
            <a:ext cx="441729" cy="14380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DBF7F25-105F-4843-9CA5-90EEB242DB09}"/>
              </a:ext>
            </a:extLst>
          </p:cNvPr>
          <p:cNvSpPr/>
          <p:nvPr/>
        </p:nvSpPr>
        <p:spPr>
          <a:xfrm rot="16200000">
            <a:off x="11501221" y="4419485"/>
            <a:ext cx="466928" cy="14938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0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987AE63-8FBB-4461-8B93-E1CCF3AE37B0}"/>
              </a:ext>
            </a:extLst>
          </p:cNvPr>
          <p:cNvSpPr/>
          <p:nvPr/>
        </p:nvSpPr>
        <p:spPr>
          <a:xfrm>
            <a:off x="486943" y="916005"/>
            <a:ext cx="4406789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III. Methods-How to find the optimal path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9E72CAC-4314-4C9B-89CB-C7719F862D4B}"/>
              </a:ext>
            </a:extLst>
          </p:cNvPr>
          <p:cNvSpPr txBox="1">
            <a:spLocks/>
          </p:cNvSpPr>
          <p:nvPr/>
        </p:nvSpPr>
        <p:spPr>
          <a:xfrm>
            <a:off x="120667" y="64674"/>
            <a:ext cx="10194107" cy="87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Notes: Isometry: A Path-Based Distributed Data Transfer System  </a:t>
            </a:r>
            <a:r>
              <a:rPr lang="en-US" altLang="zh-CN" sz="2400" b="1" baseline="30000" dirty="0">
                <a:solidFill>
                  <a:srgbClr val="C00000"/>
                </a:solidFill>
              </a:rPr>
              <a:t>[1]</a:t>
            </a:r>
            <a:endParaRPr lang="en-US" sz="2400" b="1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570F7-1BC0-4945-8817-19F92691A16A}"/>
              </a:ext>
            </a:extLst>
          </p:cNvPr>
          <p:cNvSpPr txBox="1"/>
          <p:nvPr/>
        </p:nvSpPr>
        <p:spPr>
          <a:xfrm>
            <a:off x="8830733" y="6611779"/>
            <a:ext cx="33612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[1] </a:t>
            </a:r>
            <a:r>
              <a:rPr lang="en-US" sz="1000" dirty="0">
                <a:hlinkClick r:id="rId3"/>
              </a:rPr>
              <a:t>https://dl.acm.org/doi/10.1145/3205289.3205301</a:t>
            </a:r>
            <a:endParaRPr lang="en-US" sz="1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D82D79-8FB3-4844-9FC5-6792B4D6C663}"/>
              </a:ext>
            </a:extLst>
          </p:cNvPr>
          <p:cNvSpPr/>
          <p:nvPr/>
        </p:nvSpPr>
        <p:spPr>
          <a:xfrm>
            <a:off x="6001966" y="1021404"/>
            <a:ext cx="5982331" cy="415371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A3304-09D2-4A54-AD44-A6579FA45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719" y="1125719"/>
            <a:ext cx="5825664" cy="1640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2E938B-A512-4A57-A542-74652C063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566" y="2691163"/>
            <a:ext cx="5454089" cy="24210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4CF51F6-4A68-4CCE-B059-21E076C30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851" y="1416586"/>
            <a:ext cx="5476611" cy="1822725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sp>
        <p:nvSpPr>
          <p:cNvPr id="59" name="Arrow: Right 58">
            <a:extLst>
              <a:ext uri="{FF2B5EF4-FFF2-40B4-BE49-F238E27FC236}">
                <a16:creationId xmlns:a16="http://schemas.microsoft.com/office/drawing/2014/main" id="{A0CF4B39-7F54-467E-95DB-410959B338CF}"/>
              </a:ext>
            </a:extLst>
          </p:cNvPr>
          <p:cNvSpPr/>
          <p:nvPr/>
        </p:nvSpPr>
        <p:spPr>
          <a:xfrm rot="10800000">
            <a:off x="5532187" y="1740500"/>
            <a:ext cx="615694" cy="17584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2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50407-A093-4A31-8DC4-C179675BC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28" y="1257143"/>
            <a:ext cx="6110553" cy="3543564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987AE63-8FBB-4461-8B93-E1CCF3AE37B0}"/>
              </a:ext>
            </a:extLst>
          </p:cNvPr>
          <p:cNvSpPr/>
          <p:nvPr/>
        </p:nvSpPr>
        <p:spPr>
          <a:xfrm>
            <a:off x="486943" y="916005"/>
            <a:ext cx="4406789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III. Methods-How to </a:t>
            </a:r>
            <a:r>
              <a:rPr lang="en-US" altLang="zh-CN" b="1" dirty="0" err="1">
                <a:solidFill>
                  <a:schemeClr val="bg1"/>
                </a:solidFill>
              </a:rPr>
              <a:t>ind</a:t>
            </a:r>
            <a:r>
              <a:rPr lang="en-US" altLang="zh-CN" b="1" dirty="0">
                <a:solidFill>
                  <a:schemeClr val="bg1"/>
                </a:solidFill>
              </a:rPr>
              <a:t> the optimal path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9E72CAC-4314-4C9B-89CB-C7719F862D4B}"/>
              </a:ext>
            </a:extLst>
          </p:cNvPr>
          <p:cNvSpPr txBox="1">
            <a:spLocks/>
          </p:cNvSpPr>
          <p:nvPr/>
        </p:nvSpPr>
        <p:spPr>
          <a:xfrm>
            <a:off x="120667" y="64674"/>
            <a:ext cx="10194107" cy="87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Notes: Isometry: A Path-Based Distributed Data Transfer System  </a:t>
            </a:r>
            <a:r>
              <a:rPr lang="en-US" altLang="zh-CN" sz="2400" b="1" baseline="30000" dirty="0">
                <a:solidFill>
                  <a:srgbClr val="C00000"/>
                </a:solidFill>
              </a:rPr>
              <a:t>[1]</a:t>
            </a:r>
            <a:endParaRPr lang="en-US" sz="2400" b="1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570F7-1BC0-4945-8817-19F92691A16A}"/>
              </a:ext>
            </a:extLst>
          </p:cNvPr>
          <p:cNvSpPr txBox="1"/>
          <p:nvPr/>
        </p:nvSpPr>
        <p:spPr>
          <a:xfrm>
            <a:off x="8830733" y="6611779"/>
            <a:ext cx="33612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[1] </a:t>
            </a:r>
            <a:r>
              <a:rPr lang="en-US" sz="1000" dirty="0">
                <a:hlinkClick r:id="rId4"/>
              </a:rPr>
              <a:t>https://dl.acm.org/doi/10.1145/3205289.3205301</a:t>
            </a:r>
            <a:endParaRPr lang="en-US" sz="1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98E622-5369-42C6-BF9B-04FC60A7B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74" y="1377675"/>
            <a:ext cx="5476611" cy="1822725"/>
          </a:xfrm>
          <a:prstGeom prst="rect">
            <a:avLst/>
          </a:prstGeom>
          <a:ln w="12700"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7A475C2-6E7C-41A7-86A2-0964DBE46E43}"/>
              </a:ext>
            </a:extLst>
          </p:cNvPr>
          <p:cNvSpPr txBox="1"/>
          <p:nvPr/>
        </p:nvSpPr>
        <p:spPr>
          <a:xfrm>
            <a:off x="379378" y="4523361"/>
            <a:ext cx="21109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In addition</a:t>
            </a:r>
            <a:r>
              <a:rPr lang="en-US" sz="1600" dirty="0"/>
              <a:t>: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39E7B5-D604-47C2-AA2B-3D8546D5A0E1}"/>
              </a:ext>
            </a:extLst>
          </p:cNvPr>
          <p:cNvSpPr/>
          <p:nvPr/>
        </p:nvSpPr>
        <p:spPr>
          <a:xfrm>
            <a:off x="428017" y="4513634"/>
            <a:ext cx="5525311" cy="18774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AC8FA-0DC7-47C2-88B0-5D4CBCAE8E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33" y="4872845"/>
            <a:ext cx="5434783" cy="148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3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D18777-EE46-0540-11A7-8C3AECEDF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32" y="1354879"/>
            <a:ext cx="5453901" cy="396030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987AE63-8FBB-4461-8B93-E1CCF3AE37B0}"/>
              </a:ext>
            </a:extLst>
          </p:cNvPr>
          <p:cNvSpPr/>
          <p:nvPr/>
        </p:nvSpPr>
        <p:spPr>
          <a:xfrm>
            <a:off x="486943" y="916005"/>
            <a:ext cx="4406789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V. Experiment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9E72CAC-4314-4C9B-89CB-C7719F862D4B}"/>
              </a:ext>
            </a:extLst>
          </p:cNvPr>
          <p:cNvSpPr txBox="1">
            <a:spLocks/>
          </p:cNvSpPr>
          <p:nvPr/>
        </p:nvSpPr>
        <p:spPr>
          <a:xfrm>
            <a:off x="120667" y="64674"/>
            <a:ext cx="10194107" cy="87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Notes: Isometry: A Path-Based Distributed Data Transfer System  </a:t>
            </a:r>
            <a:r>
              <a:rPr lang="en-US" altLang="zh-CN" sz="2400" b="1" baseline="30000" dirty="0">
                <a:solidFill>
                  <a:srgbClr val="C00000"/>
                </a:solidFill>
              </a:rPr>
              <a:t>[1]</a:t>
            </a:r>
            <a:endParaRPr lang="en-US" sz="2400" b="1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570F7-1BC0-4945-8817-19F92691A16A}"/>
              </a:ext>
            </a:extLst>
          </p:cNvPr>
          <p:cNvSpPr txBox="1"/>
          <p:nvPr/>
        </p:nvSpPr>
        <p:spPr>
          <a:xfrm>
            <a:off x="6620935" y="6433979"/>
            <a:ext cx="4876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[1] </a:t>
            </a:r>
            <a:r>
              <a:rPr lang="en-US" sz="1000" dirty="0">
                <a:hlinkClick r:id="rId4"/>
              </a:rPr>
              <a:t>https://dl.acm.org/doi/10.1145/3205289.3205301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DA03F1-2B6E-31A3-62C0-F26EF5A81D8F}"/>
              </a:ext>
            </a:extLst>
          </p:cNvPr>
          <p:cNvSpPr txBox="1"/>
          <p:nvPr/>
        </p:nvSpPr>
        <p:spPr>
          <a:xfrm>
            <a:off x="523314" y="4989027"/>
            <a:ext cx="13647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Figure source: [2]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6A09CB-16EF-C793-0011-F517971C1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13" y="5919257"/>
            <a:ext cx="5150920" cy="464609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ED9EA7-5A5C-9FE9-AE02-C00B83EB43BB}"/>
              </a:ext>
            </a:extLst>
          </p:cNvPr>
          <p:cNvSpPr/>
          <p:nvPr/>
        </p:nvSpPr>
        <p:spPr>
          <a:xfrm>
            <a:off x="4800600" y="4233333"/>
            <a:ext cx="990600" cy="62653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57567A-87CF-5A86-BA03-AE493683C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629" y="5412315"/>
            <a:ext cx="5144571" cy="436509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900491-351B-04DC-F121-FA61D13DDF75}"/>
              </a:ext>
            </a:extLst>
          </p:cNvPr>
          <p:cNvSpPr txBox="1"/>
          <p:nvPr/>
        </p:nvSpPr>
        <p:spPr>
          <a:xfrm>
            <a:off x="6272178" y="992763"/>
            <a:ext cx="5310222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Evaluate 5 scenarios: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zh-CN" sz="1600" dirty="0"/>
              <a:t>Pipelining direct transfers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zh-CN" sz="1600" dirty="0"/>
              <a:t>Priority scheduling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zh-CN" sz="1600" dirty="0"/>
              <a:t>Path Planning Algorithms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zh-CN" sz="1600" dirty="0"/>
              <a:t>Comparison with Multi-hop DMA Engine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zh-CN" sz="1600" dirty="0"/>
              <a:t>Compare with 3 benchmarks:</a:t>
            </a:r>
            <a:r>
              <a:rPr lang="zh-CN" altLang="en-US" sz="1600" dirty="0"/>
              <a:t> </a:t>
            </a:r>
            <a:r>
              <a:rPr lang="en-US" altLang="zh-CN" sz="1600" dirty="0"/>
              <a:t>PageRank, Circuit, and VGG-16.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Results are promising. </a:t>
            </a:r>
            <a:r>
              <a:rPr lang="en-US" altLang="zh-CN" sz="1600" dirty="0"/>
              <a:t>As an example, the figure below shows the results of benchmark PageRank. Note that the communication time was significantly reduced. </a:t>
            </a: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0BD74D7-6801-80A8-5EF9-2CFBC5661E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0268" y="3546709"/>
            <a:ext cx="3606798" cy="29299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3423348-9FA2-88F8-CB88-EC3CE27C4040}"/>
              </a:ext>
            </a:extLst>
          </p:cNvPr>
          <p:cNvSpPr txBox="1"/>
          <p:nvPr/>
        </p:nvSpPr>
        <p:spPr>
          <a:xfrm>
            <a:off x="10412381" y="5818760"/>
            <a:ext cx="1364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Figure source: Figure 12 of [1].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9C3DD-3152-1462-1A22-B4AE711B4DDB}"/>
              </a:ext>
            </a:extLst>
          </p:cNvPr>
          <p:cNvSpPr txBox="1"/>
          <p:nvPr/>
        </p:nvSpPr>
        <p:spPr>
          <a:xfrm>
            <a:off x="524934" y="6463957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[2]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8"/>
              </a:rPr>
              <a:t>https://www.olcf.ornl.gov/wp-content/uploads/2016/01/Legion_Elliott_Slaughter.pptx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F938514-C3DC-4887-935D-505D61B0CE3A}"/>
              </a:ext>
            </a:extLst>
          </p:cNvPr>
          <p:cNvSpPr/>
          <p:nvPr/>
        </p:nvSpPr>
        <p:spPr>
          <a:xfrm rot="16200000">
            <a:off x="5343639" y="4954169"/>
            <a:ext cx="619459" cy="12326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8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16756</TotalTime>
  <Words>590</Words>
  <Application>Microsoft Office PowerPoint</Application>
  <PresentationFormat>Widescreen</PresentationFormat>
  <Paragraphs>69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Notes: Isometry: A Path-Based Distributed Data Transfer System [1]</vt:lpstr>
      <vt:lpstr>Notes: Isometry: A Path-Based Distributed Data Transfer System [1]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Seeds for Brainstorm</dc:title>
  <dc:creator>Jian Li</dc:creator>
  <cp:lastModifiedBy>Yingxuan Zhu</cp:lastModifiedBy>
  <cp:revision>514</cp:revision>
  <dcterms:created xsi:type="dcterms:W3CDTF">2021-03-22T17:08:32Z</dcterms:created>
  <dcterms:modified xsi:type="dcterms:W3CDTF">2022-05-07T01:44:01Z</dcterms:modified>
</cp:coreProperties>
</file>