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7" r:id="rId2"/>
    <p:sldId id="293" r:id="rId3"/>
    <p:sldId id="307" r:id="rId4"/>
    <p:sldId id="308" r:id="rId5"/>
    <p:sldId id="30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16" d="100"/>
          <a:sy n="116"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External\2022\DataMovement\DataMovemen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157260734464845"/>
          <c:y val="0.1361440458240592"/>
          <c:w val="0.55046015459502518"/>
          <c:h val="0.69769587312224268"/>
        </c:manualLayout>
      </c:layout>
      <c:pieChart>
        <c:varyColors val="1"/>
        <c:ser>
          <c:idx val="0"/>
          <c:order val="0"/>
          <c:tx>
            <c:strRef>
              <c:f>Sheet1!$B$1</c:f>
              <c:strCache>
                <c:ptCount val="1"/>
                <c:pt idx="0">
                  <c:v>Runtime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4CA-4466-B4EE-1750002E1C2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4CA-4466-B4EE-1750002E1C2C}"/>
              </c:ext>
            </c:extLst>
          </c:dPt>
          <c:dLbls>
            <c:dLbl>
              <c:idx val="0"/>
              <c:layout>
                <c:manualLayout>
                  <c:x val="-0.26478879515882214"/>
                  <c:y val="-0.10672346807712865"/>
                </c:manualLayout>
              </c:layout>
              <c:tx>
                <c:rich>
                  <a:bodyPr/>
                  <a:lstStyle/>
                  <a:p>
                    <a:fld id="{F7395715-73E9-432B-BB90-230062046B73}" type="PERCENTAGE">
                      <a:rPr lang="en-US" sz="1400" smtClean="0"/>
                      <a:pPr/>
                      <a:t>[PERCENTAGE]</a:t>
                    </a:fld>
                    <a:r>
                      <a:rPr lang="en-US" sz="1400" dirty="0"/>
                      <a:t>,</a:t>
                    </a:r>
                    <a:r>
                      <a:rPr lang="en-US" sz="1400" baseline="0" dirty="0"/>
                      <a:t> and 99% here are tensor contractions</a:t>
                    </a:r>
                  </a:p>
                </c:rich>
              </c:tx>
              <c:dLblPos val="bestFit"/>
              <c:showLegendKey val="0"/>
              <c:showVal val="0"/>
              <c:showCatName val="0"/>
              <c:showSerName val="0"/>
              <c:showPercent val="1"/>
              <c:showBubbleSize val="0"/>
              <c:extLst>
                <c:ext xmlns:c15="http://schemas.microsoft.com/office/drawing/2012/chart" uri="{CE6537A1-D6FC-4f65-9D91-7224C49458BB}">
                  <c15:layout>
                    <c:manualLayout>
                      <c:w val="0.25577918621847434"/>
                      <c:h val="0.42772036474164132"/>
                    </c:manualLayout>
                  </c15:layout>
                  <c15:dlblFieldTable/>
                  <c15:showDataLabelsRange val="0"/>
                </c:ext>
                <c:ext xmlns:c16="http://schemas.microsoft.com/office/drawing/2014/chart" uri="{C3380CC4-5D6E-409C-BE32-E72D297353CC}">
                  <c16:uniqueId val="{00000001-14CA-4466-B4EE-1750002E1C2C}"/>
                </c:ext>
              </c:extLst>
            </c:dLbl>
            <c:dLbl>
              <c:idx val="1"/>
              <c:layout>
                <c:manualLayout>
                  <c:x val="0.18165570053419927"/>
                  <c:y val="7.0249623052437593E-2"/>
                </c:manualLayout>
              </c:layout>
              <c:tx>
                <c:rich>
                  <a:bodyPr/>
                  <a:lstStyle/>
                  <a:p>
                    <a:fld id="{51667E3E-278E-44E4-AC23-CFD37A319818}" type="PERCENTAGE">
                      <a:rPr lang="en-US" sz="1400"/>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4CA-4466-B4EE-1750002E1C2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arithmetic operations</c:v>
                </c:pt>
                <c:pt idx="1">
                  <c:v>memory-bound operations</c:v>
                </c:pt>
              </c:strCache>
            </c:strRef>
          </c:cat>
          <c:val>
            <c:numRef>
              <c:f>Sheet1!$B$2:$B$3</c:f>
              <c:numCache>
                <c:formatCode>0%</c:formatCode>
                <c:ptCount val="2"/>
                <c:pt idx="0">
                  <c:v>0.61</c:v>
                </c:pt>
                <c:pt idx="1">
                  <c:v>0.39</c:v>
                </c:pt>
              </c:numCache>
            </c:numRef>
          </c:val>
          <c:extLst>
            <c:ext xmlns:c16="http://schemas.microsoft.com/office/drawing/2014/chart" uri="{C3380CC4-5D6E-409C-BE32-E72D297353CC}">
              <c16:uniqueId val="{00000004-14CA-4466-B4EE-1750002E1C2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12354107302099787"/>
          <c:y val="0.83990458639478571"/>
          <c:w val="0.67937645363987142"/>
          <c:h val="0.1600954136052142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0.1348</cdr:x>
      <cdr:y>0</cdr:y>
    </cdr:from>
    <cdr:to>
      <cdr:x>0.35451</cdr:x>
      <cdr:y>0.14276</cdr:y>
    </cdr:to>
    <cdr:sp macro="" textlink="">
      <cdr:nvSpPr>
        <cdr:cNvPr id="2" name="Callout: Line 1">
          <a:extLst xmlns:a="http://schemas.openxmlformats.org/drawingml/2006/main">
            <a:ext uri="{FF2B5EF4-FFF2-40B4-BE49-F238E27FC236}">
              <a16:creationId xmlns:a16="http://schemas.microsoft.com/office/drawing/2014/main" id="{E145D08B-C765-4A88-869E-03061D1A661A}"/>
            </a:ext>
          </a:extLst>
        </cdr:cNvPr>
        <cdr:cNvSpPr/>
      </cdr:nvSpPr>
      <cdr:spPr>
        <a:xfrm xmlns:a="http://schemas.openxmlformats.org/drawingml/2006/main">
          <a:off x="535421" y="0"/>
          <a:ext cx="872648" cy="447377"/>
        </a:xfrm>
        <a:prstGeom xmlns:a="http://schemas.openxmlformats.org/drawingml/2006/main" prst="borderCallout1">
          <a:avLst>
            <a:gd name="adj1" fmla="val 53312"/>
            <a:gd name="adj2" fmla="val 103509"/>
            <a:gd name="adj3" fmla="val 113688"/>
            <a:gd name="adj4" fmla="val 116672"/>
          </a:avLst>
        </a:prstGeom>
      </cdr:spPr>
      <cdr:style>
        <a:lnRef xmlns:a="http://schemas.openxmlformats.org/drawingml/2006/main" idx="2">
          <a:schemeClr val="accent2"/>
        </a:lnRef>
        <a:fillRef xmlns:a="http://schemas.openxmlformats.org/drawingml/2006/main" idx="1">
          <a:schemeClr val="lt1"/>
        </a:fillRef>
        <a:effectRef xmlns:a="http://schemas.openxmlformats.org/drawingml/2006/main" idx="0">
          <a:schemeClr val="accent2"/>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b="1" dirty="0"/>
            <a:t>Data Movement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273A7-5123-4558-86D5-46A925C5F31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02805-7BB1-4F78-867F-BA78AC6AF5EE}" type="slidenum">
              <a:rPr lang="en-US" smtClean="0"/>
              <a:t>‹#›</a:t>
            </a:fld>
            <a:endParaRPr lang="en-US"/>
          </a:p>
        </p:txBody>
      </p:sp>
    </p:spTree>
    <p:extLst>
      <p:ext uri="{BB962C8B-B14F-4D97-AF65-F5344CB8AC3E}">
        <p14:creationId xmlns:p14="http://schemas.microsoft.com/office/powerpoint/2010/main" val="427554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213024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275451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388737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229758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5</a:t>
            </a:fld>
            <a:endParaRPr lang="en-US"/>
          </a:p>
        </p:txBody>
      </p:sp>
    </p:spTree>
    <p:extLst>
      <p:ext uri="{BB962C8B-B14F-4D97-AF65-F5344CB8AC3E}">
        <p14:creationId xmlns:p14="http://schemas.microsoft.com/office/powerpoint/2010/main" val="222705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4D8-DBA9-456C-9E56-CF3F8A288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577D5-0077-4FF4-B525-38BFC2826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FE75F-E9A3-470A-A3C6-DFDB87671757}"/>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B22132DE-9710-4111-A651-AA824A7B1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5B658-6E43-4F0D-9724-842EBBA683CE}"/>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9597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812A-82CA-44C2-8160-81F466A927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92050-0F22-434E-89E6-6ADC286A6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3F2E8-221C-45A7-BA24-7B6F4FB302A4}"/>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95F39160-6884-45E9-8E19-A4570BBD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5B677-A3B7-4675-94E7-B19B66CC8FF7}"/>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23461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C58E5-07D4-4827-A116-F6A5BC063E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A62A7-F888-492D-96F2-333631961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6A7A0-04FD-484E-8F4A-9A7BBE690211}"/>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82404FA5-294D-4A44-A571-22FA0158C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8018A-4B3C-4DFC-B1CE-53369B97DC71}"/>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26766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CC3B-04CC-4266-8723-81C108B08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3FEC9-3559-4B96-A7AE-8C58C75DD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CC6F6-62B2-4CD0-92D4-B91DBB1199E3}"/>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325F9CE7-4310-40B3-BDC8-F07E9A687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BA93-0764-4D98-8213-EE11C6EE6AD1}"/>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97702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B87C-0C31-4DC8-AF95-37CFACFBD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E3DFC-5D89-4BDD-9F95-B7CFF5C50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76756-9870-49B0-97B5-8D15C9E52F7A}"/>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3FA8A4B0-6035-41A1-A03D-8FD461F1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8FD53-2406-4B5A-9F43-B10F8C31CD97}"/>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45716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5006-9100-4F78-999B-AAD34C1C5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890033-C442-4525-B154-98F2470E0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179C9-942F-4258-BCB5-B358B0250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2C5C4-7493-4D54-8F9A-29580B4C8E41}"/>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6" name="Footer Placeholder 5">
            <a:extLst>
              <a:ext uri="{FF2B5EF4-FFF2-40B4-BE49-F238E27FC236}">
                <a16:creationId xmlns:a16="http://schemas.microsoft.com/office/drawing/2014/main" id="{D19E8F69-7D5C-4839-B663-F77C169D1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947E6-8D92-45EC-8F31-289B8A32621F}"/>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33010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9171-BCD8-445D-B909-0B1390BED4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CC7D3-062F-4169-B043-7A235664F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16133-1EC2-496C-83FA-38EC84831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EC1B8-7C5A-48D8-AA32-D29D5CBF6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24EA9B-8AD1-4288-9D0C-B935793B80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756B3-0316-433E-BD2E-721BCD943FC7}"/>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8" name="Footer Placeholder 7">
            <a:extLst>
              <a:ext uri="{FF2B5EF4-FFF2-40B4-BE49-F238E27FC236}">
                <a16:creationId xmlns:a16="http://schemas.microsoft.com/office/drawing/2014/main" id="{28809501-4F5B-4F9A-8866-745979365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8A375-439E-4563-8DC1-3B8FBA62027C}"/>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66761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1D9-0175-4AFD-B72C-F1DD37621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89E10C-E707-43DD-8F33-83B270448C18}"/>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4" name="Footer Placeholder 3">
            <a:extLst>
              <a:ext uri="{FF2B5EF4-FFF2-40B4-BE49-F238E27FC236}">
                <a16:creationId xmlns:a16="http://schemas.microsoft.com/office/drawing/2014/main" id="{EE942700-50C7-4503-8EFF-DF433BFD6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FC49F-C205-4DBF-A4BB-4F23BB24F545}"/>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76093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2116D-2DC8-454D-A2AF-E3E8AD87E3F0}"/>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3" name="Footer Placeholder 2">
            <a:extLst>
              <a:ext uri="{FF2B5EF4-FFF2-40B4-BE49-F238E27FC236}">
                <a16:creationId xmlns:a16="http://schemas.microsoft.com/office/drawing/2014/main" id="{682ECCF1-11DB-4157-929B-79CE53309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F4BD6-C487-4307-A1B2-83C1F068BA0C}"/>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46987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6887-0893-403E-A49F-5E73E6FBD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DE4509-228C-4768-BA0D-990A0C517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C3216-C139-4116-9B9B-D8262627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4B09-9AA3-44C4-BAE1-C41C79489EEE}"/>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6" name="Footer Placeholder 5">
            <a:extLst>
              <a:ext uri="{FF2B5EF4-FFF2-40B4-BE49-F238E27FC236}">
                <a16:creationId xmlns:a16="http://schemas.microsoft.com/office/drawing/2014/main" id="{BD157222-7573-4FFD-9641-E7479F5D4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A04E-6AFA-4F5D-9208-1D5C811DCA65}"/>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0849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55CA-0B78-44D4-B93B-6025DA70B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7DCACA-25F9-4837-8F57-D220A9766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D86B21-5782-46A9-84D2-4183F465A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AE888-C6A1-4273-881F-614F36D0A7F0}"/>
              </a:ext>
            </a:extLst>
          </p:cNvPr>
          <p:cNvSpPr>
            <a:spLocks noGrp="1"/>
          </p:cNvSpPr>
          <p:nvPr>
            <p:ph type="dt" sz="half" idx="10"/>
          </p:nvPr>
        </p:nvSpPr>
        <p:spPr/>
        <p:txBody>
          <a:bodyPr/>
          <a:lstStyle/>
          <a:p>
            <a:fld id="{E4E8CD0E-A033-4214-A3A3-DE6F201EB758}" type="datetimeFigureOut">
              <a:rPr lang="en-US" smtClean="0"/>
              <a:t>11/18/2022</a:t>
            </a:fld>
            <a:endParaRPr lang="en-US"/>
          </a:p>
        </p:txBody>
      </p:sp>
      <p:sp>
        <p:nvSpPr>
          <p:cNvPr id="6" name="Footer Placeholder 5">
            <a:extLst>
              <a:ext uri="{FF2B5EF4-FFF2-40B4-BE49-F238E27FC236}">
                <a16:creationId xmlns:a16="http://schemas.microsoft.com/office/drawing/2014/main" id="{06C20AAE-5990-471F-8266-91E521006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91476-FD2D-4A0C-933D-A590DD5374EE}"/>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77510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92911-6E3C-4B28-B3B2-4A109FED9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5FB0E2-3A99-4D02-AE73-F43A43424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44CB-128B-46A6-88D0-8BB9729B2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8CD0E-A033-4214-A3A3-DE6F201EB758}" type="datetimeFigureOut">
              <a:rPr lang="en-US" smtClean="0"/>
              <a:t>11/18/2022</a:t>
            </a:fld>
            <a:endParaRPr lang="en-US"/>
          </a:p>
        </p:txBody>
      </p:sp>
      <p:sp>
        <p:nvSpPr>
          <p:cNvPr id="5" name="Footer Placeholder 4">
            <a:extLst>
              <a:ext uri="{FF2B5EF4-FFF2-40B4-BE49-F238E27FC236}">
                <a16:creationId xmlns:a16="http://schemas.microsoft.com/office/drawing/2014/main" id="{DFD0A680-6D05-47D0-9EB1-8A8173598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86EB5D-A3A0-4230-963D-01F7F97F2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5C335-4245-4D72-B164-E06BC6144285}" type="slidenum">
              <a:rPr lang="en-US" smtClean="0"/>
              <a:t>‹#›</a:t>
            </a:fld>
            <a:endParaRPr lang="en-US"/>
          </a:p>
        </p:txBody>
      </p:sp>
    </p:spTree>
    <p:extLst>
      <p:ext uri="{BB962C8B-B14F-4D97-AF65-F5344CB8AC3E}">
        <p14:creationId xmlns:p14="http://schemas.microsoft.com/office/powerpoint/2010/main" val="292749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arxiv.org/abs/2007.00072" TargetMode="External"/><Relationship Id="rId7" Type="http://schemas.openxmlformats.org/officeDocument/2006/relationships/hyperlink" Target="https://venturebeat.com/ai/ai-machine-learning-openai-gpt-3-size-isnt-everyth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rxiv.org/abs/2005.14165" TargetMode="External"/><Relationship Id="rId5" Type="http://schemas.openxmlformats.org/officeDocument/2006/relationships/hyperlink" Target="https://arxiv.org/abs/1907.11692" TargetMode="External"/><Relationship Id="rId4" Type="http://schemas.openxmlformats.org/officeDocument/2006/relationships/hyperlink" Target="https://github.com/spcl/subs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463252"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10269469" y="5378553"/>
            <a:ext cx="1922531" cy="954107"/>
          </a:xfrm>
          <a:prstGeom prst="rect">
            <a:avLst/>
          </a:prstGeom>
          <a:noFill/>
        </p:spPr>
        <p:txBody>
          <a:bodyPr wrap="square">
            <a:spAutoFit/>
          </a:bodyPr>
          <a:lstStyle/>
          <a:p>
            <a:r>
              <a:rPr lang="en-US" sz="800" dirty="0"/>
              <a:t>[1] </a:t>
            </a:r>
            <a:r>
              <a:rPr lang="en-US" sz="800" dirty="0">
                <a:hlinkClick r:id="rId3"/>
              </a:rPr>
              <a:t>https://arxiv.org/abs/2007.00072</a:t>
            </a:r>
            <a:endParaRPr lang="en-US" sz="800" dirty="0"/>
          </a:p>
          <a:p>
            <a:r>
              <a:rPr lang="en-US" sz="800" dirty="0"/>
              <a:t>[2] </a:t>
            </a:r>
            <a:r>
              <a:rPr lang="en-US" sz="800" dirty="0">
                <a:hlinkClick r:id="rId4"/>
              </a:rPr>
              <a:t>https://github.com/spcl/substation</a:t>
            </a:r>
            <a:endParaRPr lang="en-US" sz="800" dirty="0"/>
          </a:p>
          <a:p>
            <a:r>
              <a:rPr lang="en-US" sz="800" dirty="0"/>
              <a:t>[3] </a:t>
            </a:r>
            <a:r>
              <a:rPr lang="en-US" sz="800" dirty="0">
                <a:hlinkClick r:id="rId5"/>
              </a:rPr>
              <a:t>https://arxiv.org/abs/1907.11692</a:t>
            </a:r>
            <a:endParaRPr lang="en-US" sz="800" dirty="0"/>
          </a:p>
          <a:p>
            <a:r>
              <a:rPr lang="en-US" sz="800" dirty="0"/>
              <a:t>[4] </a:t>
            </a:r>
            <a:r>
              <a:rPr lang="en-US" sz="800" dirty="0">
                <a:hlinkClick r:id="rId6"/>
              </a:rPr>
              <a:t>https://arxiv.org/abs/2005.14165</a:t>
            </a:r>
            <a:endParaRPr lang="en-US" sz="800" dirty="0"/>
          </a:p>
          <a:p>
            <a:r>
              <a:rPr lang="en-US" sz="800" dirty="0"/>
              <a:t>[5] </a:t>
            </a:r>
            <a:r>
              <a:rPr lang="en-US" sz="800" dirty="0">
                <a:hlinkClick r:id="rId7"/>
              </a:rPr>
              <a:t>https://venturebeat.com/ai/ai-machine-learning-openai-gpt-3-size-isnt-everything/</a:t>
            </a:r>
            <a:endParaRPr lang="en-US" sz="800" dirty="0"/>
          </a:p>
        </p:txBody>
      </p:sp>
      <p:sp>
        <p:nvSpPr>
          <p:cNvPr id="21" name="Rectangle 20">
            <a:extLst>
              <a:ext uri="{FF2B5EF4-FFF2-40B4-BE49-F238E27FC236}">
                <a16:creationId xmlns:a16="http://schemas.microsoft.com/office/drawing/2014/main" id="{2F15335F-2A07-F51B-B078-E0731C6484B4}"/>
              </a:ext>
            </a:extLst>
          </p:cNvPr>
          <p:cNvSpPr/>
          <p:nvPr/>
        </p:nvSpPr>
        <p:spPr>
          <a:xfrm>
            <a:off x="192405" y="700526"/>
            <a:ext cx="321581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 and challenges</a:t>
            </a:r>
          </a:p>
        </p:txBody>
      </p:sp>
      <p:sp>
        <p:nvSpPr>
          <p:cNvPr id="18" name="TextBox 17">
            <a:extLst>
              <a:ext uri="{FF2B5EF4-FFF2-40B4-BE49-F238E27FC236}">
                <a16:creationId xmlns:a16="http://schemas.microsoft.com/office/drawing/2014/main" id="{D37F5B53-61E4-45FA-7B23-32F81D4F40E4}"/>
              </a:ext>
            </a:extLst>
          </p:cNvPr>
          <p:cNvSpPr txBox="1"/>
          <p:nvPr/>
        </p:nvSpPr>
        <p:spPr>
          <a:xfrm>
            <a:off x="192405" y="1080295"/>
            <a:ext cx="4882103" cy="3416320"/>
          </a:xfrm>
          <a:prstGeom prst="rect">
            <a:avLst/>
          </a:prstGeom>
          <a:noFill/>
        </p:spPr>
        <p:txBody>
          <a:bodyPr wrap="square">
            <a:spAutoFit/>
          </a:bodyPr>
          <a:lstStyle/>
          <a:p>
            <a:pPr marL="285750" indent="-285750">
              <a:buFont typeface="Arial" panose="020B0604020202020204" pitchFamily="34" charset="0"/>
              <a:buChar char="•"/>
            </a:pPr>
            <a:r>
              <a:rPr lang="en-US" dirty="0"/>
              <a:t>Transformers are becoming the dominant task for machine learning.</a:t>
            </a:r>
          </a:p>
          <a:p>
            <a:pPr marL="285750" indent="-285750">
              <a:buFont typeface="Arial" panose="020B0604020202020204" pitchFamily="34" charset="0"/>
              <a:buChar char="•"/>
            </a:pPr>
            <a:r>
              <a:rPr lang="en-US" dirty="0"/>
              <a:t>The transformer architecture consists of two main components: multi-head attention (MHA) and a feed-forward network.</a:t>
            </a:r>
          </a:p>
          <a:p>
            <a:pPr marL="285750" indent="-285750">
              <a:buFont typeface="Arial" panose="020B0604020202020204" pitchFamily="34" charset="0"/>
              <a:buChar char="•"/>
            </a:pPr>
            <a:r>
              <a:rPr lang="en-US" dirty="0">
                <a:solidFill>
                  <a:srgbClr val="C00000"/>
                </a:solidFill>
              </a:rPr>
              <a:t>Training has become memory-bound; Data movement is the key bottleneck when training transformers.</a:t>
            </a:r>
            <a:endParaRPr lang="en-US" dirty="0"/>
          </a:p>
          <a:p>
            <a:pPr marL="285750" indent="-285750">
              <a:buFont typeface="Arial" panose="020B0604020202020204" pitchFamily="34" charset="0"/>
              <a:buChar char="•"/>
            </a:pPr>
            <a:r>
              <a:rPr lang="en-US" dirty="0"/>
              <a:t>Existing frameworks use suboptimal data layouts.</a:t>
            </a:r>
          </a:p>
          <a:p>
            <a:pPr marL="285750" indent="-285750">
              <a:buFont typeface="Arial" panose="020B0604020202020204" pitchFamily="34" charset="0"/>
              <a:buChar char="•"/>
            </a:pPr>
            <a:r>
              <a:rPr lang="en-US" dirty="0"/>
              <a:t>Existing implementations do not efﬁciently utilize GPUs. </a:t>
            </a:r>
          </a:p>
        </p:txBody>
      </p:sp>
      <p:sp>
        <p:nvSpPr>
          <p:cNvPr id="24" name="TextBox 23">
            <a:extLst>
              <a:ext uri="{FF2B5EF4-FFF2-40B4-BE49-F238E27FC236}">
                <a16:creationId xmlns:a16="http://schemas.microsoft.com/office/drawing/2014/main" id="{474230BB-F68C-B4E6-F08F-996E921A4FBF}"/>
              </a:ext>
            </a:extLst>
          </p:cNvPr>
          <p:cNvSpPr txBox="1"/>
          <p:nvPr/>
        </p:nvSpPr>
        <p:spPr>
          <a:xfrm>
            <a:off x="192405" y="5070777"/>
            <a:ext cx="11169085" cy="1569660"/>
          </a:xfrm>
          <a:prstGeom prst="rect">
            <a:avLst/>
          </a:prstGeom>
          <a:noFill/>
        </p:spPr>
        <p:txBody>
          <a:bodyPr wrap="square">
            <a:spAutoFit/>
          </a:bodyPr>
          <a:lstStyle/>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Construct a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dataﬂow graph </a:t>
            </a:r>
            <a:r>
              <a:rPr kumimoji="0" lang="en-US" sz="1600" b="0" i="0" u="none" strike="noStrike" kern="1200" cap="none" spc="0" normalizeH="0" baseline="0" noProof="0" dirty="0">
                <a:ln>
                  <a:noFill/>
                </a:ln>
                <a:effectLst/>
                <a:uLnTx/>
                <a:uFillTx/>
                <a:latin typeface="Calibri" panose="020F0502020204030204"/>
                <a:ea typeface="+mn-ea"/>
                <a:cs typeface="+mn-cs"/>
              </a:rPr>
              <a:t>for the training process and use it to identify operator dependency patterns and data volume. </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Identify opportunities for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data movement reduction </a:t>
            </a:r>
            <a:r>
              <a:rPr kumimoji="0" lang="en-US" sz="1600" b="0" i="0" u="none" strike="noStrike" kern="1200" cap="none" spc="0" normalizeH="0" baseline="0" noProof="0" dirty="0">
                <a:ln>
                  <a:noFill/>
                </a:ln>
                <a:effectLst/>
                <a:uLnTx/>
                <a:uFillTx/>
                <a:latin typeface="Calibri" panose="020F0502020204030204"/>
                <a:ea typeface="+mn-ea"/>
                <a:cs typeface="+mn-cs"/>
              </a:rPr>
              <a:t>to guide optimization using the dataflow graph.</a:t>
            </a:r>
          </a:p>
          <a:p>
            <a:pPr marL="182880" indent="-182880">
              <a:buFont typeface="Arial" panose="020B0604020202020204" pitchFamily="34" charset="0"/>
              <a:buChar char="•"/>
            </a:pPr>
            <a:r>
              <a:rPr lang="en-US" sz="1600" dirty="0">
                <a:latin typeface="Calibri" panose="020F0502020204030204"/>
              </a:rPr>
              <a:t>Maximize</a:t>
            </a:r>
            <a:r>
              <a:rPr kumimoji="0" lang="en-US" sz="1600" b="0" i="0" u="none" strike="noStrike" kern="1200" cap="none" spc="0" normalizeH="0" baseline="0" noProof="0" dirty="0">
                <a:ln>
                  <a:noFill/>
                </a:ln>
                <a:effectLst/>
                <a:uLnTx/>
                <a:uFillTx/>
                <a:latin typeface="Calibri" panose="020F0502020204030204"/>
                <a:ea typeface="+mn-ea"/>
                <a:cs typeface="+mn-cs"/>
              </a:rPr>
              <a:t> data reuse using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fusion</a:t>
            </a:r>
            <a:r>
              <a:rPr kumimoji="0" lang="en-US" sz="1600" b="0" i="0" u="none" strike="noStrike" kern="1200" cap="none" spc="0" normalizeH="0" baseline="0" noProof="0" dirty="0">
                <a:ln>
                  <a:noFill/>
                </a:ln>
                <a:effectLst/>
                <a:uLnTx/>
                <a:uFillTx/>
                <a:latin typeface="Calibri" panose="020F0502020204030204"/>
                <a:ea typeface="+mn-ea"/>
                <a:cs typeface="+mn-cs"/>
              </a:rPr>
              <a:t>. </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Select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performant data layouts </a:t>
            </a:r>
            <a:r>
              <a:rPr kumimoji="0" lang="en-US" sz="1600" b="0" i="0" u="none" strike="noStrike" kern="1200" cap="none" spc="0" normalizeH="0" baseline="0" noProof="0" dirty="0">
                <a:ln>
                  <a:noFill/>
                </a:ln>
                <a:effectLst/>
                <a:uLnTx/>
                <a:uFillTx/>
                <a:latin typeface="Calibri" panose="020F0502020204030204"/>
                <a:ea typeface="+mn-ea"/>
                <a:cs typeface="+mn-cs"/>
              </a:rPr>
              <a:t>for normalization and tensor contraction operators.</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Produce an optimized end-to-end implementation based on the above steps.</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The paper uses particular transformer models as examples, but its methods are applicable to other DNN models and architectures.</a:t>
            </a:r>
          </a:p>
        </p:txBody>
      </p:sp>
      <p:sp>
        <p:nvSpPr>
          <p:cNvPr id="51" name="Rectangle 50">
            <a:extLst>
              <a:ext uri="{FF2B5EF4-FFF2-40B4-BE49-F238E27FC236}">
                <a16:creationId xmlns:a16="http://schemas.microsoft.com/office/drawing/2014/main" id="{90122968-E23E-31B2-CFDC-D3BBDC7CB83E}"/>
              </a:ext>
            </a:extLst>
          </p:cNvPr>
          <p:cNvSpPr/>
          <p:nvPr/>
        </p:nvSpPr>
        <p:spPr>
          <a:xfrm>
            <a:off x="157942" y="648394"/>
            <a:ext cx="7379680" cy="383250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4B3473EF-9E34-7CA0-E8F5-6FD4A3B154F1}"/>
              </a:ext>
            </a:extLst>
          </p:cNvPr>
          <p:cNvSpPr/>
          <p:nvPr/>
        </p:nvSpPr>
        <p:spPr>
          <a:xfrm>
            <a:off x="7619154" y="648394"/>
            <a:ext cx="4432419" cy="383250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1" name="Chart 40">
            <a:extLst>
              <a:ext uri="{FF2B5EF4-FFF2-40B4-BE49-F238E27FC236}">
                <a16:creationId xmlns:a16="http://schemas.microsoft.com/office/drawing/2014/main" id="{CEDDA0FC-7CE2-4F7E-B1A6-0047CDE8D30D}"/>
              </a:ext>
            </a:extLst>
          </p:cNvPr>
          <p:cNvGraphicFramePr>
            <a:graphicFrameLocks/>
          </p:cNvGraphicFramePr>
          <p:nvPr>
            <p:extLst>
              <p:ext uri="{D42A27DB-BD31-4B8C-83A1-F6EECF244321}">
                <p14:modId xmlns:p14="http://schemas.microsoft.com/office/powerpoint/2010/main" val="3605344373"/>
              </p:ext>
            </p:extLst>
          </p:nvPr>
        </p:nvGraphicFramePr>
        <p:xfrm>
          <a:off x="4368878" y="1152241"/>
          <a:ext cx="3971926" cy="3133725"/>
        </p:xfrm>
        <a:graphic>
          <a:graphicData uri="http://schemas.openxmlformats.org/drawingml/2006/chart">
            <c:chart xmlns:c="http://schemas.openxmlformats.org/drawingml/2006/chart" xmlns:r="http://schemas.openxmlformats.org/officeDocument/2006/relationships" r:id="rId8"/>
          </a:graphicData>
        </a:graphic>
      </p:graphicFrame>
      <p:sp>
        <p:nvSpPr>
          <p:cNvPr id="47" name="TextBox 46">
            <a:extLst>
              <a:ext uri="{FF2B5EF4-FFF2-40B4-BE49-F238E27FC236}">
                <a16:creationId xmlns:a16="http://schemas.microsoft.com/office/drawing/2014/main" id="{EEDD868D-B314-4FFA-9CB5-AF0992DEEB49}"/>
              </a:ext>
            </a:extLst>
          </p:cNvPr>
          <p:cNvSpPr txBox="1"/>
          <p:nvPr/>
        </p:nvSpPr>
        <p:spPr>
          <a:xfrm>
            <a:off x="3477117" y="4630592"/>
            <a:ext cx="4376012" cy="369332"/>
          </a:xfrm>
          <a:prstGeom prst="rect">
            <a:avLst/>
          </a:prstGeom>
          <a:noFill/>
        </p:spPr>
        <p:txBody>
          <a:bodyPr wrap="square">
            <a:spAutoFit/>
          </a:bodyPr>
          <a:lstStyle/>
          <a:p>
            <a:r>
              <a:rPr lang="en-US" b="1" dirty="0"/>
              <a:t>Globally optimizing data movement</a:t>
            </a:r>
          </a:p>
        </p:txBody>
      </p:sp>
      <p:sp>
        <p:nvSpPr>
          <p:cNvPr id="48" name="TextBox 47">
            <a:extLst>
              <a:ext uri="{FF2B5EF4-FFF2-40B4-BE49-F238E27FC236}">
                <a16:creationId xmlns:a16="http://schemas.microsoft.com/office/drawing/2014/main" id="{193A4C60-EDCE-4410-BE85-6DE6EEF1A0EB}"/>
              </a:ext>
            </a:extLst>
          </p:cNvPr>
          <p:cNvSpPr txBox="1"/>
          <p:nvPr/>
        </p:nvSpPr>
        <p:spPr>
          <a:xfrm>
            <a:off x="7684388" y="1397897"/>
            <a:ext cx="4271991" cy="1477328"/>
          </a:xfrm>
          <a:prstGeom prst="rect">
            <a:avLst/>
          </a:prstGeom>
          <a:noFill/>
        </p:spPr>
        <p:txBody>
          <a:bodyPr wrap="square">
            <a:spAutoFit/>
          </a:bodyPr>
          <a:lstStyle/>
          <a:p>
            <a:pPr marL="285750" indent="-285750">
              <a:buFont typeface="Arial" panose="020B0604020202020204" pitchFamily="34" charset="0"/>
              <a:buChar char="•"/>
            </a:pPr>
            <a:r>
              <a:rPr lang="en-US" dirty="0"/>
              <a:t>Reduce data movement overheads by up to </a:t>
            </a:r>
            <a:r>
              <a:rPr lang="en-US" dirty="0">
                <a:solidFill>
                  <a:srgbClr val="C00000"/>
                </a:solidFill>
              </a:rPr>
              <a:t>22.91% </a:t>
            </a:r>
            <a:r>
              <a:rPr lang="en-US" dirty="0"/>
              <a:t>over existing implementations</a:t>
            </a:r>
          </a:p>
          <a:p>
            <a:pPr marL="285750" indent="-285750">
              <a:buFont typeface="Arial" panose="020B0604020202020204" pitchFamily="34" charset="0"/>
              <a:buChar char="•"/>
            </a:pPr>
            <a:r>
              <a:rPr lang="en-US" dirty="0"/>
              <a:t>Achieve at least 1.08 × performance improvements over specialized libraries </a:t>
            </a:r>
          </a:p>
          <a:p>
            <a:pPr marL="285750" indent="-285750">
              <a:buFont typeface="Arial" panose="020B0604020202020204" pitchFamily="34" charset="0"/>
              <a:buChar char="•"/>
            </a:pPr>
            <a:r>
              <a:rPr lang="en-US" dirty="0"/>
              <a:t>1.30 × over general-purpose frameworks</a:t>
            </a:r>
          </a:p>
        </p:txBody>
      </p:sp>
      <p:sp>
        <p:nvSpPr>
          <p:cNvPr id="23" name="Rectangle 22">
            <a:extLst>
              <a:ext uri="{FF2B5EF4-FFF2-40B4-BE49-F238E27FC236}">
                <a16:creationId xmlns:a16="http://schemas.microsoft.com/office/drawing/2014/main" id="{CCF83408-D0A8-4319-9EF6-0CB67C6579F8}"/>
              </a:ext>
            </a:extLst>
          </p:cNvPr>
          <p:cNvSpPr/>
          <p:nvPr/>
        </p:nvSpPr>
        <p:spPr>
          <a:xfrm>
            <a:off x="7684389" y="687456"/>
            <a:ext cx="1264889" cy="5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Results</a:t>
            </a:r>
            <a:endParaRPr lang="en-US" b="1" dirty="0">
              <a:solidFill>
                <a:schemeClr val="bg1"/>
              </a:solidFill>
            </a:endParaRPr>
          </a:p>
        </p:txBody>
      </p:sp>
      <p:graphicFrame>
        <p:nvGraphicFramePr>
          <p:cNvPr id="2" name="Table 2">
            <a:extLst>
              <a:ext uri="{FF2B5EF4-FFF2-40B4-BE49-F238E27FC236}">
                <a16:creationId xmlns:a16="http://schemas.microsoft.com/office/drawing/2014/main" id="{6747FAD0-9666-4B6B-8679-198F83B8A5C4}"/>
              </a:ext>
            </a:extLst>
          </p:cNvPr>
          <p:cNvGraphicFramePr>
            <a:graphicFrameLocks noGrp="1"/>
          </p:cNvGraphicFramePr>
          <p:nvPr>
            <p:extLst>
              <p:ext uri="{D42A27DB-BD31-4B8C-83A1-F6EECF244321}">
                <p14:modId xmlns:p14="http://schemas.microsoft.com/office/powerpoint/2010/main" val="3669774032"/>
              </p:ext>
            </p:extLst>
          </p:nvPr>
        </p:nvGraphicFramePr>
        <p:xfrm>
          <a:off x="7834110" y="3054033"/>
          <a:ext cx="3972548" cy="1259840"/>
        </p:xfrm>
        <a:graphic>
          <a:graphicData uri="http://schemas.openxmlformats.org/drawingml/2006/table">
            <a:tbl>
              <a:tblPr firstRow="1" bandRow="1">
                <a:tableStyleId>{5C22544A-7EE6-4342-B048-85BDC9FD1C3A}</a:tableStyleId>
              </a:tblPr>
              <a:tblGrid>
                <a:gridCol w="2102558">
                  <a:extLst>
                    <a:ext uri="{9D8B030D-6E8A-4147-A177-3AD203B41FA5}">
                      <a16:colId xmlns:a16="http://schemas.microsoft.com/office/drawing/2014/main" val="1963542786"/>
                    </a:ext>
                  </a:extLst>
                </a:gridCol>
                <a:gridCol w="1869990">
                  <a:extLst>
                    <a:ext uri="{9D8B030D-6E8A-4147-A177-3AD203B41FA5}">
                      <a16:colId xmlns:a16="http://schemas.microsoft.com/office/drawing/2014/main" val="389554241"/>
                    </a:ext>
                  </a:extLst>
                </a:gridCol>
              </a:tblGrid>
              <a:tr h="370840">
                <a:tc>
                  <a:txBody>
                    <a:bodyPr/>
                    <a:lstStyle/>
                    <a:p>
                      <a:r>
                        <a:rPr lang="en-US" sz="1400" dirty="0"/>
                        <a:t>Model</a:t>
                      </a:r>
                    </a:p>
                  </a:txBody>
                  <a:tcPr/>
                </a:tc>
                <a:tc>
                  <a:txBody>
                    <a:bodyPr/>
                    <a:lstStyle/>
                    <a:p>
                      <a:r>
                        <a:rPr lang="en-US" sz="1400" dirty="0">
                          <a:solidFill>
                            <a:srgbClr val="C00000"/>
                          </a:solidFill>
                        </a:rPr>
                        <a:t>Saving</a:t>
                      </a:r>
                    </a:p>
                  </a:txBody>
                  <a:tcPr/>
                </a:tc>
                <a:extLst>
                  <a:ext uri="{0D108BD9-81ED-4DB2-BD59-A6C34878D82A}">
                    <a16:rowId xmlns:a16="http://schemas.microsoft.com/office/drawing/2014/main" val="2375154022"/>
                  </a:ext>
                </a:extLst>
              </a:tr>
              <a:tr h="370840">
                <a:tc>
                  <a:txBody>
                    <a:bodyPr/>
                    <a:lstStyle/>
                    <a:p>
                      <a:r>
                        <a:rPr lang="en-US" sz="1400" dirty="0"/>
                        <a:t>Robustly training BERT [3]</a:t>
                      </a:r>
                    </a:p>
                  </a:txBody>
                  <a:tcPr/>
                </a:tc>
                <a:tc>
                  <a:txBody>
                    <a:bodyPr/>
                    <a:lstStyle/>
                    <a:p>
                      <a:r>
                        <a:rPr lang="en-US" sz="1400" dirty="0">
                          <a:solidFill>
                            <a:srgbClr val="C00000"/>
                          </a:solidFill>
                        </a:rPr>
                        <a:t>$85,000</a:t>
                      </a:r>
                    </a:p>
                  </a:txBody>
                  <a:tcPr/>
                </a:tc>
                <a:extLst>
                  <a:ext uri="{0D108BD9-81ED-4DB2-BD59-A6C34878D82A}">
                    <a16:rowId xmlns:a16="http://schemas.microsoft.com/office/drawing/2014/main" val="2201510087"/>
                  </a:ext>
                </a:extLst>
              </a:tr>
              <a:tr h="370840">
                <a:tc>
                  <a:txBody>
                    <a:bodyPr/>
                    <a:lstStyle/>
                    <a:p>
                      <a:r>
                        <a:rPr lang="en-US" sz="1400" dirty="0"/>
                        <a:t>GPT-3 transformer [4]</a:t>
                      </a:r>
                    </a:p>
                  </a:txBody>
                  <a:tcPr/>
                </a:tc>
                <a:tc>
                  <a:txBody>
                    <a:bodyPr/>
                    <a:lstStyle/>
                    <a:p>
                      <a:r>
                        <a:rPr lang="en-US" sz="1400" dirty="0">
                          <a:solidFill>
                            <a:srgbClr val="C00000"/>
                          </a:solidFill>
                        </a:rPr>
                        <a:t>$3,600,000 (training cost $12M) [5]</a:t>
                      </a:r>
                    </a:p>
                  </a:txBody>
                  <a:tcPr/>
                </a:tc>
                <a:extLst>
                  <a:ext uri="{0D108BD9-81ED-4DB2-BD59-A6C34878D82A}">
                    <a16:rowId xmlns:a16="http://schemas.microsoft.com/office/drawing/2014/main" val="2567430389"/>
                  </a:ext>
                </a:extLst>
              </a:tr>
            </a:tbl>
          </a:graphicData>
        </a:graphic>
      </p:graphicFrame>
      <p:sp>
        <p:nvSpPr>
          <p:cNvPr id="28" name="Rectangle 27">
            <a:extLst>
              <a:ext uri="{FF2B5EF4-FFF2-40B4-BE49-F238E27FC236}">
                <a16:creationId xmlns:a16="http://schemas.microsoft.com/office/drawing/2014/main" id="{94B71B2D-91C2-4511-93B7-DDDCD7536380}"/>
              </a:ext>
            </a:extLst>
          </p:cNvPr>
          <p:cNvSpPr/>
          <p:nvPr/>
        </p:nvSpPr>
        <p:spPr>
          <a:xfrm>
            <a:off x="157942" y="4565743"/>
            <a:ext cx="2469928"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 Methods (a summary)</a:t>
            </a:r>
            <a:endParaRPr lang="en-US" b="1" dirty="0">
              <a:solidFill>
                <a:schemeClr val="bg1"/>
              </a:solidFill>
            </a:endParaRPr>
          </a:p>
        </p:txBody>
      </p:sp>
      <p:sp>
        <p:nvSpPr>
          <p:cNvPr id="29" name="TextBox 28">
            <a:extLst>
              <a:ext uri="{FF2B5EF4-FFF2-40B4-BE49-F238E27FC236}">
                <a16:creationId xmlns:a16="http://schemas.microsoft.com/office/drawing/2014/main" id="{26C1F11A-6F9B-486B-AF10-C1998BD5D89D}"/>
              </a:ext>
            </a:extLst>
          </p:cNvPr>
          <p:cNvSpPr txBox="1"/>
          <p:nvPr/>
        </p:nvSpPr>
        <p:spPr>
          <a:xfrm>
            <a:off x="9014513" y="652007"/>
            <a:ext cx="2533897" cy="646331"/>
          </a:xfrm>
          <a:prstGeom prst="rect">
            <a:avLst/>
          </a:prstGeom>
          <a:noFill/>
        </p:spPr>
        <p:txBody>
          <a:bodyPr wrap="square">
            <a:spAutoFit/>
          </a:bodyPr>
          <a:lstStyle/>
          <a:p>
            <a:r>
              <a:rPr lang="en-US" b="1" dirty="0"/>
              <a:t>Signiﬁcant performance improvements</a:t>
            </a:r>
          </a:p>
        </p:txBody>
      </p:sp>
      <p:sp>
        <p:nvSpPr>
          <p:cNvPr id="30" name="Rectangle 29">
            <a:extLst>
              <a:ext uri="{FF2B5EF4-FFF2-40B4-BE49-F238E27FC236}">
                <a16:creationId xmlns:a16="http://schemas.microsoft.com/office/drawing/2014/main" id="{13AF9494-96CA-44E4-951E-507CD27E8ABF}"/>
              </a:ext>
            </a:extLst>
          </p:cNvPr>
          <p:cNvSpPr/>
          <p:nvPr/>
        </p:nvSpPr>
        <p:spPr>
          <a:xfrm>
            <a:off x="157941" y="4542109"/>
            <a:ext cx="11893631" cy="212801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045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182006" y="716177"/>
            <a:ext cx="1309043" cy="430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 Methods</a:t>
            </a:r>
          </a:p>
        </p:txBody>
      </p:sp>
      <p:sp>
        <p:nvSpPr>
          <p:cNvPr id="30" name="TextBox 29">
            <a:extLst>
              <a:ext uri="{FF2B5EF4-FFF2-40B4-BE49-F238E27FC236}">
                <a16:creationId xmlns:a16="http://schemas.microsoft.com/office/drawing/2014/main" id="{4F1244C7-1633-34C9-9745-6F0528CFD5FA}"/>
              </a:ext>
            </a:extLst>
          </p:cNvPr>
          <p:cNvSpPr txBox="1"/>
          <p:nvPr/>
        </p:nvSpPr>
        <p:spPr>
          <a:xfrm>
            <a:off x="268312" y="3094795"/>
            <a:ext cx="3876521" cy="369332"/>
          </a:xfrm>
          <a:prstGeom prst="rect">
            <a:avLst/>
          </a:prstGeom>
          <a:noFill/>
        </p:spPr>
        <p:txBody>
          <a:bodyPr wrap="square">
            <a:spAutoFit/>
          </a:bodyPr>
          <a:lstStyle/>
          <a:p>
            <a:r>
              <a:rPr lang="en-US" b="1" dirty="0"/>
              <a:t>Dataflow and optimizer classification</a:t>
            </a:r>
          </a:p>
        </p:txBody>
      </p:sp>
      <p:sp>
        <p:nvSpPr>
          <p:cNvPr id="44" name="TextBox 43">
            <a:extLst>
              <a:ext uri="{FF2B5EF4-FFF2-40B4-BE49-F238E27FC236}">
                <a16:creationId xmlns:a16="http://schemas.microsoft.com/office/drawing/2014/main" id="{64BB4631-39BE-67FC-0E5E-CE68F4446A85}"/>
              </a:ext>
            </a:extLst>
          </p:cNvPr>
          <p:cNvSpPr txBox="1"/>
          <p:nvPr/>
        </p:nvSpPr>
        <p:spPr>
          <a:xfrm>
            <a:off x="231984" y="1222735"/>
            <a:ext cx="5864016" cy="1754326"/>
          </a:xfrm>
          <a:prstGeom prst="rect">
            <a:avLst/>
          </a:prstGeom>
          <a:noFill/>
        </p:spPr>
        <p:txBody>
          <a:bodyPr wrap="square">
            <a:spAutoFit/>
          </a:bodyPr>
          <a:lstStyle/>
          <a:p>
            <a:r>
              <a:rPr lang="en-US" b="1" dirty="0">
                <a:solidFill>
                  <a:schemeClr val="accent6">
                    <a:lumMod val="75000"/>
                  </a:schemeClr>
                </a:solidFill>
              </a:rPr>
              <a:t>* Construct a dataﬂow graph for training and analyze the</a:t>
            </a:r>
          </a:p>
          <a:p>
            <a:r>
              <a:rPr lang="en-US" b="1" dirty="0">
                <a:solidFill>
                  <a:schemeClr val="accent6">
                    <a:lumMod val="75000"/>
                  </a:schemeClr>
                </a:solidFill>
              </a:rPr>
              <a:t>computation to identify common </a:t>
            </a:r>
            <a:r>
              <a:rPr lang="en-US" b="1" dirty="0">
                <a:solidFill>
                  <a:srgbClr val="C00000"/>
                </a:solidFill>
              </a:rPr>
              <a:t>operator</a:t>
            </a:r>
            <a:r>
              <a:rPr lang="en-US" b="1" dirty="0">
                <a:solidFill>
                  <a:schemeClr val="accent6">
                    <a:lumMod val="75000"/>
                  </a:schemeClr>
                </a:solidFill>
              </a:rPr>
              <a:t> </a:t>
            </a:r>
            <a:r>
              <a:rPr lang="en-US" b="1" dirty="0">
                <a:solidFill>
                  <a:srgbClr val="C00000"/>
                </a:solidFill>
              </a:rPr>
              <a:t>classes</a:t>
            </a:r>
            <a:r>
              <a:rPr lang="en-US" b="1" dirty="0">
                <a:solidFill>
                  <a:schemeClr val="accent6">
                    <a:lumMod val="75000"/>
                  </a:schemeClr>
                </a:solidFill>
              </a:rPr>
              <a:t>.</a:t>
            </a:r>
          </a:p>
          <a:p>
            <a:r>
              <a:rPr lang="en-US" b="1" dirty="0">
                <a:solidFill>
                  <a:schemeClr val="accent5">
                    <a:lumMod val="75000"/>
                  </a:schemeClr>
                </a:solidFill>
              </a:rPr>
              <a:t>* Develop a generic recipe for optimizing training using dataﬂow analyses.</a:t>
            </a:r>
          </a:p>
          <a:p>
            <a:r>
              <a:rPr lang="en-US" b="1" dirty="0"/>
              <a:t>* Using the recipe, systematically explore performance of operators and the beneﬁts of different optimizations.</a:t>
            </a:r>
          </a:p>
        </p:txBody>
      </p:sp>
      <p:pic>
        <p:nvPicPr>
          <p:cNvPr id="3" name="Picture 2">
            <a:extLst>
              <a:ext uri="{FF2B5EF4-FFF2-40B4-BE49-F238E27FC236}">
                <a16:creationId xmlns:a16="http://schemas.microsoft.com/office/drawing/2014/main" id="{AE13EA43-A491-40FC-89E6-FA2C71FA8A5D}"/>
              </a:ext>
            </a:extLst>
          </p:cNvPr>
          <p:cNvPicPr>
            <a:picLocks noChangeAspect="1"/>
          </p:cNvPicPr>
          <p:nvPr/>
        </p:nvPicPr>
        <p:blipFill>
          <a:blip r:embed="rId3"/>
          <a:stretch>
            <a:fillRect/>
          </a:stretch>
        </p:blipFill>
        <p:spPr>
          <a:xfrm>
            <a:off x="6561996" y="1349334"/>
            <a:ext cx="4921550" cy="4055496"/>
          </a:xfrm>
          <a:prstGeom prst="rect">
            <a:avLst/>
          </a:prstGeom>
        </p:spPr>
      </p:pic>
      <p:pic>
        <p:nvPicPr>
          <p:cNvPr id="6" name="Picture 5">
            <a:extLst>
              <a:ext uri="{FF2B5EF4-FFF2-40B4-BE49-F238E27FC236}">
                <a16:creationId xmlns:a16="http://schemas.microsoft.com/office/drawing/2014/main" id="{51CB0F8D-2820-4CAD-BE3B-C99CEF405D73}"/>
              </a:ext>
            </a:extLst>
          </p:cNvPr>
          <p:cNvPicPr>
            <a:picLocks noChangeAspect="1"/>
          </p:cNvPicPr>
          <p:nvPr/>
        </p:nvPicPr>
        <p:blipFill>
          <a:blip r:embed="rId4"/>
          <a:stretch>
            <a:fillRect/>
          </a:stretch>
        </p:blipFill>
        <p:spPr>
          <a:xfrm>
            <a:off x="1065907" y="4970400"/>
            <a:ext cx="4196169" cy="1491807"/>
          </a:xfrm>
          <a:prstGeom prst="rect">
            <a:avLst/>
          </a:prstGeom>
        </p:spPr>
      </p:pic>
      <p:sp>
        <p:nvSpPr>
          <p:cNvPr id="25" name="TextBox 24">
            <a:extLst>
              <a:ext uri="{FF2B5EF4-FFF2-40B4-BE49-F238E27FC236}">
                <a16:creationId xmlns:a16="http://schemas.microsoft.com/office/drawing/2014/main" id="{648E358E-1B03-4404-9546-6939B9ABA3B0}"/>
              </a:ext>
            </a:extLst>
          </p:cNvPr>
          <p:cNvSpPr txBox="1"/>
          <p:nvPr/>
        </p:nvSpPr>
        <p:spPr>
          <a:xfrm>
            <a:off x="2806705" y="6488731"/>
            <a:ext cx="3272819" cy="276999"/>
          </a:xfrm>
          <a:prstGeom prst="rect">
            <a:avLst/>
          </a:prstGeom>
          <a:noFill/>
        </p:spPr>
        <p:txBody>
          <a:bodyPr wrap="square">
            <a:spAutoFit/>
          </a:bodyPr>
          <a:lstStyle/>
          <a:p>
            <a:r>
              <a:rPr lang="en-US" sz="1200" dirty="0"/>
              <a:t>* flop: ﬂoating point operations</a:t>
            </a:r>
          </a:p>
        </p:txBody>
      </p:sp>
      <p:sp>
        <p:nvSpPr>
          <p:cNvPr id="27" name="TextBox 26">
            <a:extLst>
              <a:ext uri="{FF2B5EF4-FFF2-40B4-BE49-F238E27FC236}">
                <a16:creationId xmlns:a16="http://schemas.microsoft.com/office/drawing/2014/main" id="{1C1BD628-2875-4C01-A6B5-8E8838015C1A}"/>
              </a:ext>
            </a:extLst>
          </p:cNvPr>
          <p:cNvSpPr txBox="1"/>
          <p:nvPr/>
        </p:nvSpPr>
        <p:spPr>
          <a:xfrm>
            <a:off x="293202" y="3356572"/>
            <a:ext cx="5962627" cy="1569660"/>
          </a:xfrm>
          <a:prstGeom prst="rect">
            <a:avLst/>
          </a:prstGeom>
          <a:noFill/>
        </p:spPr>
        <p:txBody>
          <a:bodyPr wrap="square">
            <a:spAutoFit/>
          </a:bodyPr>
          <a:lstStyle/>
          <a:p>
            <a:r>
              <a:rPr lang="fr-FR" sz="1600" b="1" dirty="0"/>
              <a:t>Tensor Contractions</a:t>
            </a:r>
            <a:r>
              <a:rPr lang="fr-FR" sz="1600" dirty="0"/>
              <a:t>: △ </a:t>
            </a:r>
            <a:r>
              <a:rPr lang="fr-FR" sz="1600" dirty="0" err="1"/>
              <a:t>These</a:t>
            </a:r>
            <a:r>
              <a:rPr lang="fr-FR" sz="1600" dirty="0"/>
              <a:t> are matrix-matrix multiplications (MMMs).</a:t>
            </a:r>
          </a:p>
          <a:p>
            <a:r>
              <a:rPr lang="en-US" sz="1600" b="1" dirty="0"/>
              <a:t>Statistical Normalizations</a:t>
            </a:r>
            <a:r>
              <a:rPr lang="en-US" sz="1600" dirty="0"/>
              <a:t>: ⬜ These are operators such as softmax and layer normalization</a:t>
            </a:r>
            <a:r>
              <a:rPr lang="fr-FR" sz="1600" dirty="0"/>
              <a:t>.</a:t>
            </a:r>
          </a:p>
          <a:p>
            <a:r>
              <a:rPr lang="en-US" sz="1600" b="1" dirty="0"/>
              <a:t>Element-wise Operators </a:t>
            </a:r>
            <a:r>
              <a:rPr lang="en-US" sz="1600" dirty="0"/>
              <a:t>○ These are the remaining operators: biases, dropout, activations, and residual connections.</a:t>
            </a:r>
            <a:endParaRPr lang="fr-FR" sz="1600" dirty="0"/>
          </a:p>
        </p:txBody>
      </p:sp>
      <p:sp>
        <p:nvSpPr>
          <p:cNvPr id="28" name="TextBox 27">
            <a:extLst>
              <a:ext uri="{FF2B5EF4-FFF2-40B4-BE49-F238E27FC236}">
                <a16:creationId xmlns:a16="http://schemas.microsoft.com/office/drawing/2014/main" id="{B4BCC2BB-14E4-467F-AB7F-1327C703EBFC}"/>
              </a:ext>
            </a:extLst>
          </p:cNvPr>
          <p:cNvSpPr txBox="1"/>
          <p:nvPr/>
        </p:nvSpPr>
        <p:spPr>
          <a:xfrm>
            <a:off x="6609880" y="5461756"/>
            <a:ext cx="5119586" cy="1015663"/>
          </a:xfrm>
          <a:prstGeom prst="rect">
            <a:avLst/>
          </a:prstGeom>
          <a:noFill/>
        </p:spPr>
        <p:txBody>
          <a:bodyPr wrap="square">
            <a:spAutoFit/>
          </a:bodyPr>
          <a:lstStyle/>
          <a:p>
            <a:r>
              <a:rPr lang="en-US" sz="1200" dirty="0"/>
              <a:t>Figure 1. Input code and </a:t>
            </a:r>
            <a:r>
              <a:rPr lang="en-US" sz="1200" b="1" dirty="0">
                <a:solidFill>
                  <a:schemeClr val="accent2">
                    <a:lumMod val="75000"/>
                  </a:schemeClr>
                </a:solidFill>
              </a:rPr>
              <a:t>stateful dataﬂow multigraph (SDFG) </a:t>
            </a:r>
            <a:r>
              <a:rPr lang="en-US" sz="1200" dirty="0"/>
              <a:t>for Multi-Head Attention. Throughout the paper, if not stated otherwise, the values are given for the following set of parameters: P = W = 64, H = 16, I = P ⋅ H = 1024, B = 8, J = K = 512. P/W: key/value projection size; H: # heads; I: embedding size; B: batch size; J/K: input/output sequence length.</a:t>
            </a:r>
          </a:p>
        </p:txBody>
      </p:sp>
      <p:sp>
        <p:nvSpPr>
          <p:cNvPr id="32" name="TextBox 31">
            <a:extLst>
              <a:ext uri="{FF2B5EF4-FFF2-40B4-BE49-F238E27FC236}">
                <a16:creationId xmlns:a16="http://schemas.microsoft.com/office/drawing/2014/main" id="{AE633E7B-5AF9-4A91-94E1-241752723357}"/>
              </a:ext>
            </a:extLst>
          </p:cNvPr>
          <p:cNvSpPr txBox="1"/>
          <p:nvPr/>
        </p:nvSpPr>
        <p:spPr>
          <a:xfrm>
            <a:off x="1807164" y="768483"/>
            <a:ext cx="3573286" cy="400110"/>
          </a:xfrm>
          <a:prstGeom prst="rect">
            <a:avLst/>
          </a:prstGeom>
          <a:noFill/>
        </p:spPr>
        <p:txBody>
          <a:bodyPr wrap="square">
            <a:spAutoFit/>
          </a:bodyPr>
          <a:lstStyle/>
          <a:p>
            <a:r>
              <a:rPr lang="en-US" sz="2000" b="1" dirty="0"/>
              <a:t>1. Optimizing transformers</a:t>
            </a:r>
          </a:p>
        </p:txBody>
      </p:sp>
      <p:sp>
        <p:nvSpPr>
          <p:cNvPr id="13" name="Rectangle: Rounded Corners 12">
            <a:extLst>
              <a:ext uri="{FF2B5EF4-FFF2-40B4-BE49-F238E27FC236}">
                <a16:creationId xmlns:a16="http://schemas.microsoft.com/office/drawing/2014/main" id="{DF7AE1F5-2528-4920-BFF2-2144B426C8CA}"/>
              </a:ext>
            </a:extLst>
          </p:cNvPr>
          <p:cNvSpPr/>
          <p:nvPr/>
        </p:nvSpPr>
        <p:spPr>
          <a:xfrm>
            <a:off x="7935375" y="1453170"/>
            <a:ext cx="1087396" cy="68653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A8D5B50-3503-491B-BE07-BFD94AC2A3AD}"/>
              </a:ext>
            </a:extLst>
          </p:cNvPr>
          <p:cNvSpPr/>
          <p:nvPr/>
        </p:nvSpPr>
        <p:spPr>
          <a:xfrm>
            <a:off x="268313" y="3053459"/>
            <a:ext cx="5962626" cy="3712271"/>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5572955C-0062-4FCB-8DA5-9180FF9BE50F}"/>
              </a:ext>
            </a:extLst>
          </p:cNvPr>
          <p:cNvSpPr/>
          <p:nvPr/>
        </p:nvSpPr>
        <p:spPr>
          <a:xfrm>
            <a:off x="6474941" y="1222735"/>
            <a:ext cx="5448746" cy="5408724"/>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Arrow: Down 34">
            <a:extLst>
              <a:ext uri="{FF2B5EF4-FFF2-40B4-BE49-F238E27FC236}">
                <a16:creationId xmlns:a16="http://schemas.microsoft.com/office/drawing/2014/main" id="{51752B77-A426-47B2-8913-52EAE3BDF3B8}"/>
              </a:ext>
            </a:extLst>
          </p:cNvPr>
          <p:cNvSpPr/>
          <p:nvPr/>
        </p:nvSpPr>
        <p:spPr>
          <a:xfrm rot="16200000">
            <a:off x="5903062" y="1557837"/>
            <a:ext cx="241069" cy="90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Bent Line 14">
            <a:extLst>
              <a:ext uri="{FF2B5EF4-FFF2-40B4-BE49-F238E27FC236}">
                <a16:creationId xmlns:a16="http://schemas.microsoft.com/office/drawing/2014/main" id="{B31A1AE0-623E-4A59-B521-0B116BE74488}"/>
              </a:ext>
            </a:extLst>
          </p:cNvPr>
          <p:cNvSpPr/>
          <p:nvPr/>
        </p:nvSpPr>
        <p:spPr>
          <a:xfrm>
            <a:off x="8773296" y="872466"/>
            <a:ext cx="1968845" cy="350270"/>
          </a:xfrm>
          <a:prstGeom prst="borderCallout2">
            <a:avLst>
              <a:gd name="adj1" fmla="val 18750"/>
              <a:gd name="adj2" fmla="val -8333"/>
              <a:gd name="adj3" fmla="val 18750"/>
              <a:gd name="adj4" fmla="val -16667"/>
              <a:gd name="adj5" fmla="val 156942"/>
              <a:gd name="adj6" fmla="val -18634"/>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C00000"/>
                </a:solidFill>
              </a:rPr>
              <a:t>Operator classes</a:t>
            </a:r>
          </a:p>
        </p:txBody>
      </p:sp>
      <p:sp>
        <p:nvSpPr>
          <p:cNvPr id="37" name="Arrow: Down 36">
            <a:extLst>
              <a:ext uri="{FF2B5EF4-FFF2-40B4-BE49-F238E27FC236}">
                <a16:creationId xmlns:a16="http://schemas.microsoft.com/office/drawing/2014/main" id="{239DAA84-CF0D-4AD1-8405-2BECD93954E2}"/>
              </a:ext>
            </a:extLst>
          </p:cNvPr>
          <p:cNvSpPr/>
          <p:nvPr/>
        </p:nvSpPr>
        <p:spPr>
          <a:xfrm rot="20956218">
            <a:off x="274964" y="1701218"/>
            <a:ext cx="241069" cy="13832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283359" y="919997"/>
            <a:ext cx="1380686" cy="4485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p>
        </p:txBody>
      </p:sp>
      <p:sp>
        <p:nvSpPr>
          <p:cNvPr id="12" name="TextBox 11">
            <a:extLst>
              <a:ext uri="{FF2B5EF4-FFF2-40B4-BE49-F238E27FC236}">
                <a16:creationId xmlns:a16="http://schemas.microsoft.com/office/drawing/2014/main" id="{2F61B957-2DB4-478F-BC91-53C092843C54}"/>
              </a:ext>
            </a:extLst>
          </p:cNvPr>
          <p:cNvSpPr txBox="1"/>
          <p:nvPr/>
        </p:nvSpPr>
        <p:spPr>
          <a:xfrm>
            <a:off x="287295" y="1402802"/>
            <a:ext cx="5573334" cy="923330"/>
          </a:xfrm>
          <a:prstGeom prst="rect">
            <a:avLst/>
          </a:prstGeom>
          <a:noFill/>
        </p:spPr>
        <p:txBody>
          <a:bodyPr wrap="square">
            <a:spAutoFit/>
          </a:bodyPr>
          <a:lstStyle/>
          <a:p>
            <a:r>
              <a:rPr lang="en-US" dirty="0"/>
              <a:t>Fusion is a major opportunity for </a:t>
            </a:r>
            <a:r>
              <a:rPr lang="en-US" dirty="0">
                <a:solidFill>
                  <a:srgbClr val="C00000"/>
                </a:solidFill>
              </a:rPr>
              <a:t>promoting data reuse</a:t>
            </a:r>
            <a:r>
              <a:rPr lang="en-US" dirty="0"/>
              <a:t>. It puts </a:t>
            </a:r>
            <a:r>
              <a:rPr lang="en-US" dirty="0">
                <a:solidFill>
                  <a:srgbClr val="C00000"/>
                </a:solidFill>
              </a:rPr>
              <a:t>multiple operators together </a:t>
            </a:r>
            <a:r>
              <a:rPr lang="en-US" dirty="0"/>
              <a:t>to reuse the input/output data. </a:t>
            </a:r>
          </a:p>
        </p:txBody>
      </p:sp>
      <p:sp>
        <p:nvSpPr>
          <p:cNvPr id="14" name="TextBox 13">
            <a:extLst>
              <a:ext uri="{FF2B5EF4-FFF2-40B4-BE49-F238E27FC236}">
                <a16:creationId xmlns:a16="http://schemas.microsoft.com/office/drawing/2014/main" id="{36336DF4-1621-4B41-BBE8-974EE1BFA091}"/>
              </a:ext>
            </a:extLst>
          </p:cNvPr>
          <p:cNvSpPr txBox="1"/>
          <p:nvPr/>
        </p:nvSpPr>
        <p:spPr>
          <a:xfrm>
            <a:off x="5972433" y="956831"/>
            <a:ext cx="6033166" cy="923330"/>
          </a:xfrm>
          <a:prstGeom prst="rect">
            <a:avLst/>
          </a:prstGeom>
          <a:noFill/>
        </p:spPr>
        <p:txBody>
          <a:bodyPr wrap="square">
            <a:spAutoFit/>
          </a:bodyPr>
          <a:lstStyle/>
          <a:p>
            <a:r>
              <a:rPr lang="en-US" b="1" dirty="0"/>
              <a:t>Step 1:</a:t>
            </a:r>
            <a:r>
              <a:rPr lang="en-US" dirty="0"/>
              <a:t> two operators can be fused if their iteration space implementations are compatible: they are either the same or the only difference is that one operator performs a reduction.</a:t>
            </a:r>
          </a:p>
        </p:txBody>
      </p:sp>
      <p:sp>
        <p:nvSpPr>
          <p:cNvPr id="16" name="TextBox 15">
            <a:extLst>
              <a:ext uri="{FF2B5EF4-FFF2-40B4-BE49-F238E27FC236}">
                <a16:creationId xmlns:a16="http://schemas.microsoft.com/office/drawing/2014/main" id="{92A2E5FF-C6E2-4845-9DB3-A3B385EAF5C5}"/>
              </a:ext>
            </a:extLst>
          </p:cNvPr>
          <p:cNvSpPr txBox="1"/>
          <p:nvPr/>
        </p:nvSpPr>
        <p:spPr>
          <a:xfrm>
            <a:off x="4388650" y="2330546"/>
            <a:ext cx="1515407" cy="3693319"/>
          </a:xfrm>
          <a:prstGeom prst="rect">
            <a:avLst/>
          </a:prstGeom>
          <a:noFill/>
        </p:spPr>
        <p:txBody>
          <a:bodyPr wrap="square">
            <a:spAutoFit/>
          </a:bodyPr>
          <a:lstStyle/>
          <a:p>
            <a:r>
              <a:rPr lang="en-US" b="1" dirty="0"/>
              <a:t>Fusion</a:t>
            </a:r>
            <a:r>
              <a:rPr lang="en-US" dirty="0"/>
              <a:t> consists of two steps: </a:t>
            </a:r>
            <a:r>
              <a:rPr lang="en-US" b="1" dirty="0"/>
              <a:t>step 1</a:t>
            </a:r>
            <a:r>
              <a:rPr lang="en-US" dirty="0"/>
              <a:t>. </a:t>
            </a:r>
            <a:r>
              <a:rPr lang="en-US" dirty="0">
                <a:solidFill>
                  <a:srgbClr val="C00000"/>
                </a:solidFill>
              </a:rPr>
              <a:t>detecting</a:t>
            </a:r>
            <a:r>
              <a:rPr lang="en-US" dirty="0"/>
              <a:t> which operations can be fused, </a:t>
            </a:r>
            <a:r>
              <a:rPr lang="en-US" b="1" dirty="0"/>
              <a:t>step 2.</a:t>
            </a:r>
            <a:r>
              <a:rPr lang="en-US" dirty="0"/>
              <a:t> </a:t>
            </a:r>
            <a:r>
              <a:rPr lang="en-US" dirty="0">
                <a:solidFill>
                  <a:srgbClr val="C00000"/>
                </a:solidFill>
              </a:rPr>
              <a:t>deciding</a:t>
            </a:r>
            <a:r>
              <a:rPr lang="en-US" dirty="0"/>
              <a:t> whether it is beneﬁcial to fuse them.</a:t>
            </a:r>
          </a:p>
        </p:txBody>
      </p:sp>
      <p:sp>
        <p:nvSpPr>
          <p:cNvPr id="18" name="TextBox 17">
            <a:extLst>
              <a:ext uri="{FF2B5EF4-FFF2-40B4-BE49-F238E27FC236}">
                <a16:creationId xmlns:a16="http://schemas.microsoft.com/office/drawing/2014/main" id="{6F136FF4-F800-45E4-B5A7-A1F3F16B0F1C}"/>
              </a:ext>
            </a:extLst>
          </p:cNvPr>
          <p:cNvSpPr txBox="1"/>
          <p:nvPr/>
        </p:nvSpPr>
        <p:spPr>
          <a:xfrm>
            <a:off x="6017742" y="1880161"/>
            <a:ext cx="6099661" cy="1200329"/>
          </a:xfrm>
          <a:prstGeom prst="rect">
            <a:avLst/>
          </a:prstGeom>
          <a:noFill/>
        </p:spPr>
        <p:txBody>
          <a:bodyPr wrap="square">
            <a:spAutoFit/>
          </a:bodyPr>
          <a:lstStyle/>
          <a:p>
            <a:r>
              <a:rPr lang="en-US" b="1" dirty="0"/>
              <a:t>Step2: </a:t>
            </a:r>
            <a:r>
              <a:rPr lang="en-US" dirty="0"/>
              <a:t>When a fusion opportunity is detected, decide: 1, if fewer kernel launches by merging iteration spaces; 2, if less data movement by avoiding loads and stores between operators.</a:t>
            </a:r>
          </a:p>
        </p:txBody>
      </p:sp>
      <p:pic>
        <p:nvPicPr>
          <p:cNvPr id="7" name="Picture 6">
            <a:extLst>
              <a:ext uri="{FF2B5EF4-FFF2-40B4-BE49-F238E27FC236}">
                <a16:creationId xmlns:a16="http://schemas.microsoft.com/office/drawing/2014/main" id="{0B6DB01F-4078-4662-A915-0F8D2FA392F4}"/>
              </a:ext>
            </a:extLst>
          </p:cNvPr>
          <p:cNvPicPr>
            <a:picLocks noChangeAspect="1"/>
          </p:cNvPicPr>
          <p:nvPr/>
        </p:nvPicPr>
        <p:blipFill>
          <a:blip r:embed="rId3"/>
          <a:stretch>
            <a:fillRect/>
          </a:stretch>
        </p:blipFill>
        <p:spPr>
          <a:xfrm>
            <a:off x="248484" y="2360436"/>
            <a:ext cx="4153067" cy="4032173"/>
          </a:xfrm>
          <a:prstGeom prst="rect">
            <a:avLst/>
          </a:prstGeom>
        </p:spPr>
      </p:pic>
      <p:sp>
        <p:nvSpPr>
          <p:cNvPr id="22" name="TextBox 21">
            <a:extLst>
              <a:ext uri="{FF2B5EF4-FFF2-40B4-BE49-F238E27FC236}">
                <a16:creationId xmlns:a16="http://schemas.microsoft.com/office/drawing/2014/main" id="{86AB1830-31AF-4A07-8032-65335FF766D0}"/>
              </a:ext>
            </a:extLst>
          </p:cNvPr>
          <p:cNvSpPr txBox="1"/>
          <p:nvPr/>
        </p:nvSpPr>
        <p:spPr>
          <a:xfrm>
            <a:off x="6061170" y="3048655"/>
            <a:ext cx="5801316" cy="1754326"/>
          </a:xfrm>
          <a:prstGeom prst="rect">
            <a:avLst/>
          </a:prstGeom>
          <a:noFill/>
        </p:spPr>
        <p:txBody>
          <a:bodyPr wrap="square">
            <a:spAutoFit/>
          </a:bodyPr>
          <a:lstStyle/>
          <a:p>
            <a:pPr marL="285750" indent="-285750">
              <a:buFont typeface="Arial" panose="020B0604020202020204" pitchFamily="34" charset="0"/>
              <a:buChar char="•"/>
            </a:pPr>
            <a:r>
              <a:rPr lang="en-US" dirty="0"/>
              <a:t>Perform fusion using the SDFG, two adjacent operators are fused until either a reduction dimension or iteration space changes.</a:t>
            </a:r>
          </a:p>
          <a:p>
            <a:pPr marL="285750" indent="-285750">
              <a:buFont typeface="Arial" panose="020B0604020202020204" pitchFamily="34" charset="0"/>
              <a:buChar char="•"/>
            </a:pPr>
            <a:r>
              <a:rPr lang="en-US" dirty="0"/>
              <a:t>Each fused operator is implemented as a CUDA kernel specialized for a speciﬁc data layout.</a:t>
            </a:r>
          </a:p>
          <a:p>
            <a:endParaRPr lang="en-US" dirty="0"/>
          </a:p>
        </p:txBody>
      </p:sp>
      <p:pic>
        <p:nvPicPr>
          <p:cNvPr id="15" name="Picture 14">
            <a:extLst>
              <a:ext uri="{FF2B5EF4-FFF2-40B4-BE49-F238E27FC236}">
                <a16:creationId xmlns:a16="http://schemas.microsoft.com/office/drawing/2014/main" id="{8681F09B-555E-4E24-91A9-1E5A65D23542}"/>
              </a:ext>
            </a:extLst>
          </p:cNvPr>
          <p:cNvPicPr>
            <a:picLocks noChangeAspect="1"/>
          </p:cNvPicPr>
          <p:nvPr/>
        </p:nvPicPr>
        <p:blipFill>
          <a:blip r:embed="rId4"/>
          <a:stretch>
            <a:fillRect/>
          </a:stretch>
        </p:blipFill>
        <p:spPr>
          <a:xfrm>
            <a:off x="6279948" y="4248984"/>
            <a:ext cx="4523537" cy="2292234"/>
          </a:xfrm>
          <a:prstGeom prst="rect">
            <a:avLst/>
          </a:prstGeom>
        </p:spPr>
      </p:pic>
      <p:sp>
        <p:nvSpPr>
          <p:cNvPr id="32" name="TextBox 31">
            <a:extLst>
              <a:ext uri="{FF2B5EF4-FFF2-40B4-BE49-F238E27FC236}">
                <a16:creationId xmlns:a16="http://schemas.microsoft.com/office/drawing/2014/main" id="{BC8D4429-15B4-42A3-8C15-23218FD56F4A}"/>
              </a:ext>
            </a:extLst>
          </p:cNvPr>
          <p:cNvSpPr txBox="1"/>
          <p:nvPr/>
        </p:nvSpPr>
        <p:spPr>
          <a:xfrm>
            <a:off x="1864130" y="972010"/>
            <a:ext cx="1274486" cy="400110"/>
          </a:xfrm>
          <a:prstGeom prst="rect">
            <a:avLst/>
          </a:prstGeom>
          <a:noFill/>
        </p:spPr>
        <p:txBody>
          <a:bodyPr wrap="square">
            <a:spAutoFit/>
          </a:bodyPr>
          <a:lstStyle/>
          <a:p>
            <a:r>
              <a:rPr lang="en-US" sz="2000" b="1" dirty="0"/>
              <a:t>2. Fusion</a:t>
            </a:r>
          </a:p>
        </p:txBody>
      </p:sp>
      <p:sp>
        <p:nvSpPr>
          <p:cNvPr id="33" name="Rectangle 32">
            <a:extLst>
              <a:ext uri="{FF2B5EF4-FFF2-40B4-BE49-F238E27FC236}">
                <a16:creationId xmlns:a16="http://schemas.microsoft.com/office/drawing/2014/main" id="{E1D12C84-F0E2-4B49-B7CD-08B3C10BB5FD}"/>
              </a:ext>
            </a:extLst>
          </p:cNvPr>
          <p:cNvSpPr/>
          <p:nvPr/>
        </p:nvSpPr>
        <p:spPr>
          <a:xfrm>
            <a:off x="6081155" y="3080490"/>
            <a:ext cx="5575386" cy="353074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462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33951" cy="47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sp>
        <p:nvSpPr>
          <p:cNvPr id="12" name="TextBox 11">
            <a:extLst>
              <a:ext uri="{FF2B5EF4-FFF2-40B4-BE49-F238E27FC236}">
                <a16:creationId xmlns:a16="http://schemas.microsoft.com/office/drawing/2014/main" id="{87F981B5-1AF5-4A2C-A99D-EFE8397970CE}"/>
              </a:ext>
            </a:extLst>
          </p:cNvPr>
          <p:cNvSpPr txBox="1"/>
          <p:nvPr/>
        </p:nvSpPr>
        <p:spPr>
          <a:xfrm>
            <a:off x="8651020" y="3336316"/>
            <a:ext cx="2960301" cy="2862322"/>
          </a:xfrm>
          <a:prstGeom prst="rect">
            <a:avLst/>
          </a:prstGeom>
          <a:noFill/>
        </p:spPr>
        <p:txBody>
          <a:bodyPr wrap="square">
            <a:spAutoFit/>
          </a:bodyPr>
          <a:lstStyle/>
          <a:p>
            <a:r>
              <a:rPr lang="en-US" dirty="0"/>
              <a:t>The most noticeable performance improvement is made by layouts that enable vectorized memory access, showing that the main performance limitation is the amount of moved data. The second notable category are layouts with the same reduce and vector dimensions. </a:t>
            </a:r>
          </a:p>
        </p:txBody>
      </p:sp>
      <p:sp>
        <p:nvSpPr>
          <p:cNvPr id="22" name="TextBox 21">
            <a:extLst>
              <a:ext uri="{FF2B5EF4-FFF2-40B4-BE49-F238E27FC236}">
                <a16:creationId xmlns:a16="http://schemas.microsoft.com/office/drawing/2014/main" id="{0595FF9E-8B0D-46CF-AD2C-774359FBC50E}"/>
              </a:ext>
            </a:extLst>
          </p:cNvPr>
          <p:cNvSpPr txBox="1"/>
          <p:nvPr/>
        </p:nvSpPr>
        <p:spPr>
          <a:xfrm>
            <a:off x="624353" y="6348263"/>
            <a:ext cx="6872080" cy="307777"/>
          </a:xfrm>
          <a:prstGeom prst="rect">
            <a:avLst/>
          </a:prstGeom>
          <a:noFill/>
        </p:spPr>
        <p:txBody>
          <a:bodyPr wrap="square">
            <a:spAutoFit/>
          </a:bodyPr>
          <a:lstStyle/>
          <a:p>
            <a:r>
              <a:rPr lang="en-US" sz="1400" dirty="0"/>
              <a:t>Note that, the performances of Tensor contraction performance are shown in as % values. </a:t>
            </a:r>
          </a:p>
        </p:txBody>
      </p:sp>
      <p:sp>
        <p:nvSpPr>
          <p:cNvPr id="25" name="TextBox 24">
            <a:extLst>
              <a:ext uri="{FF2B5EF4-FFF2-40B4-BE49-F238E27FC236}">
                <a16:creationId xmlns:a16="http://schemas.microsoft.com/office/drawing/2014/main" id="{1B474572-CDAC-4EA4-9E77-61A4C22244E9}"/>
              </a:ext>
            </a:extLst>
          </p:cNvPr>
          <p:cNvSpPr txBox="1"/>
          <p:nvPr/>
        </p:nvSpPr>
        <p:spPr>
          <a:xfrm>
            <a:off x="316309" y="1300082"/>
            <a:ext cx="11295012" cy="646331"/>
          </a:xfrm>
          <a:prstGeom prst="rect">
            <a:avLst/>
          </a:prstGeom>
          <a:noFill/>
        </p:spPr>
        <p:txBody>
          <a:bodyPr wrap="square">
            <a:spAutoFit/>
          </a:bodyPr>
          <a:lstStyle/>
          <a:p>
            <a:r>
              <a:rPr lang="en-US" dirty="0"/>
              <a:t>For each operator (tensor contractions and fused operators), benchmark every feasible data layout (</a:t>
            </a:r>
            <a:r>
              <a:rPr lang="en-US" dirty="0">
                <a:solidFill>
                  <a:srgbClr val="C00000"/>
                </a:solidFill>
              </a:rPr>
              <a:t>all equivalent permutations</a:t>
            </a:r>
            <a:r>
              <a:rPr lang="en-US" dirty="0"/>
              <a:t>), as well as varying other parameters depending on the speciﬁc operator.</a:t>
            </a:r>
          </a:p>
        </p:txBody>
      </p:sp>
      <p:sp>
        <p:nvSpPr>
          <p:cNvPr id="32" name="TextBox 31">
            <a:extLst>
              <a:ext uri="{FF2B5EF4-FFF2-40B4-BE49-F238E27FC236}">
                <a16:creationId xmlns:a16="http://schemas.microsoft.com/office/drawing/2014/main" id="{217E4E5B-1869-424D-A098-F7461C74BBA6}"/>
              </a:ext>
            </a:extLst>
          </p:cNvPr>
          <p:cNvSpPr txBox="1"/>
          <p:nvPr/>
        </p:nvSpPr>
        <p:spPr>
          <a:xfrm>
            <a:off x="3140398" y="2540360"/>
            <a:ext cx="7947732" cy="646331"/>
          </a:xfrm>
          <a:prstGeom prst="rect">
            <a:avLst/>
          </a:prstGeom>
          <a:noFill/>
        </p:spPr>
        <p:txBody>
          <a:bodyPr wrap="square">
            <a:spAutoFit/>
          </a:bodyPr>
          <a:lstStyle/>
          <a:p>
            <a:r>
              <a:rPr lang="en-US" b="1" dirty="0"/>
              <a:t>Violin plots</a:t>
            </a:r>
            <a:r>
              <a:rPr lang="en-US" dirty="0"/>
              <a:t>: </a:t>
            </a:r>
            <a:r>
              <a:rPr lang="en-US" dirty="0">
                <a:solidFill>
                  <a:srgbClr val="C00000"/>
                </a:solidFill>
              </a:rPr>
              <a:t>the width represents the relative number of conﬁgurations with the same runtime. </a:t>
            </a:r>
          </a:p>
        </p:txBody>
      </p:sp>
      <p:sp>
        <p:nvSpPr>
          <p:cNvPr id="36" name="TextBox 35">
            <a:extLst>
              <a:ext uri="{FF2B5EF4-FFF2-40B4-BE49-F238E27FC236}">
                <a16:creationId xmlns:a16="http://schemas.microsoft.com/office/drawing/2014/main" id="{D364C148-915B-4AE4-A625-E8121EBC8ED2}"/>
              </a:ext>
            </a:extLst>
          </p:cNvPr>
          <p:cNvSpPr txBox="1"/>
          <p:nvPr/>
        </p:nvSpPr>
        <p:spPr>
          <a:xfrm>
            <a:off x="316309" y="1937442"/>
            <a:ext cx="11360825" cy="646331"/>
          </a:xfrm>
          <a:prstGeom prst="rect">
            <a:avLst/>
          </a:prstGeom>
          <a:noFill/>
        </p:spPr>
        <p:txBody>
          <a:bodyPr wrap="square">
            <a:spAutoFit/>
          </a:bodyPr>
          <a:lstStyle/>
          <a:p>
            <a:r>
              <a:rPr lang="en-US" dirty="0"/>
              <a:t>Data layout selection is particularly </a:t>
            </a:r>
            <a:r>
              <a:rPr lang="en-US" dirty="0">
                <a:solidFill>
                  <a:srgbClr val="C00000"/>
                </a:solidFill>
              </a:rPr>
              <a:t>impactful for normalization and tensor contraction operators</a:t>
            </a:r>
            <a:r>
              <a:rPr lang="en-US" dirty="0"/>
              <a:t>, where it provides opportunities for vectorization and different tiling strategies.</a:t>
            </a:r>
          </a:p>
        </p:txBody>
      </p:sp>
      <p:sp>
        <p:nvSpPr>
          <p:cNvPr id="38" name="TextBox 37">
            <a:extLst>
              <a:ext uri="{FF2B5EF4-FFF2-40B4-BE49-F238E27FC236}">
                <a16:creationId xmlns:a16="http://schemas.microsoft.com/office/drawing/2014/main" id="{582F6E4F-1504-4A2C-828E-03E179BA3448}"/>
              </a:ext>
            </a:extLst>
          </p:cNvPr>
          <p:cNvSpPr txBox="1"/>
          <p:nvPr/>
        </p:nvSpPr>
        <p:spPr>
          <a:xfrm>
            <a:off x="1867508" y="872465"/>
            <a:ext cx="6174258" cy="400110"/>
          </a:xfrm>
          <a:prstGeom prst="rect">
            <a:avLst/>
          </a:prstGeom>
          <a:noFill/>
        </p:spPr>
        <p:txBody>
          <a:bodyPr wrap="square">
            <a:spAutoFit/>
          </a:bodyPr>
          <a:lstStyle/>
          <a:p>
            <a:r>
              <a:rPr lang="en-US" sz="2000" b="1" dirty="0"/>
              <a:t>3. Data layout selection</a:t>
            </a:r>
          </a:p>
        </p:txBody>
      </p:sp>
      <p:grpSp>
        <p:nvGrpSpPr>
          <p:cNvPr id="40" name="Group 39">
            <a:extLst>
              <a:ext uri="{FF2B5EF4-FFF2-40B4-BE49-F238E27FC236}">
                <a16:creationId xmlns:a16="http://schemas.microsoft.com/office/drawing/2014/main" id="{51F03638-B8D7-4DCF-AF30-6AD1D29A96B6}"/>
              </a:ext>
            </a:extLst>
          </p:cNvPr>
          <p:cNvGrpSpPr/>
          <p:nvPr/>
        </p:nvGrpSpPr>
        <p:grpSpPr>
          <a:xfrm>
            <a:off x="444664" y="2572974"/>
            <a:ext cx="2753124" cy="3729773"/>
            <a:chOff x="196023" y="2463476"/>
            <a:chExt cx="2753124" cy="3729773"/>
          </a:xfrm>
        </p:grpSpPr>
        <p:pic>
          <p:nvPicPr>
            <p:cNvPr id="10" name="Picture 9">
              <a:extLst>
                <a:ext uri="{FF2B5EF4-FFF2-40B4-BE49-F238E27FC236}">
                  <a16:creationId xmlns:a16="http://schemas.microsoft.com/office/drawing/2014/main" id="{DD710BEE-6FE9-416D-9030-0141CDBD4FC7}"/>
                </a:ext>
              </a:extLst>
            </p:cNvPr>
            <p:cNvPicPr>
              <a:picLocks noChangeAspect="1"/>
            </p:cNvPicPr>
            <p:nvPr/>
          </p:nvPicPr>
          <p:blipFill>
            <a:blip r:embed="rId3"/>
            <a:stretch>
              <a:fillRect/>
            </a:stretch>
          </p:blipFill>
          <p:spPr>
            <a:xfrm rot="16200000">
              <a:off x="-631543" y="4331923"/>
              <a:ext cx="1895703" cy="240571"/>
            </a:xfrm>
            <a:prstGeom prst="rect">
              <a:avLst/>
            </a:prstGeom>
          </p:spPr>
        </p:pic>
        <p:sp>
          <p:nvSpPr>
            <p:cNvPr id="27" name="TextBox 26">
              <a:extLst>
                <a:ext uri="{FF2B5EF4-FFF2-40B4-BE49-F238E27FC236}">
                  <a16:creationId xmlns:a16="http://schemas.microsoft.com/office/drawing/2014/main" id="{5CB6589C-9356-4026-80B9-368C1505DC47}"/>
                </a:ext>
              </a:extLst>
            </p:cNvPr>
            <p:cNvSpPr txBox="1"/>
            <p:nvPr/>
          </p:nvSpPr>
          <p:spPr>
            <a:xfrm>
              <a:off x="533401" y="2463476"/>
              <a:ext cx="2415746" cy="369332"/>
            </a:xfrm>
            <a:prstGeom prst="rect">
              <a:avLst/>
            </a:prstGeom>
            <a:noFill/>
          </p:spPr>
          <p:txBody>
            <a:bodyPr wrap="square">
              <a:spAutoFit/>
            </a:bodyPr>
            <a:lstStyle/>
            <a:p>
              <a:r>
                <a:rPr lang="en-US" dirty="0"/>
                <a:t>Tensor Contractions</a:t>
              </a:r>
            </a:p>
          </p:txBody>
        </p:sp>
        <p:pic>
          <p:nvPicPr>
            <p:cNvPr id="21" name="Picture 20">
              <a:extLst>
                <a:ext uri="{FF2B5EF4-FFF2-40B4-BE49-F238E27FC236}">
                  <a16:creationId xmlns:a16="http://schemas.microsoft.com/office/drawing/2014/main" id="{85801833-CBAD-4F76-B03A-7B55095E5631}"/>
                </a:ext>
              </a:extLst>
            </p:cNvPr>
            <p:cNvPicPr>
              <a:picLocks noChangeAspect="1"/>
            </p:cNvPicPr>
            <p:nvPr/>
          </p:nvPicPr>
          <p:blipFill>
            <a:blip r:embed="rId4"/>
            <a:stretch>
              <a:fillRect/>
            </a:stretch>
          </p:blipFill>
          <p:spPr>
            <a:xfrm rot="5400000">
              <a:off x="683484" y="4062877"/>
              <a:ext cx="3311865" cy="948879"/>
            </a:xfrm>
            <a:prstGeom prst="rect">
              <a:avLst/>
            </a:prstGeom>
          </p:spPr>
        </p:pic>
        <p:pic>
          <p:nvPicPr>
            <p:cNvPr id="35" name="Picture 34">
              <a:extLst>
                <a:ext uri="{FF2B5EF4-FFF2-40B4-BE49-F238E27FC236}">
                  <a16:creationId xmlns:a16="http://schemas.microsoft.com/office/drawing/2014/main" id="{E46AA45D-5558-4DCA-8929-7909F9B503B2}"/>
                </a:ext>
              </a:extLst>
            </p:cNvPr>
            <p:cNvPicPr>
              <a:picLocks noChangeAspect="1"/>
            </p:cNvPicPr>
            <p:nvPr/>
          </p:nvPicPr>
          <p:blipFill>
            <a:blip r:embed="rId5"/>
            <a:stretch>
              <a:fillRect/>
            </a:stretch>
          </p:blipFill>
          <p:spPr>
            <a:xfrm rot="5400000">
              <a:off x="-526489" y="4018332"/>
              <a:ext cx="3311862" cy="1009771"/>
            </a:xfrm>
            <a:prstGeom prst="rect">
              <a:avLst/>
            </a:prstGeom>
          </p:spPr>
        </p:pic>
      </p:grpSp>
      <p:grpSp>
        <p:nvGrpSpPr>
          <p:cNvPr id="39" name="Group 38">
            <a:extLst>
              <a:ext uri="{FF2B5EF4-FFF2-40B4-BE49-F238E27FC236}">
                <a16:creationId xmlns:a16="http://schemas.microsoft.com/office/drawing/2014/main" id="{77E42597-E21F-4AFB-9123-FD7FB6CB7B93}"/>
              </a:ext>
            </a:extLst>
          </p:cNvPr>
          <p:cNvGrpSpPr/>
          <p:nvPr/>
        </p:nvGrpSpPr>
        <p:grpSpPr>
          <a:xfrm>
            <a:off x="3254132" y="3167518"/>
            <a:ext cx="5293325" cy="3083775"/>
            <a:chOff x="6170644" y="2965694"/>
            <a:chExt cx="5293325" cy="3083775"/>
          </a:xfrm>
        </p:grpSpPr>
        <p:pic>
          <p:nvPicPr>
            <p:cNvPr id="6" name="Picture 5">
              <a:extLst>
                <a:ext uri="{FF2B5EF4-FFF2-40B4-BE49-F238E27FC236}">
                  <a16:creationId xmlns:a16="http://schemas.microsoft.com/office/drawing/2014/main" id="{F8CFC9C8-3AC6-451D-BED0-82430732FC4C}"/>
                </a:ext>
              </a:extLst>
            </p:cNvPr>
            <p:cNvPicPr>
              <a:picLocks noChangeAspect="1"/>
            </p:cNvPicPr>
            <p:nvPr/>
          </p:nvPicPr>
          <p:blipFill>
            <a:blip r:embed="rId6"/>
            <a:stretch>
              <a:fillRect/>
            </a:stretch>
          </p:blipFill>
          <p:spPr>
            <a:xfrm>
              <a:off x="6647009" y="3335026"/>
              <a:ext cx="4816960" cy="2714443"/>
            </a:xfrm>
            <a:prstGeom prst="rect">
              <a:avLst/>
            </a:prstGeom>
          </p:spPr>
        </p:pic>
        <p:pic>
          <p:nvPicPr>
            <p:cNvPr id="8" name="Picture 7">
              <a:extLst>
                <a:ext uri="{FF2B5EF4-FFF2-40B4-BE49-F238E27FC236}">
                  <a16:creationId xmlns:a16="http://schemas.microsoft.com/office/drawing/2014/main" id="{CABC4936-A68C-4C7C-B15B-5DFB94850C67}"/>
                </a:ext>
              </a:extLst>
            </p:cNvPr>
            <p:cNvPicPr>
              <a:picLocks noChangeAspect="1"/>
            </p:cNvPicPr>
            <p:nvPr/>
          </p:nvPicPr>
          <p:blipFill>
            <a:blip r:embed="rId7"/>
            <a:stretch>
              <a:fillRect/>
            </a:stretch>
          </p:blipFill>
          <p:spPr>
            <a:xfrm>
              <a:off x="6170644" y="4452209"/>
              <a:ext cx="236787" cy="684123"/>
            </a:xfrm>
            <a:prstGeom prst="rect">
              <a:avLst/>
            </a:prstGeom>
          </p:spPr>
        </p:pic>
        <p:sp>
          <p:nvSpPr>
            <p:cNvPr id="42" name="TextBox 41">
              <a:extLst>
                <a:ext uri="{FF2B5EF4-FFF2-40B4-BE49-F238E27FC236}">
                  <a16:creationId xmlns:a16="http://schemas.microsoft.com/office/drawing/2014/main" id="{64A43C2C-8962-4CBA-9F01-2AA6D7258FAF}"/>
                </a:ext>
              </a:extLst>
            </p:cNvPr>
            <p:cNvSpPr txBox="1"/>
            <p:nvPr/>
          </p:nvSpPr>
          <p:spPr>
            <a:xfrm>
              <a:off x="6647009" y="2965694"/>
              <a:ext cx="1931372" cy="369332"/>
            </a:xfrm>
            <a:prstGeom prst="rect">
              <a:avLst/>
            </a:prstGeom>
            <a:noFill/>
          </p:spPr>
          <p:txBody>
            <a:bodyPr wrap="square">
              <a:spAutoFit/>
            </a:bodyPr>
            <a:lstStyle/>
            <a:p>
              <a:r>
                <a:rPr lang="en-US" dirty="0"/>
                <a:t> Fused Operators</a:t>
              </a:r>
            </a:p>
          </p:txBody>
        </p:sp>
      </p:grpSp>
      <p:sp>
        <p:nvSpPr>
          <p:cNvPr id="45" name="Rectangle 44">
            <a:extLst>
              <a:ext uri="{FF2B5EF4-FFF2-40B4-BE49-F238E27FC236}">
                <a16:creationId xmlns:a16="http://schemas.microsoft.com/office/drawing/2014/main" id="{560BC6C1-AC02-487D-96D5-F036FFE262DC}"/>
              </a:ext>
            </a:extLst>
          </p:cNvPr>
          <p:cNvSpPr/>
          <p:nvPr/>
        </p:nvSpPr>
        <p:spPr>
          <a:xfrm>
            <a:off x="3218391" y="3222655"/>
            <a:ext cx="5329066" cy="3125608"/>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A610AC19-5965-46C6-A322-34742BB81DA7}"/>
              </a:ext>
            </a:extLst>
          </p:cNvPr>
          <p:cNvSpPr/>
          <p:nvPr/>
        </p:nvSpPr>
        <p:spPr>
          <a:xfrm>
            <a:off x="372729" y="2641487"/>
            <a:ext cx="2749412" cy="3706775"/>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4872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21875" cy="4684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pic>
        <p:nvPicPr>
          <p:cNvPr id="3" name="Picture 2">
            <a:extLst>
              <a:ext uri="{FF2B5EF4-FFF2-40B4-BE49-F238E27FC236}">
                <a16:creationId xmlns:a16="http://schemas.microsoft.com/office/drawing/2014/main" id="{122F75AD-4F4D-484C-9A24-367A8EB8EAB2}"/>
              </a:ext>
            </a:extLst>
          </p:cNvPr>
          <p:cNvPicPr>
            <a:picLocks noChangeAspect="1"/>
          </p:cNvPicPr>
          <p:nvPr/>
        </p:nvPicPr>
        <p:blipFill>
          <a:blip r:embed="rId3"/>
          <a:stretch>
            <a:fillRect/>
          </a:stretch>
        </p:blipFill>
        <p:spPr>
          <a:xfrm>
            <a:off x="6285471" y="1967169"/>
            <a:ext cx="5484474" cy="3392856"/>
          </a:xfrm>
          <a:prstGeom prst="rect">
            <a:avLst/>
          </a:prstGeom>
        </p:spPr>
      </p:pic>
      <p:sp>
        <p:nvSpPr>
          <p:cNvPr id="9" name="TextBox 8">
            <a:extLst>
              <a:ext uri="{FF2B5EF4-FFF2-40B4-BE49-F238E27FC236}">
                <a16:creationId xmlns:a16="http://schemas.microsoft.com/office/drawing/2014/main" id="{70B349F7-7305-4566-AAD2-5DAB39D6FD60}"/>
              </a:ext>
            </a:extLst>
          </p:cNvPr>
          <p:cNvSpPr txBox="1"/>
          <p:nvPr/>
        </p:nvSpPr>
        <p:spPr>
          <a:xfrm>
            <a:off x="6374159" y="5360025"/>
            <a:ext cx="5395785" cy="923330"/>
          </a:xfrm>
          <a:prstGeom prst="rect">
            <a:avLst/>
          </a:prstGeom>
          <a:noFill/>
        </p:spPr>
        <p:txBody>
          <a:bodyPr wrap="square">
            <a:spAutoFit/>
          </a:bodyPr>
          <a:lstStyle/>
          <a:p>
            <a:r>
              <a:rPr lang="en-US" dirty="0"/>
              <a:t>QKV-fused: three input tensors queries (q), keys (k), and values (v) fused.</a:t>
            </a:r>
          </a:p>
          <a:p>
            <a:r>
              <a:rPr lang="en-US" dirty="0"/>
              <a:t>AIB: Attention input bias.</a:t>
            </a:r>
          </a:p>
        </p:txBody>
      </p:sp>
      <p:sp>
        <p:nvSpPr>
          <p:cNvPr id="11" name="TextBox 10">
            <a:extLst>
              <a:ext uri="{FF2B5EF4-FFF2-40B4-BE49-F238E27FC236}">
                <a16:creationId xmlns:a16="http://schemas.microsoft.com/office/drawing/2014/main" id="{30ADCC74-2780-4545-B09E-E980F17048EA}"/>
              </a:ext>
            </a:extLst>
          </p:cNvPr>
          <p:cNvSpPr txBox="1"/>
          <p:nvPr/>
        </p:nvSpPr>
        <p:spPr>
          <a:xfrm>
            <a:off x="314068" y="1571353"/>
            <a:ext cx="5484474" cy="369332"/>
          </a:xfrm>
          <a:prstGeom prst="rect">
            <a:avLst/>
          </a:prstGeom>
          <a:noFill/>
        </p:spPr>
        <p:txBody>
          <a:bodyPr wrap="square">
            <a:spAutoFit/>
          </a:bodyPr>
          <a:lstStyle/>
          <a:p>
            <a:r>
              <a:rPr lang="en-US" dirty="0"/>
              <a:t> Automatic conﬁguration selection algorithm:</a:t>
            </a:r>
          </a:p>
        </p:txBody>
      </p:sp>
      <p:sp>
        <p:nvSpPr>
          <p:cNvPr id="13" name="TextBox 12">
            <a:extLst>
              <a:ext uri="{FF2B5EF4-FFF2-40B4-BE49-F238E27FC236}">
                <a16:creationId xmlns:a16="http://schemas.microsoft.com/office/drawing/2014/main" id="{5ECA461A-FCCF-4151-9ECF-AB169DF571B7}"/>
              </a:ext>
            </a:extLst>
          </p:cNvPr>
          <p:cNvSpPr txBox="1"/>
          <p:nvPr/>
        </p:nvSpPr>
        <p:spPr>
          <a:xfrm>
            <a:off x="485832" y="2097676"/>
            <a:ext cx="5484474" cy="4247317"/>
          </a:xfrm>
          <a:prstGeom prst="rect">
            <a:avLst/>
          </a:prstGeom>
          <a:noFill/>
        </p:spPr>
        <p:txBody>
          <a:bodyPr wrap="square">
            <a:spAutoFit/>
          </a:bodyPr>
          <a:lstStyle/>
          <a:p>
            <a:pPr marL="285750" indent="-285750">
              <a:buFont typeface="Arial" panose="020B0604020202020204" pitchFamily="34" charset="0"/>
              <a:buChar char="•"/>
            </a:pPr>
            <a:r>
              <a:rPr lang="en-US" dirty="0"/>
              <a:t>Add a node to the graph for each input and output data layout of the operator.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edge from the input to the output layout, weighted with the minimum runtime of any conﬁguration with that layout.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 a </a:t>
            </a:r>
            <a:r>
              <a:rPr lang="en-US" dirty="0">
                <a:solidFill>
                  <a:srgbClr val="C00000"/>
                </a:solidFill>
              </a:rPr>
              <a:t>single-source shortest-path </a:t>
            </a:r>
            <a:r>
              <a:rPr lang="en-US" dirty="0"/>
              <a:t>(SSSP) algorithm from the input to the output in the graph, and the resulting path is the </a:t>
            </a:r>
            <a:r>
              <a:rPr lang="en-US" dirty="0">
                <a:solidFill>
                  <a:srgbClr val="C00000"/>
                </a:solidFill>
              </a:rPr>
              <a:t>ﬁnal conﬁguration</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the graph is a directed acyclic graph (DAG) and the number of feasible input/output conﬁgurations for each operator is small, so SSSP takes linear time asymptotically and seconds for BERT. </a:t>
            </a:r>
          </a:p>
        </p:txBody>
      </p:sp>
      <p:sp>
        <p:nvSpPr>
          <p:cNvPr id="17" name="TextBox 16">
            <a:extLst>
              <a:ext uri="{FF2B5EF4-FFF2-40B4-BE49-F238E27FC236}">
                <a16:creationId xmlns:a16="http://schemas.microsoft.com/office/drawing/2014/main" id="{63102308-DC3C-4F9A-8298-0BCA53190A0D}"/>
              </a:ext>
            </a:extLst>
          </p:cNvPr>
          <p:cNvSpPr txBox="1"/>
          <p:nvPr/>
        </p:nvSpPr>
        <p:spPr>
          <a:xfrm>
            <a:off x="1958546" y="900428"/>
            <a:ext cx="3429000" cy="400110"/>
          </a:xfrm>
          <a:prstGeom prst="rect">
            <a:avLst/>
          </a:prstGeom>
          <a:noFill/>
        </p:spPr>
        <p:txBody>
          <a:bodyPr wrap="square">
            <a:spAutoFit/>
          </a:bodyPr>
          <a:lstStyle/>
          <a:p>
            <a:r>
              <a:rPr lang="en-US" sz="2000" b="1" dirty="0"/>
              <a:t>4. End-to-end optimization</a:t>
            </a:r>
          </a:p>
        </p:txBody>
      </p:sp>
      <p:sp>
        <p:nvSpPr>
          <p:cNvPr id="19" name="TextBox 18">
            <a:extLst>
              <a:ext uri="{FF2B5EF4-FFF2-40B4-BE49-F238E27FC236}">
                <a16:creationId xmlns:a16="http://schemas.microsoft.com/office/drawing/2014/main" id="{F05266E1-065E-4642-A9EE-73A7D5F1E91F}"/>
              </a:ext>
            </a:extLst>
          </p:cNvPr>
          <p:cNvSpPr txBox="1"/>
          <p:nvPr/>
        </p:nvSpPr>
        <p:spPr>
          <a:xfrm>
            <a:off x="6285471" y="1571353"/>
            <a:ext cx="1979140" cy="369332"/>
          </a:xfrm>
          <a:prstGeom prst="rect">
            <a:avLst/>
          </a:prstGeom>
          <a:noFill/>
        </p:spPr>
        <p:txBody>
          <a:bodyPr wrap="square">
            <a:spAutoFit/>
          </a:bodyPr>
          <a:lstStyle/>
          <a:p>
            <a:r>
              <a:rPr lang="en-US" b="1" dirty="0"/>
              <a:t>Example</a:t>
            </a:r>
            <a:r>
              <a:rPr lang="en-US" dirty="0"/>
              <a:t>:</a:t>
            </a:r>
          </a:p>
        </p:txBody>
      </p:sp>
    </p:spTree>
    <p:extLst>
      <p:ext uri="{BB962C8B-B14F-4D97-AF65-F5344CB8AC3E}">
        <p14:creationId xmlns:p14="http://schemas.microsoft.com/office/powerpoint/2010/main" val="288306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8072</TotalTime>
  <Words>1035</Words>
  <Application>Microsoft Office PowerPoint</Application>
  <PresentationFormat>Widescreen</PresentationFormat>
  <Paragraphs>87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Yingxuan Zhu</dc:creator>
  <cp:lastModifiedBy>Yingxuan Zhu</cp:lastModifiedBy>
  <cp:revision>106</cp:revision>
  <dcterms:created xsi:type="dcterms:W3CDTF">2022-11-15T16:24:18Z</dcterms:created>
  <dcterms:modified xsi:type="dcterms:W3CDTF">2022-11-22T04:32:36Z</dcterms:modified>
</cp:coreProperties>
</file>