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79" r:id="rId3"/>
    <p:sldId id="287" r:id="rId4"/>
    <p:sldId id="269" r:id="rId5"/>
    <p:sldId id="282" r:id="rId6"/>
    <p:sldId id="284" r:id="rId7"/>
    <p:sldId id="283" r:id="rId8"/>
    <p:sldId id="285" r:id="rId9"/>
    <p:sldId id="286"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6437" autoAdjust="0"/>
  </p:normalViewPr>
  <p:slideViewPr>
    <p:cSldViewPr snapToGrid="0">
      <p:cViewPr varScale="1">
        <p:scale>
          <a:sx n="113" d="100"/>
          <a:sy n="113" d="100"/>
        </p:scale>
        <p:origin x="2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7E53E-DCC9-4EEA-BE84-24AA42B8DF53}"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3839E-ECD2-4C2B-B6B3-039F1A782CEA}" type="slidenum">
              <a:rPr lang="en-US" smtClean="0"/>
              <a:t>‹#›</a:t>
            </a:fld>
            <a:endParaRPr lang="en-US"/>
          </a:p>
        </p:txBody>
      </p:sp>
    </p:spTree>
    <p:extLst>
      <p:ext uri="{BB962C8B-B14F-4D97-AF65-F5344CB8AC3E}">
        <p14:creationId xmlns:p14="http://schemas.microsoft.com/office/powerpoint/2010/main" val="356648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a:t>
            </a:fld>
            <a:endParaRPr lang="en-US"/>
          </a:p>
        </p:txBody>
      </p:sp>
    </p:spTree>
    <p:extLst>
      <p:ext uri="{BB962C8B-B14F-4D97-AF65-F5344CB8AC3E}">
        <p14:creationId xmlns:p14="http://schemas.microsoft.com/office/powerpoint/2010/main" val="1247989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10</a:t>
            </a:fld>
            <a:endParaRPr lang="en-US"/>
          </a:p>
        </p:txBody>
      </p:sp>
    </p:spTree>
    <p:extLst>
      <p:ext uri="{BB962C8B-B14F-4D97-AF65-F5344CB8AC3E}">
        <p14:creationId xmlns:p14="http://schemas.microsoft.com/office/powerpoint/2010/main" val="3702524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2</a:t>
            </a:fld>
            <a:endParaRPr lang="en-US"/>
          </a:p>
        </p:txBody>
      </p:sp>
    </p:spTree>
    <p:extLst>
      <p:ext uri="{BB962C8B-B14F-4D97-AF65-F5344CB8AC3E}">
        <p14:creationId xmlns:p14="http://schemas.microsoft.com/office/powerpoint/2010/main" val="374838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3</a:t>
            </a:fld>
            <a:endParaRPr lang="en-US"/>
          </a:p>
        </p:txBody>
      </p:sp>
    </p:spTree>
    <p:extLst>
      <p:ext uri="{BB962C8B-B14F-4D97-AF65-F5344CB8AC3E}">
        <p14:creationId xmlns:p14="http://schemas.microsoft.com/office/powerpoint/2010/main" val="18799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4</a:t>
            </a:fld>
            <a:endParaRPr lang="en-US"/>
          </a:p>
        </p:txBody>
      </p:sp>
    </p:spTree>
    <p:extLst>
      <p:ext uri="{BB962C8B-B14F-4D97-AF65-F5344CB8AC3E}">
        <p14:creationId xmlns:p14="http://schemas.microsoft.com/office/powerpoint/2010/main" val="117088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5</a:t>
            </a:fld>
            <a:endParaRPr lang="en-US"/>
          </a:p>
        </p:txBody>
      </p:sp>
    </p:spTree>
    <p:extLst>
      <p:ext uri="{BB962C8B-B14F-4D97-AF65-F5344CB8AC3E}">
        <p14:creationId xmlns:p14="http://schemas.microsoft.com/office/powerpoint/2010/main" val="276774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6</a:t>
            </a:fld>
            <a:endParaRPr lang="en-US"/>
          </a:p>
        </p:txBody>
      </p:sp>
    </p:spTree>
    <p:extLst>
      <p:ext uri="{BB962C8B-B14F-4D97-AF65-F5344CB8AC3E}">
        <p14:creationId xmlns:p14="http://schemas.microsoft.com/office/powerpoint/2010/main" val="2849942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7</a:t>
            </a:fld>
            <a:endParaRPr lang="en-US"/>
          </a:p>
        </p:txBody>
      </p:sp>
    </p:spTree>
    <p:extLst>
      <p:ext uri="{BB962C8B-B14F-4D97-AF65-F5344CB8AC3E}">
        <p14:creationId xmlns:p14="http://schemas.microsoft.com/office/powerpoint/2010/main" val="244982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8</a:t>
            </a:fld>
            <a:endParaRPr lang="en-US"/>
          </a:p>
        </p:txBody>
      </p:sp>
    </p:spTree>
    <p:extLst>
      <p:ext uri="{BB962C8B-B14F-4D97-AF65-F5344CB8AC3E}">
        <p14:creationId xmlns:p14="http://schemas.microsoft.com/office/powerpoint/2010/main" val="3288733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9</a:t>
            </a:fld>
            <a:endParaRPr lang="en-US"/>
          </a:p>
        </p:txBody>
      </p:sp>
    </p:spTree>
    <p:extLst>
      <p:ext uri="{BB962C8B-B14F-4D97-AF65-F5344CB8AC3E}">
        <p14:creationId xmlns:p14="http://schemas.microsoft.com/office/powerpoint/2010/main" val="28043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81C6-491D-42AF-BEA9-F9B330D17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58EFA-79C2-477C-A94F-AED1C8CFF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D172F-D083-4C99-9AC8-FC3854B5E116}"/>
              </a:ext>
            </a:extLst>
          </p:cNvPr>
          <p:cNvSpPr>
            <a:spLocks noGrp="1"/>
          </p:cNvSpPr>
          <p:nvPr>
            <p:ph type="dt" sz="half" idx="10"/>
          </p:nvPr>
        </p:nvSpPr>
        <p:spPr/>
        <p:txBody>
          <a:bodyPr/>
          <a:lstStyle/>
          <a:p>
            <a:fld id="{2D42D39A-B0D4-4E59-8743-DC8C3B76AA16}" type="datetime1">
              <a:rPr lang="en-US" smtClean="0"/>
              <a:t>4/21/2022</a:t>
            </a:fld>
            <a:endParaRPr lang="en-US"/>
          </a:p>
        </p:txBody>
      </p:sp>
      <p:sp>
        <p:nvSpPr>
          <p:cNvPr id="5" name="Footer Placeholder 4">
            <a:extLst>
              <a:ext uri="{FF2B5EF4-FFF2-40B4-BE49-F238E27FC236}">
                <a16:creationId xmlns:a16="http://schemas.microsoft.com/office/drawing/2014/main" id="{C77691C9-A229-4453-AA4A-7B9C43541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118CE-8DFE-44D3-9A1E-0C350A6F288A}"/>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4409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F929-6039-4938-A12D-EBE018107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0D092-84AE-4B7A-8491-1D30E478B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BE112-F406-4473-9899-0A227AA2EA2D}"/>
              </a:ext>
            </a:extLst>
          </p:cNvPr>
          <p:cNvSpPr>
            <a:spLocks noGrp="1"/>
          </p:cNvSpPr>
          <p:nvPr>
            <p:ph type="dt" sz="half" idx="10"/>
          </p:nvPr>
        </p:nvSpPr>
        <p:spPr/>
        <p:txBody>
          <a:bodyPr/>
          <a:lstStyle/>
          <a:p>
            <a:fld id="{045DDE1E-54F4-488B-8660-D65BF81E1529}" type="datetime1">
              <a:rPr lang="en-US" smtClean="0"/>
              <a:t>4/21/2022</a:t>
            </a:fld>
            <a:endParaRPr lang="en-US"/>
          </a:p>
        </p:txBody>
      </p:sp>
      <p:sp>
        <p:nvSpPr>
          <p:cNvPr id="5" name="Footer Placeholder 4">
            <a:extLst>
              <a:ext uri="{FF2B5EF4-FFF2-40B4-BE49-F238E27FC236}">
                <a16:creationId xmlns:a16="http://schemas.microsoft.com/office/drawing/2014/main" id="{7D03B874-F03B-4A4A-80BD-1A1809D46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26BEA-5B59-48B2-A2EA-46EA233735C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01391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E8C4F-61EA-4D64-BA71-271141F07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E183B2-4597-43C5-ADFE-63AA5C440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44E4F-E87F-4AAC-BDE4-1AB1A95FE337}"/>
              </a:ext>
            </a:extLst>
          </p:cNvPr>
          <p:cNvSpPr>
            <a:spLocks noGrp="1"/>
          </p:cNvSpPr>
          <p:nvPr>
            <p:ph type="dt" sz="half" idx="10"/>
          </p:nvPr>
        </p:nvSpPr>
        <p:spPr/>
        <p:txBody>
          <a:bodyPr/>
          <a:lstStyle/>
          <a:p>
            <a:fld id="{793011FE-09CB-437D-9FC0-CFAA534A60EA}" type="datetime1">
              <a:rPr lang="en-US" smtClean="0"/>
              <a:t>4/21/2022</a:t>
            </a:fld>
            <a:endParaRPr lang="en-US"/>
          </a:p>
        </p:txBody>
      </p:sp>
      <p:sp>
        <p:nvSpPr>
          <p:cNvPr id="5" name="Footer Placeholder 4">
            <a:extLst>
              <a:ext uri="{FF2B5EF4-FFF2-40B4-BE49-F238E27FC236}">
                <a16:creationId xmlns:a16="http://schemas.microsoft.com/office/drawing/2014/main" id="{01AAB5F2-73B1-4933-873B-2F28E65BD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E2F26-AC93-4EA5-B66E-EDD2550ACE03}"/>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4374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47D1-D15F-4890-BC67-A7C49652E9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B7E6F-3A21-4BAA-B8DA-E4094935DC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551F7-9B27-4D00-865C-AF95C5C7C97B}"/>
              </a:ext>
            </a:extLst>
          </p:cNvPr>
          <p:cNvSpPr>
            <a:spLocks noGrp="1"/>
          </p:cNvSpPr>
          <p:nvPr>
            <p:ph type="dt" sz="half" idx="10"/>
          </p:nvPr>
        </p:nvSpPr>
        <p:spPr/>
        <p:txBody>
          <a:bodyPr/>
          <a:lstStyle/>
          <a:p>
            <a:fld id="{9B4FCF2D-9C4F-4DD6-A47F-88BEBB9B9890}" type="datetime1">
              <a:rPr lang="en-US" smtClean="0"/>
              <a:t>4/21/2022</a:t>
            </a:fld>
            <a:endParaRPr lang="en-US"/>
          </a:p>
        </p:txBody>
      </p:sp>
      <p:sp>
        <p:nvSpPr>
          <p:cNvPr id="5" name="Footer Placeholder 4">
            <a:extLst>
              <a:ext uri="{FF2B5EF4-FFF2-40B4-BE49-F238E27FC236}">
                <a16:creationId xmlns:a16="http://schemas.microsoft.com/office/drawing/2014/main" id="{908A80D4-D0C0-41FA-8C7F-360754157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92742-5D26-48A7-90F7-49C6574ECD98}"/>
              </a:ext>
            </a:extLst>
          </p:cNvPr>
          <p:cNvSpPr>
            <a:spLocks noGrp="1"/>
          </p:cNvSpPr>
          <p:nvPr>
            <p:ph type="sldNum" sz="quarter" idx="12"/>
          </p:nvPr>
        </p:nvSpPr>
        <p:spPr/>
        <p:txBody>
          <a:bodyPr/>
          <a:lstStyle>
            <a:lvl1pPr>
              <a:defRPr sz="1600" b="1">
                <a:solidFill>
                  <a:schemeClr val="tx1"/>
                </a:solidFill>
              </a:defRPr>
            </a:lvl1pPr>
          </a:lstStyle>
          <a:p>
            <a:fld id="{99371C1B-A13D-49AF-A30A-2E29DF20F284}" type="slidenum">
              <a:rPr lang="en-US" smtClean="0"/>
              <a:pPr/>
              <a:t>‹#›</a:t>
            </a:fld>
            <a:endParaRPr lang="en-US" dirty="0"/>
          </a:p>
        </p:txBody>
      </p:sp>
    </p:spTree>
    <p:extLst>
      <p:ext uri="{BB962C8B-B14F-4D97-AF65-F5344CB8AC3E}">
        <p14:creationId xmlns:p14="http://schemas.microsoft.com/office/powerpoint/2010/main" val="255131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232-D533-4BDD-BACF-F902E7FEE97D}"/>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F75B804F-6A5A-42E6-8FAC-0D9854D5D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41D7C-2408-476C-99AC-96C0FA168F1E}"/>
              </a:ext>
            </a:extLst>
          </p:cNvPr>
          <p:cNvSpPr>
            <a:spLocks noGrp="1"/>
          </p:cNvSpPr>
          <p:nvPr>
            <p:ph type="dt" sz="half" idx="10"/>
          </p:nvPr>
        </p:nvSpPr>
        <p:spPr/>
        <p:txBody>
          <a:bodyPr/>
          <a:lstStyle/>
          <a:p>
            <a:fld id="{417A586E-DDF2-4815-B56B-7F21AE092688}" type="datetime1">
              <a:rPr lang="en-US" smtClean="0"/>
              <a:t>4/21/2022</a:t>
            </a:fld>
            <a:endParaRPr lang="en-US"/>
          </a:p>
        </p:txBody>
      </p:sp>
      <p:sp>
        <p:nvSpPr>
          <p:cNvPr id="5" name="Footer Placeholder 4">
            <a:extLst>
              <a:ext uri="{FF2B5EF4-FFF2-40B4-BE49-F238E27FC236}">
                <a16:creationId xmlns:a16="http://schemas.microsoft.com/office/drawing/2014/main" id="{086483A7-E754-49FB-8528-C04D51AD1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4E191-E3D1-4727-9CC6-E42300D734BB}"/>
              </a:ext>
            </a:extLst>
          </p:cNvPr>
          <p:cNvSpPr>
            <a:spLocks noGrp="1"/>
          </p:cNvSpPr>
          <p:nvPr>
            <p:ph type="sldNum" sz="quarter" idx="12"/>
          </p:nvPr>
        </p:nvSpPr>
        <p:spPr/>
        <p:txBody>
          <a:bodyPr/>
          <a:lstStyle>
            <a:lvl1pPr>
              <a:defRPr sz="1800">
                <a:solidFill>
                  <a:schemeClr val="tx1"/>
                </a:solidFill>
              </a:defRPr>
            </a:lvl1pPr>
          </a:lstStyle>
          <a:p>
            <a:fld id="{99371C1B-A13D-49AF-A30A-2E29DF20F284}" type="slidenum">
              <a:rPr lang="en-US" smtClean="0"/>
              <a:pPr/>
              <a:t>‹#›</a:t>
            </a:fld>
            <a:endParaRPr lang="en-US" dirty="0"/>
          </a:p>
        </p:txBody>
      </p:sp>
    </p:spTree>
    <p:extLst>
      <p:ext uri="{BB962C8B-B14F-4D97-AF65-F5344CB8AC3E}">
        <p14:creationId xmlns:p14="http://schemas.microsoft.com/office/powerpoint/2010/main" val="330385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3C8-7FAD-410F-9085-09BFEA59F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9CD8D-C9D6-44F7-A044-41D94A575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3C0D9-F76D-49D7-BE7D-4A11BA4A28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A35A7-437B-47B7-B2D1-F3F763BDCD2F}"/>
              </a:ext>
            </a:extLst>
          </p:cNvPr>
          <p:cNvSpPr>
            <a:spLocks noGrp="1"/>
          </p:cNvSpPr>
          <p:nvPr>
            <p:ph type="dt" sz="half" idx="10"/>
          </p:nvPr>
        </p:nvSpPr>
        <p:spPr/>
        <p:txBody>
          <a:bodyPr/>
          <a:lstStyle/>
          <a:p>
            <a:fld id="{01A6D09E-7354-4224-ABDA-686566415105}" type="datetime1">
              <a:rPr lang="en-US" smtClean="0"/>
              <a:t>4/21/2022</a:t>
            </a:fld>
            <a:endParaRPr lang="en-US"/>
          </a:p>
        </p:txBody>
      </p:sp>
      <p:sp>
        <p:nvSpPr>
          <p:cNvPr id="6" name="Footer Placeholder 5">
            <a:extLst>
              <a:ext uri="{FF2B5EF4-FFF2-40B4-BE49-F238E27FC236}">
                <a16:creationId xmlns:a16="http://schemas.microsoft.com/office/drawing/2014/main" id="{F5A709E6-679C-40DF-A6EB-5E3BF3E2E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AB72A-6BFB-4D9C-94DF-BCE141FF957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206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99FC-8A18-4472-8E23-4E72259A4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E2FCC-A784-49C0-A5AC-48BAD7E8E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D19A6-DA4C-4173-A476-219BA2C05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E6B41-AD5C-448F-81B0-E3B616A29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0077B-3019-46B1-BF96-C84D1FE8F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E08C49-27A8-4718-ABE2-4D6B54947B17}"/>
              </a:ext>
            </a:extLst>
          </p:cNvPr>
          <p:cNvSpPr>
            <a:spLocks noGrp="1"/>
          </p:cNvSpPr>
          <p:nvPr>
            <p:ph type="dt" sz="half" idx="10"/>
          </p:nvPr>
        </p:nvSpPr>
        <p:spPr/>
        <p:txBody>
          <a:bodyPr/>
          <a:lstStyle/>
          <a:p>
            <a:fld id="{5E46C611-69B4-4724-8601-A756E656B73C}" type="datetime1">
              <a:rPr lang="en-US" smtClean="0"/>
              <a:t>4/21/2022</a:t>
            </a:fld>
            <a:endParaRPr lang="en-US"/>
          </a:p>
        </p:txBody>
      </p:sp>
      <p:sp>
        <p:nvSpPr>
          <p:cNvPr id="8" name="Footer Placeholder 7">
            <a:extLst>
              <a:ext uri="{FF2B5EF4-FFF2-40B4-BE49-F238E27FC236}">
                <a16:creationId xmlns:a16="http://schemas.microsoft.com/office/drawing/2014/main" id="{810017C4-7537-444F-8827-56FF32E29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84F20-7AFD-4E14-8B01-1504E845009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11828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A72B-0B8C-4C53-8820-09B448693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9C2048-7FCF-4BB6-86F1-0A41B965FB31}"/>
              </a:ext>
            </a:extLst>
          </p:cNvPr>
          <p:cNvSpPr>
            <a:spLocks noGrp="1"/>
          </p:cNvSpPr>
          <p:nvPr>
            <p:ph type="dt" sz="half" idx="10"/>
          </p:nvPr>
        </p:nvSpPr>
        <p:spPr/>
        <p:txBody>
          <a:bodyPr/>
          <a:lstStyle/>
          <a:p>
            <a:fld id="{CF91EA7E-2A8D-472A-9A86-A32AB6DB78B6}" type="datetime1">
              <a:rPr lang="en-US" smtClean="0"/>
              <a:t>4/21/2022</a:t>
            </a:fld>
            <a:endParaRPr lang="en-US"/>
          </a:p>
        </p:txBody>
      </p:sp>
      <p:sp>
        <p:nvSpPr>
          <p:cNvPr id="4" name="Footer Placeholder 3">
            <a:extLst>
              <a:ext uri="{FF2B5EF4-FFF2-40B4-BE49-F238E27FC236}">
                <a16:creationId xmlns:a16="http://schemas.microsoft.com/office/drawing/2014/main" id="{1F0511BF-FF27-43E0-81C2-F7238D257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342EA-6F2E-49EE-BEEF-FB5C9528615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8222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F379A-8E5A-4B14-9803-1EA65C27B044}"/>
              </a:ext>
            </a:extLst>
          </p:cNvPr>
          <p:cNvSpPr>
            <a:spLocks noGrp="1"/>
          </p:cNvSpPr>
          <p:nvPr>
            <p:ph type="dt" sz="half" idx="10"/>
          </p:nvPr>
        </p:nvSpPr>
        <p:spPr/>
        <p:txBody>
          <a:bodyPr/>
          <a:lstStyle/>
          <a:p>
            <a:fld id="{819090E3-4F6C-4A3C-8AD1-0908C6C860A1}" type="datetime1">
              <a:rPr lang="en-US" smtClean="0"/>
              <a:t>4/21/2022</a:t>
            </a:fld>
            <a:endParaRPr lang="en-US"/>
          </a:p>
        </p:txBody>
      </p:sp>
      <p:sp>
        <p:nvSpPr>
          <p:cNvPr id="3" name="Footer Placeholder 2">
            <a:extLst>
              <a:ext uri="{FF2B5EF4-FFF2-40B4-BE49-F238E27FC236}">
                <a16:creationId xmlns:a16="http://schemas.microsoft.com/office/drawing/2014/main" id="{872FA51B-5501-4091-B227-A49BE46E8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C4B43-9A7A-4036-AA79-F8F1042931B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25887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7429-8B5F-4097-BB24-0D5CA709D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72B2D-D145-4C9E-B0FD-7868E376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E48FA-C3B3-4F00-A0C3-0988C3DE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8A4A1-5BDC-4F76-991D-B36EB82A0B57}"/>
              </a:ext>
            </a:extLst>
          </p:cNvPr>
          <p:cNvSpPr>
            <a:spLocks noGrp="1"/>
          </p:cNvSpPr>
          <p:nvPr>
            <p:ph type="dt" sz="half" idx="10"/>
          </p:nvPr>
        </p:nvSpPr>
        <p:spPr/>
        <p:txBody>
          <a:bodyPr/>
          <a:lstStyle/>
          <a:p>
            <a:fld id="{EA850DE7-C60E-4F49-84B4-EF7CBDBE4D52}" type="datetime1">
              <a:rPr lang="en-US" smtClean="0"/>
              <a:t>4/21/2022</a:t>
            </a:fld>
            <a:endParaRPr lang="en-US"/>
          </a:p>
        </p:txBody>
      </p:sp>
      <p:sp>
        <p:nvSpPr>
          <p:cNvPr id="6" name="Footer Placeholder 5">
            <a:extLst>
              <a:ext uri="{FF2B5EF4-FFF2-40B4-BE49-F238E27FC236}">
                <a16:creationId xmlns:a16="http://schemas.microsoft.com/office/drawing/2014/main" id="{9409970D-2D77-4F63-85E9-C2D64F164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A77C8-B065-4BDF-A27D-70F460948DD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95166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45CF-CF1C-4D2D-B07C-FFDD6BB9D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249916-D3F4-472A-9BDE-8C4670B40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12290-83A4-4553-B49C-7A44E9543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605EA-197F-4B5E-9B13-286C99867BA9}"/>
              </a:ext>
            </a:extLst>
          </p:cNvPr>
          <p:cNvSpPr>
            <a:spLocks noGrp="1"/>
          </p:cNvSpPr>
          <p:nvPr>
            <p:ph type="dt" sz="half" idx="10"/>
          </p:nvPr>
        </p:nvSpPr>
        <p:spPr/>
        <p:txBody>
          <a:bodyPr/>
          <a:lstStyle/>
          <a:p>
            <a:fld id="{8A11259F-E72A-4EE6-B4B2-AF19B34A9F9E}" type="datetime1">
              <a:rPr lang="en-US" smtClean="0"/>
              <a:t>4/21/2022</a:t>
            </a:fld>
            <a:endParaRPr lang="en-US"/>
          </a:p>
        </p:txBody>
      </p:sp>
      <p:sp>
        <p:nvSpPr>
          <p:cNvPr id="6" name="Footer Placeholder 5">
            <a:extLst>
              <a:ext uri="{FF2B5EF4-FFF2-40B4-BE49-F238E27FC236}">
                <a16:creationId xmlns:a16="http://schemas.microsoft.com/office/drawing/2014/main" id="{F90110AC-B4F6-4099-BE57-797F762C7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7C265-97DA-4CD7-9B6B-B8944A45F526}"/>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415638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0647B-00B4-4939-9FAD-A926F286A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26945-4BA1-4F11-9C6C-027CEE5DD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BC7EF-6275-4A65-915A-C81366C24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675C4-4B45-434D-8296-CEAD0BFBAAE2}" type="datetime1">
              <a:rPr lang="en-US" smtClean="0"/>
              <a:t>4/21/2022</a:t>
            </a:fld>
            <a:endParaRPr lang="en-US"/>
          </a:p>
        </p:txBody>
      </p:sp>
      <p:sp>
        <p:nvSpPr>
          <p:cNvPr id="5" name="Footer Placeholder 4">
            <a:extLst>
              <a:ext uri="{FF2B5EF4-FFF2-40B4-BE49-F238E27FC236}">
                <a16:creationId xmlns:a16="http://schemas.microsoft.com/office/drawing/2014/main" id="{ADA1027D-4B97-41CF-816E-A677DA921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9D41F4-F6FE-4C0A-A9BA-69C0658D4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1C1B-A13D-49AF-A30A-2E29DF20F284}" type="slidenum">
              <a:rPr lang="en-US" smtClean="0"/>
              <a:t>‹#›</a:t>
            </a:fld>
            <a:endParaRPr lang="en-US"/>
          </a:p>
        </p:txBody>
      </p:sp>
    </p:spTree>
    <p:extLst>
      <p:ext uri="{BB962C8B-B14F-4D97-AF65-F5344CB8AC3E}">
        <p14:creationId xmlns:p14="http://schemas.microsoft.com/office/powerpoint/2010/main" val="118946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usenix.org/conference/nsdi22/presentation/sharma"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usenix.org/conference/nsdi22/presentation/sharma" TargetMode="External"/><Relationship Id="rId4" Type="http://schemas.openxmlformats.org/officeDocument/2006/relationships/image" Target="../media/image7.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usenix.org/conference/nsdi22/presentation/sharma" TargetMode="Externa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usenix.org/conference/nsdi22/presentation/sharma"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www.usenix.org/conference/nsdi22/presentation/sharma" TargetMode="External"/><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usenix.org/conference/nsdi22/presentation/sharma" TargetMode="External"/><Relationship Id="rId10"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usenix.org/conference/nsdi22/presentation/sharma" TargetMode="External"/><Relationship Id="rId10"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www.usenix.org/conference/nsdi22/presentation/sharma" TargetMode="Externa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usenix.org/conference/nsdi22/presentation/sharma" TargetMode="External"/><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0.png"/><Relationship Id="rId10" Type="http://schemas.openxmlformats.org/officeDocument/2006/relationships/image" Target="../media/image18.png"/><Relationship Id="rId4" Type="http://schemas.openxmlformats.org/officeDocument/2006/relationships/image" Target="../media/image19.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www.usenix.org/conference/nsdi22/presentation/sharma" TargetMode="Externa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C2E3448-83A9-4A01-97A4-F3DDD378B304}"/>
              </a:ext>
            </a:extLst>
          </p:cNvPr>
          <p:cNvPicPr>
            <a:picLocks noChangeAspect="1"/>
          </p:cNvPicPr>
          <p:nvPr/>
        </p:nvPicPr>
        <p:blipFill>
          <a:blip r:embed="rId3"/>
          <a:stretch>
            <a:fillRect/>
          </a:stretch>
        </p:blipFill>
        <p:spPr>
          <a:xfrm>
            <a:off x="361034" y="2679419"/>
            <a:ext cx="4752831" cy="2291004"/>
          </a:xfrm>
          <a:prstGeom prst="rect">
            <a:avLst/>
          </a:prstGeom>
        </p:spPr>
      </p:pic>
      <p:sp>
        <p:nvSpPr>
          <p:cNvPr id="10" name="Rectangle 9">
            <a:extLst>
              <a:ext uri="{FF2B5EF4-FFF2-40B4-BE49-F238E27FC236}">
                <a16:creationId xmlns:a16="http://schemas.microsoft.com/office/drawing/2014/main" id="{F4AB18C8-C994-4545-8BD6-EBC5AFF549A8}"/>
              </a:ext>
            </a:extLst>
          </p:cNvPr>
          <p:cNvSpPr/>
          <p:nvPr/>
        </p:nvSpPr>
        <p:spPr>
          <a:xfrm>
            <a:off x="5836528" y="774684"/>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II. Challenges</a:t>
            </a:r>
          </a:p>
        </p:txBody>
      </p:sp>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1216200" cy="872465"/>
          </a:xfrm>
        </p:spPr>
        <p:txBody>
          <a:bodyPr>
            <a:noAutofit/>
          </a:bodyPr>
          <a:lstStyle/>
          <a:p>
            <a:r>
              <a:rPr lang="en-US" altLang="zh-CN" sz="2400" b="1" dirty="0">
                <a:solidFill>
                  <a:srgbClr val="C00000"/>
                </a:solidFill>
              </a:rPr>
              <a:t>Notes: Optimizing Network Provisioning through Cooperation </a:t>
            </a:r>
            <a:r>
              <a:rPr lang="en-US" altLang="zh-CN" sz="2400" b="1" baseline="30000" dirty="0">
                <a:solidFill>
                  <a:srgbClr val="C00000"/>
                </a:solidFill>
              </a:rPr>
              <a:t>[1]</a:t>
            </a:r>
            <a:endParaRPr lang="en-US" sz="2400" b="1" baseline="30000" dirty="0"/>
          </a:p>
        </p:txBody>
      </p:sp>
      <p:sp>
        <p:nvSpPr>
          <p:cNvPr id="12" name="Rectangle 11">
            <a:extLst>
              <a:ext uri="{FF2B5EF4-FFF2-40B4-BE49-F238E27FC236}">
                <a16:creationId xmlns:a16="http://schemas.microsoft.com/office/drawing/2014/main" id="{16461703-891F-4F9B-BCF5-79294CF36F5D}"/>
              </a:ext>
            </a:extLst>
          </p:cNvPr>
          <p:cNvSpPr/>
          <p:nvPr/>
        </p:nvSpPr>
        <p:spPr>
          <a:xfrm>
            <a:off x="460942" y="929378"/>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 Applications</a:t>
            </a:r>
          </a:p>
        </p:txBody>
      </p:sp>
      <p:sp>
        <p:nvSpPr>
          <p:cNvPr id="26" name="TextBox 25">
            <a:extLst>
              <a:ext uri="{FF2B5EF4-FFF2-40B4-BE49-F238E27FC236}">
                <a16:creationId xmlns:a16="http://schemas.microsoft.com/office/drawing/2014/main" id="{A0E83597-ECD5-4F49-817C-5EBC386D053A}"/>
              </a:ext>
            </a:extLst>
          </p:cNvPr>
          <p:cNvSpPr txBox="1"/>
          <p:nvPr/>
        </p:nvSpPr>
        <p:spPr>
          <a:xfrm>
            <a:off x="481278" y="1306526"/>
            <a:ext cx="4999248" cy="923330"/>
          </a:xfrm>
          <a:prstGeom prst="rect">
            <a:avLst/>
          </a:prstGeom>
          <a:noFill/>
        </p:spPr>
        <p:txBody>
          <a:bodyPr wrap="square">
            <a:spAutoFit/>
          </a:bodyPr>
          <a:lstStyle/>
          <a:p>
            <a:r>
              <a:rPr lang="en-US" dirty="0">
                <a:highlight>
                  <a:srgbClr val="FFFF00"/>
                </a:highlight>
              </a:rPr>
              <a:t>Provision</a:t>
            </a:r>
            <a:r>
              <a:rPr lang="en-US" dirty="0"/>
              <a:t> Wide-Area Network (WAN) </a:t>
            </a:r>
            <a:r>
              <a:rPr lang="en-US" dirty="0">
                <a:highlight>
                  <a:srgbClr val="FFFF00"/>
                </a:highlight>
              </a:rPr>
              <a:t>bandwidth capacity </a:t>
            </a:r>
            <a:r>
              <a:rPr lang="en-US" dirty="0"/>
              <a:t>in inter-data center (DC) for </a:t>
            </a:r>
            <a:r>
              <a:rPr lang="en-US" u="sng" dirty="0"/>
              <a:t>first-party applications </a:t>
            </a:r>
            <a:r>
              <a:rPr lang="en-US" dirty="0"/>
              <a:t>in cloud-scale services. </a:t>
            </a:r>
          </a:p>
        </p:txBody>
      </p:sp>
      <p:sp>
        <p:nvSpPr>
          <p:cNvPr id="28" name="TextBox 27">
            <a:extLst>
              <a:ext uri="{FF2B5EF4-FFF2-40B4-BE49-F238E27FC236}">
                <a16:creationId xmlns:a16="http://schemas.microsoft.com/office/drawing/2014/main" id="{EB60D3E5-BE55-4242-B0E3-3ACB5648676D}"/>
              </a:ext>
            </a:extLst>
          </p:cNvPr>
          <p:cNvSpPr txBox="1"/>
          <p:nvPr/>
        </p:nvSpPr>
        <p:spPr>
          <a:xfrm>
            <a:off x="5730029" y="1129215"/>
            <a:ext cx="5962437" cy="646331"/>
          </a:xfrm>
          <a:prstGeom prst="rect">
            <a:avLst/>
          </a:prstGeom>
          <a:noFill/>
        </p:spPr>
        <p:txBody>
          <a:bodyPr wrap="square">
            <a:spAutoFit/>
          </a:bodyPr>
          <a:lstStyle/>
          <a:p>
            <a:r>
              <a:rPr lang="en-US" dirty="0"/>
              <a:t>Provide </a:t>
            </a:r>
            <a:r>
              <a:rPr lang="en-US" b="1" dirty="0">
                <a:solidFill>
                  <a:srgbClr val="C00000"/>
                </a:solidFill>
                <a:highlight>
                  <a:srgbClr val="FFFF00"/>
                </a:highlight>
              </a:rPr>
              <a:t>PERFECT</a:t>
            </a:r>
            <a:r>
              <a:rPr lang="en-US" dirty="0">
                <a:highlight>
                  <a:srgbClr val="FFFF00"/>
                </a:highlight>
              </a:rPr>
              <a:t> amount of bandwidth </a:t>
            </a:r>
            <a:r>
              <a:rPr lang="en-US" dirty="0"/>
              <a:t>for immediate and deferrable applications within desired applications’ deadlines.</a:t>
            </a:r>
          </a:p>
        </p:txBody>
      </p:sp>
      <p:sp>
        <p:nvSpPr>
          <p:cNvPr id="64" name="TextBox 63">
            <a:extLst>
              <a:ext uri="{FF2B5EF4-FFF2-40B4-BE49-F238E27FC236}">
                <a16:creationId xmlns:a16="http://schemas.microsoft.com/office/drawing/2014/main" id="{EE9A8273-3234-4AB7-B922-17A599674D3D}"/>
              </a:ext>
            </a:extLst>
          </p:cNvPr>
          <p:cNvSpPr txBox="1"/>
          <p:nvPr/>
        </p:nvSpPr>
        <p:spPr>
          <a:xfrm>
            <a:off x="372535" y="6517902"/>
            <a:ext cx="3852332" cy="246221"/>
          </a:xfrm>
          <a:prstGeom prst="rect">
            <a:avLst/>
          </a:prstGeom>
          <a:noFill/>
        </p:spPr>
        <p:txBody>
          <a:bodyPr wrap="square">
            <a:spAutoFit/>
          </a:bodyPr>
          <a:lstStyle/>
          <a:p>
            <a:r>
              <a:rPr lang="en-US" sz="1000" dirty="0"/>
              <a:t>[1] </a:t>
            </a:r>
            <a:r>
              <a:rPr lang="en-US" sz="1000" dirty="0">
                <a:hlinkClick r:id="rId4"/>
              </a:rPr>
              <a:t>https://www.usenix.org/conference/nsdi22/presentation/sharma</a:t>
            </a:r>
            <a:endParaRPr lang="en-US" sz="1000" dirty="0"/>
          </a:p>
        </p:txBody>
      </p:sp>
      <p:sp>
        <p:nvSpPr>
          <p:cNvPr id="21" name="TextBox 20">
            <a:extLst>
              <a:ext uri="{FF2B5EF4-FFF2-40B4-BE49-F238E27FC236}">
                <a16:creationId xmlns:a16="http://schemas.microsoft.com/office/drawing/2014/main" id="{24BB9F01-E2AB-4BEE-9A13-0E0C9D2452C7}"/>
              </a:ext>
            </a:extLst>
          </p:cNvPr>
          <p:cNvSpPr txBox="1"/>
          <p:nvPr/>
        </p:nvSpPr>
        <p:spPr>
          <a:xfrm>
            <a:off x="2048762" y="4813000"/>
            <a:ext cx="2982510" cy="307777"/>
          </a:xfrm>
          <a:prstGeom prst="rect">
            <a:avLst/>
          </a:prstGeom>
          <a:noFill/>
        </p:spPr>
        <p:txBody>
          <a:bodyPr wrap="square">
            <a:spAutoFit/>
          </a:bodyPr>
          <a:lstStyle/>
          <a:p>
            <a:r>
              <a:rPr lang="en-US" sz="1400" dirty="0"/>
              <a:t>Figure source: Figure 2 in [1].</a:t>
            </a:r>
          </a:p>
        </p:txBody>
      </p:sp>
      <p:sp>
        <p:nvSpPr>
          <p:cNvPr id="16" name="Rectangle 15">
            <a:extLst>
              <a:ext uri="{FF2B5EF4-FFF2-40B4-BE49-F238E27FC236}">
                <a16:creationId xmlns:a16="http://schemas.microsoft.com/office/drawing/2014/main" id="{CA5D2780-E756-4A11-9098-051805213395}"/>
              </a:ext>
            </a:extLst>
          </p:cNvPr>
          <p:cNvSpPr/>
          <p:nvPr/>
        </p:nvSpPr>
        <p:spPr>
          <a:xfrm>
            <a:off x="423332" y="889000"/>
            <a:ext cx="5249335" cy="561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218D12E-D054-4272-A6BF-418BD8AFA538}"/>
              </a:ext>
            </a:extLst>
          </p:cNvPr>
          <p:cNvSpPr/>
          <p:nvPr/>
        </p:nvSpPr>
        <p:spPr>
          <a:xfrm>
            <a:off x="5798975" y="736603"/>
            <a:ext cx="5791892" cy="59012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2D7942A-05BF-48C7-8346-34500636C370}"/>
              </a:ext>
            </a:extLst>
          </p:cNvPr>
          <p:cNvSpPr txBox="1"/>
          <p:nvPr/>
        </p:nvSpPr>
        <p:spPr>
          <a:xfrm>
            <a:off x="422468" y="5632441"/>
            <a:ext cx="5241731" cy="923330"/>
          </a:xfrm>
          <a:prstGeom prst="rect">
            <a:avLst/>
          </a:prstGeom>
          <a:noFill/>
        </p:spPr>
        <p:txBody>
          <a:bodyPr wrap="square">
            <a:spAutoFit/>
          </a:bodyPr>
          <a:lstStyle/>
          <a:p>
            <a:r>
              <a:rPr lang="en-US" dirty="0"/>
              <a:t>The </a:t>
            </a:r>
            <a:r>
              <a:rPr lang="en-US" b="1" dirty="0">
                <a:solidFill>
                  <a:srgbClr val="0070C0"/>
                </a:solidFill>
              </a:rPr>
              <a:t>headroom</a:t>
            </a:r>
            <a:r>
              <a:rPr lang="en-US" dirty="0"/>
              <a:t> and the </a:t>
            </a:r>
            <a:r>
              <a:rPr lang="en-US" b="1" dirty="0">
                <a:solidFill>
                  <a:srgbClr val="0070C0"/>
                </a:solidFill>
              </a:rPr>
              <a:t>valleys</a:t>
            </a:r>
            <a:r>
              <a:rPr lang="en-US" dirty="0"/>
              <a:t> represent capacity that could be used to accommodate background demand and reduce total provisioned capacity.</a:t>
            </a:r>
          </a:p>
        </p:txBody>
      </p:sp>
      <p:sp>
        <p:nvSpPr>
          <p:cNvPr id="25" name="Arrow: Right 24">
            <a:extLst>
              <a:ext uri="{FF2B5EF4-FFF2-40B4-BE49-F238E27FC236}">
                <a16:creationId xmlns:a16="http://schemas.microsoft.com/office/drawing/2014/main" id="{03DFD5E8-E438-48B6-B980-2AD9834974EF}"/>
              </a:ext>
            </a:extLst>
          </p:cNvPr>
          <p:cNvSpPr/>
          <p:nvPr/>
        </p:nvSpPr>
        <p:spPr>
          <a:xfrm rot="15729711">
            <a:off x="322157" y="4416525"/>
            <a:ext cx="2096880" cy="7232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Right 26">
            <a:extLst>
              <a:ext uri="{FF2B5EF4-FFF2-40B4-BE49-F238E27FC236}">
                <a16:creationId xmlns:a16="http://schemas.microsoft.com/office/drawing/2014/main" id="{EF5A6B89-652F-4B74-861B-F8FA28F8EA4B}"/>
              </a:ext>
            </a:extLst>
          </p:cNvPr>
          <p:cNvSpPr/>
          <p:nvPr/>
        </p:nvSpPr>
        <p:spPr>
          <a:xfrm rot="16586347">
            <a:off x="2540360" y="4662788"/>
            <a:ext cx="1695717" cy="10304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Brace 13">
            <a:extLst>
              <a:ext uri="{FF2B5EF4-FFF2-40B4-BE49-F238E27FC236}">
                <a16:creationId xmlns:a16="http://schemas.microsoft.com/office/drawing/2014/main" id="{FD7ED14A-01F8-49E2-8B17-4CE1635039D0}"/>
              </a:ext>
            </a:extLst>
          </p:cNvPr>
          <p:cNvSpPr/>
          <p:nvPr/>
        </p:nvSpPr>
        <p:spPr>
          <a:xfrm>
            <a:off x="5105396" y="2895609"/>
            <a:ext cx="237066" cy="1642525"/>
          </a:xfrm>
          <a:prstGeom prst="rightBrace">
            <a:avLst>
              <a:gd name="adj1" fmla="val 36904"/>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2" name="Picture 31">
            <a:extLst>
              <a:ext uri="{FF2B5EF4-FFF2-40B4-BE49-F238E27FC236}">
                <a16:creationId xmlns:a16="http://schemas.microsoft.com/office/drawing/2014/main" id="{718711AC-6350-410B-AB44-DD9DB1F13C97}"/>
              </a:ext>
            </a:extLst>
          </p:cNvPr>
          <p:cNvPicPr>
            <a:picLocks noChangeAspect="1"/>
          </p:cNvPicPr>
          <p:nvPr/>
        </p:nvPicPr>
        <p:blipFill>
          <a:blip r:embed="rId5"/>
          <a:stretch>
            <a:fillRect/>
          </a:stretch>
        </p:blipFill>
        <p:spPr>
          <a:xfrm>
            <a:off x="5846789" y="1802680"/>
            <a:ext cx="5498543" cy="1093592"/>
          </a:xfrm>
          <a:prstGeom prst="rect">
            <a:avLst/>
          </a:prstGeom>
        </p:spPr>
      </p:pic>
      <p:pic>
        <p:nvPicPr>
          <p:cNvPr id="38" name="Picture 37">
            <a:extLst>
              <a:ext uri="{FF2B5EF4-FFF2-40B4-BE49-F238E27FC236}">
                <a16:creationId xmlns:a16="http://schemas.microsoft.com/office/drawing/2014/main" id="{BECE388C-0B25-4F35-A4A3-4AE51C131776}"/>
              </a:ext>
            </a:extLst>
          </p:cNvPr>
          <p:cNvPicPr>
            <a:picLocks noChangeAspect="1"/>
          </p:cNvPicPr>
          <p:nvPr/>
        </p:nvPicPr>
        <p:blipFill>
          <a:blip r:embed="rId6"/>
          <a:stretch>
            <a:fillRect/>
          </a:stretch>
        </p:blipFill>
        <p:spPr>
          <a:xfrm>
            <a:off x="1879600" y="2178065"/>
            <a:ext cx="3742267" cy="566231"/>
          </a:xfrm>
          <a:prstGeom prst="rect">
            <a:avLst/>
          </a:prstGeom>
          <a:ln w="12700">
            <a:solidFill>
              <a:schemeClr val="tx1"/>
            </a:solidFill>
          </a:ln>
        </p:spPr>
      </p:pic>
      <p:sp>
        <p:nvSpPr>
          <p:cNvPr id="42" name="TextBox 41">
            <a:extLst>
              <a:ext uri="{FF2B5EF4-FFF2-40B4-BE49-F238E27FC236}">
                <a16:creationId xmlns:a16="http://schemas.microsoft.com/office/drawing/2014/main" id="{A7536C67-4F82-43D7-B2C9-7839AE0522A7}"/>
              </a:ext>
            </a:extLst>
          </p:cNvPr>
          <p:cNvSpPr txBox="1"/>
          <p:nvPr/>
        </p:nvSpPr>
        <p:spPr>
          <a:xfrm>
            <a:off x="2980266" y="5039267"/>
            <a:ext cx="2971802" cy="646331"/>
          </a:xfrm>
          <a:prstGeom prst="rect">
            <a:avLst/>
          </a:prstGeom>
          <a:noFill/>
        </p:spPr>
        <p:txBody>
          <a:bodyPr wrap="square">
            <a:spAutoFit/>
          </a:bodyPr>
          <a:lstStyle/>
          <a:p>
            <a:r>
              <a:rPr lang="en-US" b="1" dirty="0">
                <a:solidFill>
                  <a:srgbClr val="C00000"/>
                </a:solidFill>
                <a:highlight>
                  <a:srgbClr val="FFFF00"/>
                </a:highlight>
              </a:rPr>
              <a:t>Provisioned capacity.</a:t>
            </a:r>
          </a:p>
          <a:p>
            <a:r>
              <a:rPr lang="en-US" b="1" dirty="0">
                <a:solidFill>
                  <a:srgbClr val="C00000"/>
                </a:solidFill>
                <a:highlight>
                  <a:srgbClr val="FFFF00"/>
                </a:highlight>
              </a:rPr>
              <a:t>Larger capacity, higher costs</a:t>
            </a:r>
            <a:r>
              <a:rPr lang="en-US" b="1" dirty="0">
                <a:solidFill>
                  <a:srgbClr val="C00000"/>
                </a:solidFill>
              </a:rPr>
              <a:t>. </a:t>
            </a:r>
          </a:p>
        </p:txBody>
      </p:sp>
      <p:cxnSp>
        <p:nvCxnSpPr>
          <p:cNvPr id="41" name="Connector: Elbow 40">
            <a:extLst>
              <a:ext uri="{FF2B5EF4-FFF2-40B4-BE49-F238E27FC236}">
                <a16:creationId xmlns:a16="http://schemas.microsoft.com/office/drawing/2014/main" id="{3CE1B2CF-BE7E-4812-AD3F-7EB379C531E7}"/>
              </a:ext>
            </a:extLst>
          </p:cNvPr>
          <p:cNvCxnSpPr>
            <a:cxnSpLocks/>
            <a:endCxn id="14" idx="1"/>
          </p:cNvCxnSpPr>
          <p:nvPr/>
        </p:nvCxnSpPr>
        <p:spPr>
          <a:xfrm rot="16200000" flipV="1">
            <a:off x="4669371" y="4389963"/>
            <a:ext cx="1566328" cy="220145"/>
          </a:xfrm>
          <a:prstGeom prst="bentConnector4">
            <a:avLst>
              <a:gd name="adj1" fmla="val 23784"/>
              <a:gd name="adj2" fmla="val 5"/>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Arrow: Right 45">
            <a:extLst>
              <a:ext uri="{FF2B5EF4-FFF2-40B4-BE49-F238E27FC236}">
                <a16:creationId xmlns:a16="http://schemas.microsoft.com/office/drawing/2014/main" id="{B00AB085-A879-4D14-8DF0-AEE7ACD2CE11}"/>
              </a:ext>
            </a:extLst>
          </p:cNvPr>
          <p:cNvSpPr/>
          <p:nvPr/>
        </p:nvSpPr>
        <p:spPr>
          <a:xfrm rot="15319673">
            <a:off x="4486101" y="1952780"/>
            <a:ext cx="349021" cy="145519"/>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Slide Number Placeholder 46">
            <a:extLst>
              <a:ext uri="{FF2B5EF4-FFF2-40B4-BE49-F238E27FC236}">
                <a16:creationId xmlns:a16="http://schemas.microsoft.com/office/drawing/2014/main" id="{C5A9C1AC-4843-4266-A4FA-A567DB1D2E7F}"/>
              </a:ext>
            </a:extLst>
          </p:cNvPr>
          <p:cNvSpPr>
            <a:spLocks noGrp="1"/>
          </p:cNvSpPr>
          <p:nvPr>
            <p:ph type="sldNum" sz="quarter" idx="12"/>
          </p:nvPr>
        </p:nvSpPr>
        <p:spPr/>
        <p:txBody>
          <a:bodyPr/>
          <a:lstStyle/>
          <a:p>
            <a:fld id="{99371C1B-A13D-49AF-A30A-2E29DF20F284}" type="slidenum">
              <a:rPr lang="en-US" smtClean="0"/>
              <a:t>1</a:t>
            </a:fld>
            <a:endParaRPr lang="en-US"/>
          </a:p>
        </p:txBody>
      </p:sp>
      <p:pic>
        <p:nvPicPr>
          <p:cNvPr id="49" name="Picture 48">
            <a:extLst>
              <a:ext uri="{FF2B5EF4-FFF2-40B4-BE49-F238E27FC236}">
                <a16:creationId xmlns:a16="http://schemas.microsoft.com/office/drawing/2014/main" id="{729E61BF-DF00-4C6E-9A09-F33A1D8F2F75}"/>
              </a:ext>
            </a:extLst>
          </p:cNvPr>
          <p:cNvPicPr>
            <a:picLocks noChangeAspect="1"/>
          </p:cNvPicPr>
          <p:nvPr/>
        </p:nvPicPr>
        <p:blipFill>
          <a:blip r:embed="rId7"/>
          <a:stretch>
            <a:fillRect/>
          </a:stretch>
        </p:blipFill>
        <p:spPr>
          <a:xfrm>
            <a:off x="5843576" y="2871249"/>
            <a:ext cx="5510224" cy="3625966"/>
          </a:xfrm>
          <a:prstGeom prst="rect">
            <a:avLst/>
          </a:prstGeom>
        </p:spPr>
      </p:pic>
    </p:spTree>
    <p:extLst>
      <p:ext uri="{BB962C8B-B14F-4D97-AF65-F5344CB8AC3E}">
        <p14:creationId xmlns:p14="http://schemas.microsoft.com/office/powerpoint/2010/main" val="230449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0A76FC3-1C4C-4B19-B0C9-9F4A0E9A820D}"/>
              </a:ext>
            </a:extLst>
          </p:cNvPr>
          <p:cNvPicPr>
            <a:picLocks noChangeAspect="1"/>
          </p:cNvPicPr>
          <p:nvPr/>
        </p:nvPicPr>
        <p:blipFill>
          <a:blip r:embed="rId3"/>
          <a:stretch>
            <a:fillRect/>
          </a:stretch>
        </p:blipFill>
        <p:spPr>
          <a:xfrm>
            <a:off x="2010557" y="6053664"/>
            <a:ext cx="3738309" cy="737293"/>
          </a:xfrm>
          <a:prstGeom prst="rect">
            <a:avLst/>
          </a:prstGeom>
        </p:spPr>
      </p:pic>
      <p:pic>
        <p:nvPicPr>
          <p:cNvPr id="28" name="Picture 27">
            <a:extLst>
              <a:ext uri="{FF2B5EF4-FFF2-40B4-BE49-F238E27FC236}">
                <a16:creationId xmlns:a16="http://schemas.microsoft.com/office/drawing/2014/main" id="{993ECC9D-ED55-4ADC-A4D3-EADB2DB8B6F9}"/>
              </a:ext>
            </a:extLst>
          </p:cNvPr>
          <p:cNvPicPr>
            <a:picLocks noChangeAspect="1"/>
          </p:cNvPicPr>
          <p:nvPr/>
        </p:nvPicPr>
        <p:blipFill>
          <a:blip r:embed="rId4"/>
          <a:stretch>
            <a:fillRect/>
          </a:stretch>
        </p:blipFill>
        <p:spPr>
          <a:xfrm>
            <a:off x="321132" y="2951196"/>
            <a:ext cx="2917043" cy="1408777"/>
          </a:xfrm>
          <a:prstGeom prst="rect">
            <a:avLst/>
          </a:prstGeom>
        </p:spPr>
      </p:pic>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1216200" cy="872465"/>
          </a:xfrm>
        </p:spPr>
        <p:txBody>
          <a:bodyPr>
            <a:noAutofit/>
          </a:bodyPr>
          <a:lstStyle/>
          <a:p>
            <a:r>
              <a:rPr lang="en-US" altLang="zh-CN" sz="2400" b="1" dirty="0">
                <a:solidFill>
                  <a:srgbClr val="C00000"/>
                </a:solidFill>
              </a:rPr>
              <a:t>Notes: Optimizing Network Provisioning through Cooperation </a:t>
            </a:r>
            <a:r>
              <a:rPr lang="en-US" altLang="zh-CN" sz="2400" b="1" baseline="30000" dirty="0">
                <a:solidFill>
                  <a:srgbClr val="C00000"/>
                </a:solidFill>
              </a:rPr>
              <a:t>[1]</a:t>
            </a:r>
            <a:endParaRPr lang="en-US" sz="2400" b="1" baseline="30000" dirty="0"/>
          </a:p>
        </p:txBody>
      </p:sp>
      <p:sp>
        <p:nvSpPr>
          <p:cNvPr id="64" name="TextBox 63">
            <a:extLst>
              <a:ext uri="{FF2B5EF4-FFF2-40B4-BE49-F238E27FC236}">
                <a16:creationId xmlns:a16="http://schemas.microsoft.com/office/drawing/2014/main" id="{EE9A8273-3234-4AB7-B922-17A599674D3D}"/>
              </a:ext>
            </a:extLst>
          </p:cNvPr>
          <p:cNvSpPr txBox="1"/>
          <p:nvPr/>
        </p:nvSpPr>
        <p:spPr>
          <a:xfrm>
            <a:off x="8246535" y="6543302"/>
            <a:ext cx="3852332" cy="246221"/>
          </a:xfrm>
          <a:prstGeom prst="rect">
            <a:avLst/>
          </a:prstGeom>
          <a:noFill/>
        </p:spPr>
        <p:txBody>
          <a:bodyPr wrap="square">
            <a:spAutoFit/>
          </a:bodyPr>
          <a:lstStyle/>
          <a:p>
            <a:r>
              <a:rPr lang="en-US" sz="1000" dirty="0"/>
              <a:t>[1] </a:t>
            </a:r>
            <a:r>
              <a:rPr lang="en-US" sz="1000" dirty="0">
                <a:hlinkClick r:id="rId5"/>
              </a:rPr>
              <a:t>https://www.usenix.org/conference/nsdi22/presentation/sharma</a:t>
            </a:r>
            <a:endParaRPr lang="en-US" sz="1000" dirty="0"/>
          </a:p>
        </p:txBody>
      </p:sp>
      <p:grpSp>
        <p:nvGrpSpPr>
          <p:cNvPr id="6" name="Group 5">
            <a:extLst>
              <a:ext uri="{FF2B5EF4-FFF2-40B4-BE49-F238E27FC236}">
                <a16:creationId xmlns:a16="http://schemas.microsoft.com/office/drawing/2014/main" id="{D29A2EE0-696B-42C4-A34F-9D26887C7087}"/>
              </a:ext>
            </a:extLst>
          </p:cNvPr>
          <p:cNvGrpSpPr/>
          <p:nvPr/>
        </p:nvGrpSpPr>
        <p:grpSpPr>
          <a:xfrm>
            <a:off x="404302" y="998205"/>
            <a:ext cx="11474432" cy="1867361"/>
            <a:chOff x="694495" y="4181674"/>
            <a:chExt cx="6265101" cy="1867361"/>
          </a:xfrm>
        </p:grpSpPr>
        <p:sp>
          <p:nvSpPr>
            <p:cNvPr id="13" name="Rectangle 12">
              <a:extLst>
                <a:ext uri="{FF2B5EF4-FFF2-40B4-BE49-F238E27FC236}">
                  <a16:creationId xmlns:a16="http://schemas.microsoft.com/office/drawing/2014/main" id="{4FE731C7-D514-475B-BA79-7D8BD90E6EB3}"/>
                </a:ext>
              </a:extLst>
            </p:cNvPr>
            <p:cNvSpPr/>
            <p:nvPr/>
          </p:nvSpPr>
          <p:spPr>
            <a:xfrm>
              <a:off x="694495" y="4181674"/>
              <a:ext cx="1599971" cy="3959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IV. Conclusions</a:t>
              </a:r>
              <a:endParaRPr lang="en-US" b="1" dirty="0">
                <a:solidFill>
                  <a:schemeClr val="bg1"/>
                </a:solidFill>
              </a:endParaRPr>
            </a:p>
          </p:txBody>
        </p:sp>
        <p:sp>
          <p:nvSpPr>
            <p:cNvPr id="15" name="TextBox 14">
              <a:extLst>
                <a:ext uri="{FF2B5EF4-FFF2-40B4-BE49-F238E27FC236}">
                  <a16:creationId xmlns:a16="http://schemas.microsoft.com/office/drawing/2014/main" id="{F1921260-EFAB-4327-B015-7EEC2EF762B9}"/>
                </a:ext>
              </a:extLst>
            </p:cNvPr>
            <p:cNvSpPr txBox="1"/>
            <p:nvPr/>
          </p:nvSpPr>
          <p:spPr>
            <a:xfrm>
              <a:off x="702736" y="4571707"/>
              <a:ext cx="6256860" cy="1477328"/>
            </a:xfrm>
            <a:prstGeom prst="rect">
              <a:avLst/>
            </a:prstGeom>
            <a:noFill/>
          </p:spPr>
          <p:txBody>
            <a:bodyPr wrap="square">
              <a:spAutoFit/>
            </a:bodyPr>
            <a:lstStyle/>
            <a:p>
              <a:pPr marL="285750" indent="-285750">
                <a:buFont typeface="Arial" panose="020B0604020202020204" pitchFamily="34" charset="0"/>
                <a:buChar char="•"/>
              </a:pPr>
              <a:r>
                <a:rPr lang="en-US" dirty="0">
                  <a:highlight>
                    <a:srgbClr val="FFFF00"/>
                  </a:highlight>
                </a:rPr>
                <a:t>Reduce provisioned network capacity signiﬁcantly</a:t>
              </a:r>
              <a:r>
                <a:rPr lang="en-US" dirty="0"/>
                <a:t>, with savings ranging from 30% to 45%, while supporting specific demands, and improving link utilization compared to the baseline. </a:t>
              </a:r>
            </a:p>
            <a:p>
              <a:pPr marL="285750" indent="-285750">
                <a:buFont typeface="Arial" panose="020B0604020202020204" pitchFamily="34" charset="0"/>
                <a:buChar char="•"/>
              </a:pPr>
              <a:r>
                <a:rPr lang="en-US" dirty="0"/>
                <a:t>Remain effective even when used with demand forecasts.</a:t>
              </a:r>
            </a:p>
            <a:p>
              <a:pPr marL="285750" indent="-285750">
                <a:buFont typeface="Arial" panose="020B0604020202020204" pitchFamily="34" charset="0"/>
                <a:buChar char="•"/>
              </a:pPr>
              <a:r>
                <a:rPr lang="en-US" dirty="0"/>
                <a:t>In an example, Baseline provisioning requires </a:t>
              </a:r>
              <a:r>
                <a:rPr lang="en-US" b="1" dirty="0">
                  <a:solidFill>
                    <a:schemeClr val="bg1">
                      <a:lumMod val="75000"/>
                    </a:schemeClr>
                  </a:solidFill>
                </a:rPr>
                <a:t>30 GB/day </a:t>
              </a:r>
              <a:r>
                <a:rPr lang="en-US" dirty="0"/>
                <a:t>total capacity augments whereas the proposed method Application-informed Provisioning (Approv) requires only </a:t>
              </a:r>
              <a:r>
                <a:rPr lang="en-US" b="1" dirty="0">
                  <a:solidFill>
                    <a:schemeClr val="accent5">
                      <a:lumMod val="75000"/>
                    </a:schemeClr>
                  </a:solidFill>
                </a:rPr>
                <a:t>6.67 GB/day </a:t>
              </a:r>
              <a:r>
                <a:rPr lang="en-US" dirty="0"/>
                <a:t>total capacity augments.</a:t>
              </a:r>
            </a:p>
          </p:txBody>
        </p:sp>
      </p:grpSp>
      <p:pic>
        <p:nvPicPr>
          <p:cNvPr id="14" name="Picture 13">
            <a:extLst>
              <a:ext uri="{FF2B5EF4-FFF2-40B4-BE49-F238E27FC236}">
                <a16:creationId xmlns:a16="http://schemas.microsoft.com/office/drawing/2014/main" id="{B04F3AB0-D837-45F2-8F32-E9C86D507084}"/>
              </a:ext>
            </a:extLst>
          </p:cNvPr>
          <p:cNvPicPr>
            <a:picLocks noChangeAspect="1"/>
          </p:cNvPicPr>
          <p:nvPr/>
        </p:nvPicPr>
        <p:blipFill>
          <a:blip r:embed="rId6"/>
          <a:stretch>
            <a:fillRect/>
          </a:stretch>
        </p:blipFill>
        <p:spPr>
          <a:xfrm>
            <a:off x="2874513" y="4160300"/>
            <a:ext cx="2446764" cy="1501203"/>
          </a:xfrm>
          <a:prstGeom prst="rect">
            <a:avLst/>
          </a:prstGeom>
        </p:spPr>
      </p:pic>
      <p:pic>
        <p:nvPicPr>
          <p:cNvPr id="16" name="Picture 15">
            <a:extLst>
              <a:ext uri="{FF2B5EF4-FFF2-40B4-BE49-F238E27FC236}">
                <a16:creationId xmlns:a16="http://schemas.microsoft.com/office/drawing/2014/main" id="{5A3C7D5B-CE58-4081-9C84-5F2A3A29A445}"/>
              </a:ext>
            </a:extLst>
          </p:cNvPr>
          <p:cNvPicPr>
            <a:picLocks noChangeAspect="1"/>
          </p:cNvPicPr>
          <p:nvPr/>
        </p:nvPicPr>
        <p:blipFill>
          <a:blip r:embed="rId7"/>
          <a:stretch>
            <a:fillRect/>
          </a:stretch>
        </p:blipFill>
        <p:spPr>
          <a:xfrm>
            <a:off x="7973069" y="4245873"/>
            <a:ext cx="2242515" cy="1435085"/>
          </a:xfrm>
          <a:prstGeom prst="rect">
            <a:avLst/>
          </a:prstGeom>
        </p:spPr>
      </p:pic>
      <p:sp>
        <p:nvSpPr>
          <p:cNvPr id="18" name="TextBox 17">
            <a:extLst>
              <a:ext uri="{FF2B5EF4-FFF2-40B4-BE49-F238E27FC236}">
                <a16:creationId xmlns:a16="http://schemas.microsoft.com/office/drawing/2014/main" id="{7D5203AB-349C-465F-9447-A2203BDF909B}"/>
              </a:ext>
            </a:extLst>
          </p:cNvPr>
          <p:cNvSpPr txBox="1"/>
          <p:nvPr/>
        </p:nvSpPr>
        <p:spPr>
          <a:xfrm>
            <a:off x="5518994" y="2958999"/>
            <a:ext cx="2136664" cy="369332"/>
          </a:xfrm>
          <a:prstGeom prst="rect">
            <a:avLst/>
          </a:prstGeom>
          <a:noFill/>
        </p:spPr>
        <p:txBody>
          <a:bodyPr wrap="square">
            <a:spAutoFit/>
          </a:bodyPr>
          <a:lstStyle/>
          <a:p>
            <a:r>
              <a:rPr lang="en-US" b="1" dirty="0">
                <a:solidFill>
                  <a:schemeClr val="accent6">
                    <a:lumMod val="75000"/>
                  </a:schemeClr>
                </a:solidFill>
              </a:rPr>
              <a:t>Baseline method: </a:t>
            </a:r>
          </a:p>
        </p:txBody>
      </p:sp>
      <p:graphicFrame>
        <p:nvGraphicFramePr>
          <p:cNvPr id="21" name="Table 53">
            <a:extLst>
              <a:ext uri="{FF2B5EF4-FFF2-40B4-BE49-F238E27FC236}">
                <a16:creationId xmlns:a16="http://schemas.microsoft.com/office/drawing/2014/main" id="{8301870F-174C-4043-8DAE-68E06264381E}"/>
              </a:ext>
            </a:extLst>
          </p:cNvPr>
          <p:cNvGraphicFramePr>
            <a:graphicFrameLocks noGrp="1"/>
          </p:cNvGraphicFramePr>
          <p:nvPr>
            <p:extLst>
              <p:ext uri="{D42A27DB-BD31-4B8C-83A1-F6EECF244321}">
                <p14:modId xmlns:p14="http://schemas.microsoft.com/office/powerpoint/2010/main" val="558966307"/>
              </p:ext>
            </p:extLst>
          </p:nvPr>
        </p:nvGraphicFramePr>
        <p:xfrm>
          <a:off x="5324485" y="3377307"/>
          <a:ext cx="2408992" cy="766682"/>
        </p:xfrm>
        <a:graphic>
          <a:graphicData uri="http://schemas.openxmlformats.org/drawingml/2006/table">
            <a:tbl>
              <a:tblPr firstRow="1" bandRow="1">
                <a:tableStyleId>{E8B1032C-EA38-4F05-BA0D-38AFFFC7BED3}</a:tableStyleId>
              </a:tblPr>
              <a:tblGrid>
                <a:gridCol w="602248">
                  <a:extLst>
                    <a:ext uri="{9D8B030D-6E8A-4147-A177-3AD203B41FA5}">
                      <a16:colId xmlns:a16="http://schemas.microsoft.com/office/drawing/2014/main" val="139832599"/>
                    </a:ext>
                  </a:extLst>
                </a:gridCol>
                <a:gridCol w="602248">
                  <a:extLst>
                    <a:ext uri="{9D8B030D-6E8A-4147-A177-3AD203B41FA5}">
                      <a16:colId xmlns:a16="http://schemas.microsoft.com/office/drawing/2014/main" val="3103116317"/>
                    </a:ext>
                  </a:extLst>
                </a:gridCol>
                <a:gridCol w="602248">
                  <a:extLst>
                    <a:ext uri="{9D8B030D-6E8A-4147-A177-3AD203B41FA5}">
                      <a16:colId xmlns:a16="http://schemas.microsoft.com/office/drawing/2014/main" val="4028280807"/>
                    </a:ext>
                  </a:extLst>
                </a:gridCol>
                <a:gridCol w="602248">
                  <a:extLst>
                    <a:ext uri="{9D8B030D-6E8A-4147-A177-3AD203B41FA5}">
                      <a16:colId xmlns:a16="http://schemas.microsoft.com/office/drawing/2014/main" val="3017359255"/>
                    </a:ext>
                  </a:extLst>
                </a:gridCol>
              </a:tblGrid>
              <a:tr h="383341">
                <a:tc>
                  <a:txBody>
                    <a:bodyPr/>
                    <a:lstStyle/>
                    <a:p>
                      <a:r>
                        <a:rPr lang="en-US" dirty="0">
                          <a:ln>
                            <a:solidFill>
                              <a:schemeClr val="bg1">
                                <a:lumMod val="65000"/>
                              </a:schemeClr>
                            </a:solidFill>
                          </a:ln>
                          <a:solidFill>
                            <a:schemeClr val="accent6">
                              <a:lumMod val="75000"/>
                            </a:schemeClr>
                          </a:solidFill>
                        </a:rPr>
                        <a:t>L1</a:t>
                      </a:r>
                    </a:p>
                  </a:txBody>
                  <a:tcPr/>
                </a:tc>
                <a:tc>
                  <a:txBody>
                    <a:bodyPr/>
                    <a:lstStyle/>
                    <a:p>
                      <a:r>
                        <a:rPr lang="en-US" dirty="0">
                          <a:ln>
                            <a:solidFill>
                              <a:schemeClr val="bg1">
                                <a:lumMod val="65000"/>
                              </a:schemeClr>
                            </a:solidFill>
                          </a:ln>
                          <a:solidFill>
                            <a:schemeClr val="accent6">
                              <a:lumMod val="75000"/>
                            </a:schemeClr>
                          </a:solidFill>
                        </a:rPr>
                        <a:t>L2</a:t>
                      </a:r>
                    </a:p>
                  </a:txBody>
                  <a:tcPr/>
                </a:tc>
                <a:tc>
                  <a:txBody>
                    <a:bodyPr/>
                    <a:lstStyle/>
                    <a:p>
                      <a:r>
                        <a:rPr lang="en-US" dirty="0">
                          <a:ln>
                            <a:solidFill>
                              <a:schemeClr val="bg1">
                                <a:lumMod val="65000"/>
                              </a:schemeClr>
                            </a:solidFill>
                          </a:ln>
                          <a:solidFill>
                            <a:schemeClr val="accent6">
                              <a:lumMod val="75000"/>
                            </a:schemeClr>
                          </a:solidFill>
                        </a:rPr>
                        <a:t>L3</a:t>
                      </a:r>
                    </a:p>
                  </a:txBody>
                  <a:tcPr/>
                </a:tc>
                <a:tc>
                  <a:txBody>
                    <a:bodyPr/>
                    <a:lstStyle/>
                    <a:p>
                      <a:r>
                        <a:rPr lang="en-US" dirty="0">
                          <a:ln>
                            <a:solidFill>
                              <a:schemeClr val="bg1">
                                <a:lumMod val="65000"/>
                              </a:schemeClr>
                            </a:solidFill>
                          </a:ln>
                          <a:solidFill>
                            <a:schemeClr val="accent6">
                              <a:lumMod val="75000"/>
                            </a:schemeClr>
                          </a:solidFill>
                        </a:rPr>
                        <a:t>L4</a:t>
                      </a:r>
                    </a:p>
                  </a:txBody>
                  <a:tcPr/>
                </a:tc>
                <a:extLst>
                  <a:ext uri="{0D108BD9-81ED-4DB2-BD59-A6C34878D82A}">
                    <a16:rowId xmlns:a16="http://schemas.microsoft.com/office/drawing/2014/main" val="600069330"/>
                  </a:ext>
                </a:extLst>
              </a:tr>
              <a:tr h="383341">
                <a:tc>
                  <a:txBody>
                    <a:bodyPr/>
                    <a:lstStyle/>
                    <a:p>
                      <a:r>
                        <a:rPr lang="en-US" dirty="0">
                          <a:ln>
                            <a:solidFill>
                              <a:schemeClr val="bg1">
                                <a:lumMod val="65000"/>
                              </a:schemeClr>
                            </a:solidFill>
                          </a:ln>
                          <a:solidFill>
                            <a:schemeClr val="accent6">
                              <a:lumMod val="75000"/>
                            </a:schemeClr>
                          </a:solidFill>
                        </a:rPr>
                        <a:t>6</a:t>
                      </a:r>
                    </a:p>
                  </a:txBody>
                  <a:tcPr/>
                </a:tc>
                <a:tc>
                  <a:txBody>
                    <a:bodyPr/>
                    <a:lstStyle/>
                    <a:p>
                      <a:r>
                        <a:rPr lang="en-US" dirty="0">
                          <a:ln>
                            <a:solidFill>
                              <a:schemeClr val="bg1">
                                <a:lumMod val="65000"/>
                              </a:schemeClr>
                            </a:solidFill>
                          </a:ln>
                          <a:solidFill>
                            <a:schemeClr val="accent6">
                              <a:lumMod val="75000"/>
                            </a:schemeClr>
                          </a:solidFill>
                        </a:rPr>
                        <a:t>6</a:t>
                      </a:r>
                    </a:p>
                  </a:txBody>
                  <a:tcPr/>
                </a:tc>
                <a:tc>
                  <a:txBody>
                    <a:bodyPr/>
                    <a:lstStyle/>
                    <a:p>
                      <a:r>
                        <a:rPr lang="en-US" dirty="0">
                          <a:ln>
                            <a:solidFill>
                              <a:schemeClr val="bg1">
                                <a:lumMod val="65000"/>
                              </a:schemeClr>
                            </a:solidFill>
                          </a:ln>
                          <a:solidFill>
                            <a:schemeClr val="accent6">
                              <a:lumMod val="75000"/>
                            </a:schemeClr>
                          </a:solidFill>
                        </a:rPr>
                        <a:t>3</a:t>
                      </a:r>
                    </a:p>
                  </a:txBody>
                  <a:tcPr/>
                </a:tc>
                <a:tc>
                  <a:txBody>
                    <a:bodyPr/>
                    <a:lstStyle/>
                    <a:p>
                      <a:r>
                        <a:rPr lang="en-US" dirty="0">
                          <a:ln>
                            <a:solidFill>
                              <a:schemeClr val="bg1">
                                <a:lumMod val="65000"/>
                              </a:schemeClr>
                            </a:solidFill>
                          </a:ln>
                          <a:solidFill>
                            <a:schemeClr val="accent6">
                              <a:lumMod val="75000"/>
                            </a:schemeClr>
                          </a:solidFill>
                        </a:rPr>
                        <a:t>3</a:t>
                      </a:r>
                    </a:p>
                  </a:txBody>
                  <a:tcPr/>
                </a:tc>
                <a:extLst>
                  <a:ext uri="{0D108BD9-81ED-4DB2-BD59-A6C34878D82A}">
                    <a16:rowId xmlns:a16="http://schemas.microsoft.com/office/drawing/2014/main" val="3978099279"/>
                  </a:ext>
                </a:extLst>
              </a:tr>
            </a:tbl>
          </a:graphicData>
        </a:graphic>
      </p:graphicFrame>
      <p:sp>
        <p:nvSpPr>
          <p:cNvPr id="22" name="TextBox 21">
            <a:extLst>
              <a:ext uri="{FF2B5EF4-FFF2-40B4-BE49-F238E27FC236}">
                <a16:creationId xmlns:a16="http://schemas.microsoft.com/office/drawing/2014/main" id="{76E8B618-26ED-4DD4-8ACA-536D89AB050E}"/>
              </a:ext>
            </a:extLst>
          </p:cNvPr>
          <p:cNvSpPr txBox="1"/>
          <p:nvPr/>
        </p:nvSpPr>
        <p:spPr>
          <a:xfrm>
            <a:off x="3505051" y="3300014"/>
            <a:ext cx="1380746" cy="830997"/>
          </a:xfrm>
          <a:prstGeom prst="rect">
            <a:avLst/>
          </a:prstGeom>
          <a:noFill/>
          <a:ln>
            <a:solidFill>
              <a:srgbClr val="C00000"/>
            </a:solidFill>
          </a:ln>
        </p:spPr>
        <p:txBody>
          <a:bodyPr wrap="square">
            <a:spAutoFit/>
          </a:bodyPr>
          <a:lstStyle/>
          <a:p>
            <a:r>
              <a:rPr lang="en-US" sz="1600" dirty="0"/>
              <a:t>Capacity for </a:t>
            </a:r>
            <a:r>
              <a:rPr lang="en-US" sz="1600" b="1" dirty="0"/>
              <a:t>Immediate demands</a:t>
            </a:r>
          </a:p>
        </p:txBody>
      </p:sp>
      <p:graphicFrame>
        <p:nvGraphicFramePr>
          <p:cNvPr id="23" name="Table 53">
            <a:extLst>
              <a:ext uri="{FF2B5EF4-FFF2-40B4-BE49-F238E27FC236}">
                <a16:creationId xmlns:a16="http://schemas.microsoft.com/office/drawing/2014/main" id="{27E0F6C8-8BDF-42A1-9C30-E8CFBDC75547}"/>
              </a:ext>
            </a:extLst>
          </p:cNvPr>
          <p:cNvGraphicFramePr>
            <a:graphicFrameLocks noGrp="1"/>
          </p:cNvGraphicFramePr>
          <p:nvPr>
            <p:extLst>
              <p:ext uri="{D42A27DB-BD31-4B8C-83A1-F6EECF244321}">
                <p14:modId xmlns:p14="http://schemas.microsoft.com/office/powerpoint/2010/main" val="2301688545"/>
              </p:ext>
            </p:extLst>
          </p:nvPr>
        </p:nvGraphicFramePr>
        <p:xfrm>
          <a:off x="7986398" y="3413408"/>
          <a:ext cx="2175624" cy="731520"/>
        </p:xfrm>
        <a:graphic>
          <a:graphicData uri="http://schemas.openxmlformats.org/drawingml/2006/table">
            <a:tbl>
              <a:tblPr firstRow="1" bandRow="1">
                <a:tableStyleId>{BDBED569-4797-4DF1-A0F4-6AAB3CD982D8}</a:tableStyleId>
              </a:tblPr>
              <a:tblGrid>
                <a:gridCol w="543906">
                  <a:extLst>
                    <a:ext uri="{9D8B030D-6E8A-4147-A177-3AD203B41FA5}">
                      <a16:colId xmlns:a16="http://schemas.microsoft.com/office/drawing/2014/main" val="139832599"/>
                    </a:ext>
                  </a:extLst>
                </a:gridCol>
                <a:gridCol w="543906">
                  <a:extLst>
                    <a:ext uri="{9D8B030D-6E8A-4147-A177-3AD203B41FA5}">
                      <a16:colId xmlns:a16="http://schemas.microsoft.com/office/drawing/2014/main" val="3103116317"/>
                    </a:ext>
                  </a:extLst>
                </a:gridCol>
                <a:gridCol w="543906">
                  <a:extLst>
                    <a:ext uri="{9D8B030D-6E8A-4147-A177-3AD203B41FA5}">
                      <a16:colId xmlns:a16="http://schemas.microsoft.com/office/drawing/2014/main" val="4028280807"/>
                    </a:ext>
                  </a:extLst>
                </a:gridCol>
                <a:gridCol w="543906">
                  <a:extLst>
                    <a:ext uri="{9D8B030D-6E8A-4147-A177-3AD203B41FA5}">
                      <a16:colId xmlns:a16="http://schemas.microsoft.com/office/drawing/2014/main" val="3017359255"/>
                    </a:ext>
                  </a:extLst>
                </a:gridCol>
              </a:tblGrid>
              <a:tr h="360393">
                <a:tc>
                  <a:txBody>
                    <a:bodyPr/>
                    <a:lstStyle/>
                    <a:p>
                      <a:r>
                        <a:rPr lang="en-US" dirty="0">
                          <a:ln>
                            <a:solidFill>
                              <a:schemeClr val="tx1"/>
                            </a:solidFill>
                          </a:ln>
                          <a:solidFill>
                            <a:schemeClr val="tx1"/>
                          </a:solidFill>
                        </a:rPr>
                        <a:t>L1</a:t>
                      </a:r>
                    </a:p>
                  </a:txBody>
                  <a:tcPr/>
                </a:tc>
                <a:tc>
                  <a:txBody>
                    <a:bodyPr/>
                    <a:lstStyle/>
                    <a:p>
                      <a:r>
                        <a:rPr lang="en-US" dirty="0">
                          <a:ln>
                            <a:solidFill>
                              <a:schemeClr val="tx1"/>
                            </a:solidFill>
                          </a:ln>
                          <a:solidFill>
                            <a:schemeClr val="tx1"/>
                          </a:solidFill>
                        </a:rPr>
                        <a:t>L2</a:t>
                      </a:r>
                    </a:p>
                  </a:txBody>
                  <a:tcPr/>
                </a:tc>
                <a:tc>
                  <a:txBody>
                    <a:bodyPr/>
                    <a:lstStyle/>
                    <a:p>
                      <a:r>
                        <a:rPr lang="en-US" dirty="0">
                          <a:ln>
                            <a:solidFill>
                              <a:schemeClr val="tx1"/>
                            </a:solidFill>
                          </a:ln>
                          <a:solidFill>
                            <a:schemeClr val="tx1"/>
                          </a:solidFill>
                        </a:rPr>
                        <a:t>L3</a:t>
                      </a:r>
                    </a:p>
                  </a:txBody>
                  <a:tcPr/>
                </a:tc>
                <a:tc>
                  <a:txBody>
                    <a:bodyPr/>
                    <a:lstStyle/>
                    <a:p>
                      <a:r>
                        <a:rPr lang="en-US" dirty="0">
                          <a:ln>
                            <a:solidFill>
                              <a:schemeClr val="tx1"/>
                            </a:solidFill>
                          </a:ln>
                          <a:solidFill>
                            <a:schemeClr val="tx1"/>
                          </a:solidFill>
                        </a:rPr>
                        <a:t>L4</a:t>
                      </a:r>
                    </a:p>
                  </a:txBody>
                  <a:tcPr/>
                </a:tc>
                <a:extLst>
                  <a:ext uri="{0D108BD9-81ED-4DB2-BD59-A6C34878D82A}">
                    <a16:rowId xmlns:a16="http://schemas.microsoft.com/office/drawing/2014/main" val="600069330"/>
                  </a:ext>
                </a:extLst>
              </a:tr>
              <a:tr h="360393">
                <a:tc>
                  <a:txBody>
                    <a:bodyPr/>
                    <a:lstStyle/>
                    <a:p>
                      <a:r>
                        <a:rPr lang="en-US" dirty="0">
                          <a:ln>
                            <a:solidFill>
                              <a:schemeClr val="tx1"/>
                            </a:solidFill>
                          </a:ln>
                          <a:solidFill>
                            <a:schemeClr val="tx1"/>
                          </a:solidFill>
                        </a:rPr>
                        <a:t>6</a:t>
                      </a:r>
                    </a:p>
                  </a:txBody>
                  <a:tcPr/>
                </a:tc>
                <a:tc>
                  <a:txBody>
                    <a:bodyPr/>
                    <a:lstStyle/>
                    <a:p>
                      <a:r>
                        <a:rPr lang="en-US" dirty="0">
                          <a:ln>
                            <a:solidFill>
                              <a:schemeClr val="tx1"/>
                            </a:solidFill>
                          </a:ln>
                          <a:solidFill>
                            <a:schemeClr val="tx1"/>
                          </a:solidFill>
                        </a:rPr>
                        <a:t>6</a:t>
                      </a:r>
                    </a:p>
                  </a:txBody>
                  <a:tcPr/>
                </a:tc>
                <a:tc>
                  <a:txBody>
                    <a:bodyPr/>
                    <a:lstStyle/>
                    <a:p>
                      <a:r>
                        <a:rPr lang="en-US" dirty="0">
                          <a:ln>
                            <a:solidFill>
                              <a:schemeClr val="tx1"/>
                            </a:solidFill>
                          </a:ln>
                          <a:solidFill>
                            <a:schemeClr val="tx1"/>
                          </a:solidFill>
                        </a:rPr>
                        <a:t>3</a:t>
                      </a:r>
                    </a:p>
                  </a:txBody>
                  <a:tcPr/>
                </a:tc>
                <a:tc>
                  <a:txBody>
                    <a:bodyPr/>
                    <a:lstStyle/>
                    <a:p>
                      <a:r>
                        <a:rPr lang="en-US" dirty="0">
                          <a:ln>
                            <a:solidFill>
                              <a:schemeClr val="tx1"/>
                            </a:solidFill>
                          </a:ln>
                          <a:solidFill>
                            <a:schemeClr val="tx1"/>
                          </a:solidFill>
                        </a:rPr>
                        <a:t>3</a:t>
                      </a:r>
                    </a:p>
                  </a:txBody>
                  <a:tcPr/>
                </a:tc>
                <a:extLst>
                  <a:ext uri="{0D108BD9-81ED-4DB2-BD59-A6C34878D82A}">
                    <a16:rowId xmlns:a16="http://schemas.microsoft.com/office/drawing/2014/main" val="3978099279"/>
                  </a:ext>
                </a:extLst>
              </a:tr>
            </a:tbl>
          </a:graphicData>
        </a:graphic>
      </p:graphicFrame>
      <p:pic>
        <p:nvPicPr>
          <p:cNvPr id="24" name="Picture 23">
            <a:extLst>
              <a:ext uri="{FF2B5EF4-FFF2-40B4-BE49-F238E27FC236}">
                <a16:creationId xmlns:a16="http://schemas.microsoft.com/office/drawing/2014/main" id="{A27D50C7-B00B-40C7-894F-492F331CFADF}"/>
              </a:ext>
            </a:extLst>
          </p:cNvPr>
          <p:cNvPicPr>
            <a:picLocks noChangeAspect="1"/>
          </p:cNvPicPr>
          <p:nvPr/>
        </p:nvPicPr>
        <p:blipFill>
          <a:blip r:embed="rId8"/>
          <a:stretch>
            <a:fillRect/>
          </a:stretch>
        </p:blipFill>
        <p:spPr>
          <a:xfrm>
            <a:off x="5298747" y="4162098"/>
            <a:ext cx="2456081" cy="1548043"/>
          </a:xfrm>
          <a:prstGeom prst="rect">
            <a:avLst/>
          </a:prstGeom>
        </p:spPr>
      </p:pic>
      <p:sp>
        <p:nvSpPr>
          <p:cNvPr id="25" name="TextBox 24">
            <a:extLst>
              <a:ext uri="{FF2B5EF4-FFF2-40B4-BE49-F238E27FC236}">
                <a16:creationId xmlns:a16="http://schemas.microsoft.com/office/drawing/2014/main" id="{37DA1D7B-14F2-4159-823E-15D824EA8171}"/>
              </a:ext>
            </a:extLst>
          </p:cNvPr>
          <p:cNvSpPr txBox="1"/>
          <p:nvPr/>
        </p:nvSpPr>
        <p:spPr>
          <a:xfrm>
            <a:off x="8044943" y="2984939"/>
            <a:ext cx="2136664" cy="369332"/>
          </a:xfrm>
          <a:prstGeom prst="rect">
            <a:avLst/>
          </a:prstGeom>
          <a:noFill/>
        </p:spPr>
        <p:txBody>
          <a:bodyPr wrap="square">
            <a:spAutoFit/>
          </a:bodyPr>
          <a:lstStyle/>
          <a:p>
            <a:r>
              <a:rPr lang="en-US" b="1" dirty="0">
                <a:solidFill>
                  <a:schemeClr val="accent5">
                    <a:lumMod val="75000"/>
                  </a:schemeClr>
                </a:solidFill>
              </a:rPr>
              <a:t>Proposed method: </a:t>
            </a:r>
          </a:p>
        </p:txBody>
      </p:sp>
      <p:sp>
        <p:nvSpPr>
          <p:cNvPr id="27" name="Right Brace 26">
            <a:extLst>
              <a:ext uri="{FF2B5EF4-FFF2-40B4-BE49-F238E27FC236}">
                <a16:creationId xmlns:a16="http://schemas.microsoft.com/office/drawing/2014/main" id="{50982E39-5C96-4712-870B-A7C478B88DB4}"/>
              </a:ext>
            </a:extLst>
          </p:cNvPr>
          <p:cNvSpPr/>
          <p:nvPr/>
        </p:nvSpPr>
        <p:spPr>
          <a:xfrm rot="10800000">
            <a:off x="4944349" y="3411720"/>
            <a:ext cx="263180" cy="700564"/>
          </a:xfrm>
          <a:prstGeom prst="rightBrace">
            <a:avLst>
              <a:gd name="adj1" fmla="val 36904"/>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0A9382D-B1E1-42F0-A55A-588ADFF61DDD}"/>
              </a:ext>
            </a:extLst>
          </p:cNvPr>
          <p:cNvSpPr txBox="1"/>
          <p:nvPr/>
        </p:nvSpPr>
        <p:spPr>
          <a:xfrm>
            <a:off x="2762644" y="5669772"/>
            <a:ext cx="7665396" cy="369332"/>
          </a:xfrm>
          <a:prstGeom prst="rect">
            <a:avLst/>
          </a:prstGeom>
          <a:noFill/>
        </p:spPr>
        <p:txBody>
          <a:bodyPr wrap="square">
            <a:spAutoFit/>
          </a:bodyPr>
          <a:lstStyle/>
          <a:p>
            <a:r>
              <a:rPr lang="en-US" b="1" dirty="0">
                <a:solidFill>
                  <a:srgbClr val="C00000"/>
                </a:solidFill>
              </a:rPr>
              <a:t>Total augmented capacity:</a:t>
            </a:r>
            <a:r>
              <a:rPr lang="en-US" b="1" dirty="0"/>
              <a:t> 		</a:t>
            </a:r>
            <a:r>
              <a:rPr lang="en-US" b="1" dirty="0">
                <a:solidFill>
                  <a:schemeClr val="accent6">
                    <a:lumMod val="75000"/>
                  </a:schemeClr>
                </a:solidFill>
              </a:rPr>
              <a:t>30</a:t>
            </a:r>
            <a:r>
              <a:rPr lang="en-US" b="1" dirty="0"/>
              <a:t>			</a:t>
            </a:r>
            <a:r>
              <a:rPr lang="en-US" b="1" dirty="0">
                <a:solidFill>
                  <a:schemeClr val="accent5">
                    <a:lumMod val="75000"/>
                  </a:schemeClr>
                </a:solidFill>
              </a:rPr>
              <a:t>6.67</a:t>
            </a:r>
          </a:p>
        </p:txBody>
      </p:sp>
      <p:sp>
        <p:nvSpPr>
          <p:cNvPr id="2" name="Rectangle 1">
            <a:extLst>
              <a:ext uri="{FF2B5EF4-FFF2-40B4-BE49-F238E27FC236}">
                <a16:creationId xmlns:a16="http://schemas.microsoft.com/office/drawing/2014/main" id="{38373676-2DA0-4CF5-A663-820105A96BB2}"/>
              </a:ext>
            </a:extLst>
          </p:cNvPr>
          <p:cNvSpPr/>
          <p:nvPr/>
        </p:nvSpPr>
        <p:spPr>
          <a:xfrm>
            <a:off x="7898848" y="2928026"/>
            <a:ext cx="2412460" cy="3103123"/>
          </a:xfrm>
          <a:prstGeom prst="rect">
            <a:avLst/>
          </a:prstGeom>
          <a:noFill/>
          <a:ln w="38100">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26DED9-7EC2-4F32-A28D-0F06AC645D8B}"/>
              </a:ext>
            </a:extLst>
          </p:cNvPr>
          <p:cNvSpPr/>
          <p:nvPr/>
        </p:nvSpPr>
        <p:spPr>
          <a:xfrm>
            <a:off x="5308047" y="2915056"/>
            <a:ext cx="2455885" cy="3103123"/>
          </a:xfrm>
          <a:prstGeom prst="rect">
            <a:avLst/>
          </a:prstGeom>
          <a:noFill/>
          <a:ln w="38100">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6">
                  <a:lumMod val="75000"/>
                </a:schemeClr>
              </a:solidFill>
            </a:endParaRPr>
          </a:p>
        </p:txBody>
      </p:sp>
      <p:sp>
        <p:nvSpPr>
          <p:cNvPr id="33" name="TextBox 32">
            <a:extLst>
              <a:ext uri="{FF2B5EF4-FFF2-40B4-BE49-F238E27FC236}">
                <a16:creationId xmlns:a16="http://schemas.microsoft.com/office/drawing/2014/main" id="{F3768AF4-FBFF-4B83-BF23-EF7C2892EBCA}"/>
              </a:ext>
            </a:extLst>
          </p:cNvPr>
          <p:cNvSpPr txBox="1"/>
          <p:nvPr/>
        </p:nvSpPr>
        <p:spPr>
          <a:xfrm>
            <a:off x="144112" y="4394008"/>
            <a:ext cx="2446687" cy="1200329"/>
          </a:xfrm>
          <a:prstGeom prst="rect">
            <a:avLst/>
          </a:prstGeom>
          <a:noFill/>
          <a:ln>
            <a:solidFill>
              <a:srgbClr val="C00000"/>
            </a:solidFill>
          </a:ln>
        </p:spPr>
        <p:txBody>
          <a:bodyPr wrap="square">
            <a:spAutoFit/>
          </a:bodyPr>
          <a:lstStyle/>
          <a:p>
            <a:r>
              <a:rPr lang="en-US" b="1" dirty="0"/>
              <a:t>Augmented capacity </a:t>
            </a:r>
            <a:r>
              <a:rPr lang="en-US" dirty="0"/>
              <a:t>for </a:t>
            </a:r>
            <a:r>
              <a:rPr lang="en-US" b="1" dirty="0"/>
              <a:t>deferrable demands</a:t>
            </a:r>
            <a:r>
              <a:rPr lang="en-US" dirty="0"/>
              <a:t>, given the failure scenarios of links.  </a:t>
            </a:r>
          </a:p>
        </p:txBody>
      </p:sp>
      <p:sp>
        <p:nvSpPr>
          <p:cNvPr id="34" name="Right Brace 33">
            <a:extLst>
              <a:ext uri="{FF2B5EF4-FFF2-40B4-BE49-F238E27FC236}">
                <a16:creationId xmlns:a16="http://schemas.microsoft.com/office/drawing/2014/main" id="{14AD55F3-B3A9-44C4-89EA-46F013B6DEA7}"/>
              </a:ext>
            </a:extLst>
          </p:cNvPr>
          <p:cNvSpPr/>
          <p:nvPr/>
        </p:nvSpPr>
        <p:spPr>
          <a:xfrm rot="10800000">
            <a:off x="2601608" y="4283238"/>
            <a:ext cx="263180" cy="1319891"/>
          </a:xfrm>
          <a:prstGeom prst="rightBrace">
            <a:avLst>
              <a:gd name="adj1" fmla="val 36904"/>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ectangle 34">
            <a:extLst>
              <a:ext uri="{FF2B5EF4-FFF2-40B4-BE49-F238E27FC236}">
                <a16:creationId xmlns:a16="http://schemas.microsoft.com/office/drawing/2014/main" id="{72EF62FF-2EF7-4BA3-981D-F5C0405AF400}"/>
              </a:ext>
            </a:extLst>
          </p:cNvPr>
          <p:cNvSpPr/>
          <p:nvPr/>
        </p:nvSpPr>
        <p:spPr>
          <a:xfrm>
            <a:off x="2810934" y="5359939"/>
            <a:ext cx="7477148" cy="676793"/>
          </a:xfrm>
          <a:prstGeom prst="rect">
            <a:avLst/>
          </a:prstGeom>
          <a:noFill/>
          <a:ln w="38100">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234B07E-364A-4476-92A9-9A25FEBC8C37}"/>
              </a:ext>
            </a:extLst>
          </p:cNvPr>
          <p:cNvSpPr txBox="1"/>
          <p:nvPr/>
        </p:nvSpPr>
        <p:spPr>
          <a:xfrm>
            <a:off x="517997" y="6026444"/>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t>Limitations</a:t>
            </a:r>
            <a:r>
              <a:rPr lang="en-US" dirty="0">
                <a:solidFill>
                  <a:schemeClr val="accent1">
                    <a:lumMod val="75000"/>
                  </a:schemeClr>
                </a:solidFill>
              </a:rPr>
              <a:t>:</a:t>
            </a:r>
          </a:p>
        </p:txBody>
      </p:sp>
      <p:grpSp>
        <p:nvGrpSpPr>
          <p:cNvPr id="37" name="Group 36">
            <a:extLst>
              <a:ext uri="{FF2B5EF4-FFF2-40B4-BE49-F238E27FC236}">
                <a16:creationId xmlns:a16="http://schemas.microsoft.com/office/drawing/2014/main" id="{E3A59BF0-FA25-438D-98A5-6A794215598D}"/>
              </a:ext>
            </a:extLst>
          </p:cNvPr>
          <p:cNvGrpSpPr/>
          <p:nvPr/>
        </p:nvGrpSpPr>
        <p:grpSpPr>
          <a:xfrm>
            <a:off x="10359957" y="5194570"/>
            <a:ext cx="1750979" cy="1293780"/>
            <a:chOff x="7770804" y="3879323"/>
            <a:chExt cx="2793692" cy="1843175"/>
          </a:xfrm>
        </p:grpSpPr>
        <p:pic>
          <p:nvPicPr>
            <p:cNvPr id="38" name="Picture 37">
              <a:extLst>
                <a:ext uri="{FF2B5EF4-FFF2-40B4-BE49-F238E27FC236}">
                  <a16:creationId xmlns:a16="http://schemas.microsoft.com/office/drawing/2014/main" id="{652648D7-9AF6-4318-9990-BA913D4E4F5F}"/>
                </a:ext>
              </a:extLst>
            </p:cNvPr>
            <p:cNvPicPr>
              <a:picLocks noChangeAspect="1"/>
            </p:cNvPicPr>
            <p:nvPr/>
          </p:nvPicPr>
          <p:blipFill>
            <a:blip r:embed="rId9"/>
            <a:stretch>
              <a:fillRect/>
            </a:stretch>
          </p:blipFill>
          <p:spPr>
            <a:xfrm>
              <a:off x="7770804" y="3879323"/>
              <a:ext cx="2793692" cy="1843175"/>
            </a:xfrm>
            <a:prstGeom prst="rect">
              <a:avLst/>
            </a:prstGeom>
          </p:spPr>
        </p:pic>
        <p:sp>
          <p:nvSpPr>
            <p:cNvPr id="40" name="Arrow: Up-Down 39">
              <a:extLst>
                <a:ext uri="{FF2B5EF4-FFF2-40B4-BE49-F238E27FC236}">
                  <a16:creationId xmlns:a16="http://schemas.microsoft.com/office/drawing/2014/main" id="{B630BA19-432C-4248-AAB4-95224A088122}"/>
                </a:ext>
              </a:extLst>
            </p:cNvPr>
            <p:cNvSpPr/>
            <p:nvPr/>
          </p:nvSpPr>
          <p:spPr>
            <a:xfrm>
              <a:off x="10078400" y="3977218"/>
              <a:ext cx="129701" cy="363168"/>
            </a:xfrm>
            <a:prstGeom prst="up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Arrow: Up 40">
            <a:extLst>
              <a:ext uri="{FF2B5EF4-FFF2-40B4-BE49-F238E27FC236}">
                <a16:creationId xmlns:a16="http://schemas.microsoft.com/office/drawing/2014/main" id="{40F142A2-EA10-4C3B-86B4-75CC94381F06}"/>
              </a:ext>
            </a:extLst>
          </p:cNvPr>
          <p:cNvSpPr/>
          <p:nvPr/>
        </p:nvSpPr>
        <p:spPr>
          <a:xfrm rot="5400000">
            <a:off x="10931348" y="4689798"/>
            <a:ext cx="126856" cy="139862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598F8C0E-56C4-4F04-B48C-C4D75324031E}"/>
              </a:ext>
            </a:extLst>
          </p:cNvPr>
          <p:cNvSpPr>
            <a:spLocks noGrp="1"/>
          </p:cNvSpPr>
          <p:nvPr>
            <p:ph type="sldNum" sz="quarter" idx="12"/>
          </p:nvPr>
        </p:nvSpPr>
        <p:spPr/>
        <p:txBody>
          <a:bodyPr/>
          <a:lstStyle/>
          <a:p>
            <a:fld id="{99371C1B-A13D-49AF-A30A-2E29DF20F284}" type="slidenum">
              <a:rPr lang="en-US" smtClean="0"/>
              <a:t>10</a:t>
            </a:fld>
            <a:endParaRPr lang="en-US"/>
          </a:p>
        </p:txBody>
      </p:sp>
    </p:spTree>
    <p:extLst>
      <p:ext uri="{BB962C8B-B14F-4D97-AF65-F5344CB8AC3E}">
        <p14:creationId xmlns:p14="http://schemas.microsoft.com/office/powerpoint/2010/main" val="364729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56208"/>
            <a:ext cx="11216200" cy="872465"/>
          </a:xfrm>
        </p:spPr>
        <p:txBody>
          <a:bodyPr>
            <a:noAutofit/>
          </a:bodyPr>
          <a:lstStyle/>
          <a:p>
            <a:r>
              <a:rPr lang="en-US" altLang="zh-CN" sz="2400" b="1" dirty="0">
                <a:solidFill>
                  <a:srgbClr val="C00000"/>
                </a:solidFill>
              </a:rPr>
              <a:t>Notes: Optimizing Network Provisioning through Cooperation </a:t>
            </a:r>
            <a:r>
              <a:rPr lang="en-US" altLang="zh-CN" sz="2400" b="1" baseline="30000" dirty="0">
                <a:solidFill>
                  <a:srgbClr val="C00000"/>
                </a:solidFill>
              </a:rPr>
              <a:t>[1]</a:t>
            </a:r>
            <a:endParaRPr lang="en-US" sz="2400" b="1" baseline="30000" dirty="0"/>
          </a:p>
        </p:txBody>
      </p:sp>
      <p:grpSp>
        <p:nvGrpSpPr>
          <p:cNvPr id="5" name="Group 4">
            <a:extLst>
              <a:ext uri="{FF2B5EF4-FFF2-40B4-BE49-F238E27FC236}">
                <a16:creationId xmlns:a16="http://schemas.microsoft.com/office/drawing/2014/main" id="{BDEB5AC0-5FDB-4819-B251-06BC56C31BA3}"/>
              </a:ext>
            </a:extLst>
          </p:cNvPr>
          <p:cNvGrpSpPr/>
          <p:nvPr/>
        </p:nvGrpSpPr>
        <p:grpSpPr>
          <a:xfrm>
            <a:off x="565985" y="918285"/>
            <a:ext cx="5259082" cy="2116570"/>
            <a:chOff x="642012" y="2792906"/>
            <a:chExt cx="5259082" cy="2116570"/>
          </a:xfrm>
        </p:grpSpPr>
        <p:sp>
          <p:nvSpPr>
            <p:cNvPr id="29" name="Rectangle 28">
              <a:extLst>
                <a:ext uri="{FF2B5EF4-FFF2-40B4-BE49-F238E27FC236}">
                  <a16:creationId xmlns:a16="http://schemas.microsoft.com/office/drawing/2014/main" id="{842D5C1E-F9A9-4828-85E5-7C2ED19AF099}"/>
                </a:ext>
              </a:extLst>
            </p:cNvPr>
            <p:cNvSpPr/>
            <p:nvPr/>
          </p:nvSpPr>
          <p:spPr>
            <a:xfrm>
              <a:off x="691556" y="2792906"/>
              <a:ext cx="170451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endParaRPr lang="en-US" b="1" dirty="0">
                <a:solidFill>
                  <a:schemeClr val="bg1"/>
                </a:solidFill>
              </a:endParaRPr>
            </a:p>
          </p:txBody>
        </p:sp>
        <p:sp>
          <p:nvSpPr>
            <p:cNvPr id="20" name="TextBox 19">
              <a:extLst>
                <a:ext uri="{FF2B5EF4-FFF2-40B4-BE49-F238E27FC236}">
                  <a16:creationId xmlns:a16="http://schemas.microsoft.com/office/drawing/2014/main" id="{9A33AD34-B3DA-49F8-9257-5F44F7A82051}"/>
                </a:ext>
              </a:extLst>
            </p:cNvPr>
            <p:cNvSpPr txBox="1"/>
            <p:nvPr/>
          </p:nvSpPr>
          <p:spPr>
            <a:xfrm>
              <a:off x="642012" y="3432148"/>
              <a:ext cx="5259082" cy="1477328"/>
            </a:xfrm>
            <a:prstGeom prst="rect">
              <a:avLst/>
            </a:prstGeom>
            <a:noFill/>
          </p:spPr>
          <p:txBody>
            <a:bodyPr wrap="square">
              <a:spAutoFit/>
            </a:bodyPr>
            <a:lstStyle/>
            <a:p>
              <a:r>
                <a:rPr lang="en-US" dirty="0"/>
                <a:t>Based on knowledge of the application’s deadline coupled with network link failure statistics, the </a:t>
              </a:r>
              <a:r>
                <a:rPr lang="en-US" dirty="0">
                  <a:highlight>
                    <a:srgbClr val="FFFF00"/>
                  </a:highlight>
                </a:rPr>
                <a:t>methods optimize network provision by ensuring that application demands are accommodated with the desired satisfaction probability</a:t>
              </a:r>
              <a:r>
                <a:rPr lang="en-US" dirty="0"/>
                <a:t>. </a:t>
              </a:r>
            </a:p>
          </p:txBody>
        </p:sp>
      </p:grpSp>
      <p:sp>
        <p:nvSpPr>
          <p:cNvPr id="64" name="TextBox 63">
            <a:extLst>
              <a:ext uri="{FF2B5EF4-FFF2-40B4-BE49-F238E27FC236}">
                <a16:creationId xmlns:a16="http://schemas.microsoft.com/office/drawing/2014/main" id="{EE9A8273-3234-4AB7-B922-17A599674D3D}"/>
              </a:ext>
            </a:extLst>
          </p:cNvPr>
          <p:cNvSpPr txBox="1"/>
          <p:nvPr/>
        </p:nvSpPr>
        <p:spPr>
          <a:xfrm>
            <a:off x="254001" y="6458635"/>
            <a:ext cx="3852332" cy="246221"/>
          </a:xfrm>
          <a:prstGeom prst="rect">
            <a:avLst/>
          </a:prstGeom>
          <a:noFill/>
        </p:spPr>
        <p:txBody>
          <a:bodyPr wrap="square">
            <a:spAutoFit/>
          </a:bodyPr>
          <a:lstStyle/>
          <a:p>
            <a:r>
              <a:rPr lang="en-US" sz="1000" dirty="0"/>
              <a:t>[1] </a:t>
            </a:r>
            <a:r>
              <a:rPr lang="en-US" sz="1000" dirty="0">
                <a:hlinkClick r:id="rId3"/>
              </a:rPr>
              <a:t>https://www.usenix.org/conference/nsdi22/presentation/sharma</a:t>
            </a:r>
            <a:endParaRPr lang="en-US" sz="1000" dirty="0"/>
          </a:p>
        </p:txBody>
      </p:sp>
      <p:sp>
        <p:nvSpPr>
          <p:cNvPr id="17" name="Rectangle 16">
            <a:extLst>
              <a:ext uri="{FF2B5EF4-FFF2-40B4-BE49-F238E27FC236}">
                <a16:creationId xmlns:a16="http://schemas.microsoft.com/office/drawing/2014/main" id="{AF387E2C-5002-4ED1-9559-39E0F983E3CE}"/>
              </a:ext>
            </a:extLst>
          </p:cNvPr>
          <p:cNvSpPr/>
          <p:nvPr/>
        </p:nvSpPr>
        <p:spPr>
          <a:xfrm>
            <a:off x="592839" y="1337733"/>
            <a:ext cx="5181428" cy="176106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EE36372-3327-47D1-A0E4-1B9D2C19FB00}"/>
              </a:ext>
            </a:extLst>
          </p:cNvPr>
          <p:cNvSpPr txBox="1"/>
          <p:nvPr/>
        </p:nvSpPr>
        <p:spPr>
          <a:xfrm>
            <a:off x="549248" y="3281267"/>
            <a:ext cx="5377417" cy="646331"/>
          </a:xfrm>
          <a:prstGeom prst="rect">
            <a:avLst/>
          </a:prstGeom>
          <a:noFill/>
        </p:spPr>
        <p:txBody>
          <a:bodyPr wrap="square">
            <a:spAutoFit/>
          </a:bodyPr>
          <a:lstStyle/>
          <a:p>
            <a:r>
              <a:rPr lang="en-US" b="1" dirty="0">
                <a:solidFill>
                  <a:schemeClr val="accent5">
                    <a:lumMod val="75000"/>
                  </a:schemeClr>
                </a:solidFill>
              </a:rPr>
              <a:t>D: demand or request</a:t>
            </a:r>
            <a:r>
              <a:rPr lang="en-US" b="1" dirty="0"/>
              <a:t>, each has a demand satisfaction probability p, and </a:t>
            </a:r>
            <a:r>
              <a:rPr lang="en-US" b="1" dirty="0">
                <a:solidFill>
                  <a:schemeClr val="accent5">
                    <a:lumMod val="75000"/>
                  </a:schemeClr>
                </a:solidFill>
              </a:rPr>
              <a:t>ordered by the value of p</a:t>
            </a:r>
            <a:r>
              <a:rPr lang="en-US" b="1" dirty="0"/>
              <a:t>: </a:t>
            </a:r>
          </a:p>
        </p:txBody>
      </p:sp>
      <p:sp>
        <p:nvSpPr>
          <p:cNvPr id="37" name="TextBox 36">
            <a:extLst>
              <a:ext uri="{FF2B5EF4-FFF2-40B4-BE49-F238E27FC236}">
                <a16:creationId xmlns:a16="http://schemas.microsoft.com/office/drawing/2014/main" id="{FB864450-455F-420C-975A-3EB800239CE7}"/>
              </a:ext>
            </a:extLst>
          </p:cNvPr>
          <p:cNvSpPr txBox="1"/>
          <p:nvPr/>
        </p:nvSpPr>
        <p:spPr>
          <a:xfrm>
            <a:off x="765602" y="5440078"/>
            <a:ext cx="4500665" cy="923330"/>
          </a:xfrm>
          <a:prstGeom prst="rect">
            <a:avLst/>
          </a:prstGeom>
          <a:noFill/>
        </p:spPr>
        <p:txBody>
          <a:bodyPr wrap="square">
            <a:spAutoFit/>
          </a:bodyPr>
          <a:lstStyle/>
          <a:p>
            <a:r>
              <a:rPr lang="en-US" b="1" dirty="0"/>
              <a:t>If </a:t>
            </a:r>
            <a:r>
              <a:rPr lang="en-US" b="1" dirty="0">
                <a:solidFill>
                  <a:schemeClr val="accent5">
                    <a:lumMod val="75000"/>
                  </a:schemeClr>
                </a:solidFill>
              </a:rPr>
              <a:t>cutoff probability is p2</a:t>
            </a:r>
            <a:r>
              <a:rPr lang="en-US" b="1" dirty="0"/>
              <a:t>, all the corresponding demands up to </a:t>
            </a:r>
            <a:r>
              <a:rPr lang="en-US" b="1" dirty="0">
                <a:solidFill>
                  <a:schemeClr val="accent5">
                    <a:lumMod val="75000"/>
                  </a:schemeClr>
                </a:solidFill>
              </a:rPr>
              <a:t>p2</a:t>
            </a:r>
            <a:r>
              <a:rPr lang="en-US" b="1" dirty="0"/>
              <a:t> will be provisioned. </a:t>
            </a:r>
          </a:p>
        </p:txBody>
      </p:sp>
      <p:sp>
        <p:nvSpPr>
          <p:cNvPr id="39" name="TextBox 38">
            <a:extLst>
              <a:ext uri="{FF2B5EF4-FFF2-40B4-BE49-F238E27FC236}">
                <a16:creationId xmlns:a16="http://schemas.microsoft.com/office/drawing/2014/main" id="{F9F79BC7-B0ED-4180-8E33-DE218C7E743A}"/>
              </a:ext>
            </a:extLst>
          </p:cNvPr>
          <p:cNvSpPr txBox="1"/>
          <p:nvPr/>
        </p:nvSpPr>
        <p:spPr>
          <a:xfrm>
            <a:off x="1498148" y="3986879"/>
            <a:ext cx="2478122" cy="369332"/>
          </a:xfrm>
          <a:prstGeom prst="rect">
            <a:avLst/>
          </a:prstGeom>
          <a:noFill/>
        </p:spPr>
        <p:txBody>
          <a:bodyPr wrap="square">
            <a:spAutoFit/>
          </a:bodyPr>
          <a:lstStyle/>
          <a:p>
            <a:r>
              <a:rPr lang="en-US" b="1" dirty="0">
                <a:solidFill>
                  <a:schemeClr val="accent5">
                    <a:lumMod val="75000"/>
                  </a:schemeClr>
                </a:solidFill>
              </a:rPr>
              <a:t>Sort to increasing order</a:t>
            </a:r>
            <a:endParaRPr lang="en-US" dirty="0"/>
          </a:p>
        </p:txBody>
      </p:sp>
      <p:grpSp>
        <p:nvGrpSpPr>
          <p:cNvPr id="83" name="Group 82">
            <a:extLst>
              <a:ext uri="{FF2B5EF4-FFF2-40B4-BE49-F238E27FC236}">
                <a16:creationId xmlns:a16="http://schemas.microsoft.com/office/drawing/2014/main" id="{2E54AA04-548F-4DDF-B9C4-4AF54CC8422A}"/>
              </a:ext>
            </a:extLst>
          </p:cNvPr>
          <p:cNvGrpSpPr/>
          <p:nvPr/>
        </p:nvGrpSpPr>
        <p:grpSpPr>
          <a:xfrm>
            <a:off x="1707764" y="4351506"/>
            <a:ext cx="1912906" cy="982494"/>
            <a:chOff x="1851698" y="4300706"/>
            <a:chExt cx="1912906" cy="982494"/>
          </a:xfrm>
        </p:grpSpPr>
        <p:pic>
          <p:nvPicPr>
            <p:cNvPr id="11" name="Picture 10">
              <a:extLst>
                <a:ext uri="{FF2B5EF4-FFF2-40B4-BE49-F238E27FC236}">
                  <a16:creationId xmlns:a16="http://schemas.microsoft.com/office/drawing/2014/main" id="{C4531F97-2B16-41BC-B1B7-24F2160EEA06}"/>
                </a:ext>
              </a:extLst>
            </p:cNvPr>
            <p:cNvPicPr>
              <a:picLocks noChangeAspect="1"/>
            </p:cNvPicPr>
            <p:nvPr/>
          </p:nvPicPr>
          <p:blipFill>
            <a:blip r:embed="rId4"/>
            <a:stretch>
              <a:fillRect/>
            </a:stretch>
          </p:blipFill>
          <p:spPr>
            <a:xfrm>
              <a:off x="1851698" y="4311074"/>
              <a:ext cx="1912906" cy="492717"/>
            </a:xfrm>
            <a:prstGeom prst="rect">
              <a:avLst/>
            </a:prstGeom>
          </p:spPr>
        </p:pic>
        <p:pic>
          <p:nvPicPr>
            <p:cNvPr id="22" name="Picture 21">
              <a:extLst>
                <a:ext uri="{FF2B5EF4-FFF2-40B4-BE49-F238E27FC236}">
                  <a16:creationId xmlns:a16="http://schemas.microsoft.com/office/drawing/2014/main" id="{ABD6BB63-F0F5-4359-A250-6DB168F80D7B}"/>
                </a:ext>
              </a:extLst>
            </p:cNvPr>
            <p:cNvPicPr>
              <a:picLocks noChangeAspect="1"/>
            </p:cNvPicPr>
            <p:nvPr/>
          </p:nvPicPr>
          <p:blipFill>
            <a:blip r:embed="rId5"/>
            <a:stretch>
              <a:fillRect/>
            </a:stretch>
          </p:blipFill>
          <p:spPr>
            <a:xfrm>
              <a:off x="1866795" y="4843512"/>
              <a:ext cx="1830865" cy="399697"/>
            </a:xfrm>
            <a:prstGeom prst="rect">
              <a:avLst/>
            </a:prstGeom>
          </p:spPr>
        </p:pic>
        <p:sp>
          <p:nvSpPr>
            <p:cNvPr id="23" name="Rectangle 22">
              <a:extLst>
                <a:ext uri="{FF2B5EF4-FFF2-40B4-BE49-F238E27FC236}">
                  <a16:creationId xmlns:a16="http://schemas.microsoft.com/office/drawing/2014/main" id="{455D200F-1974-42B8-8121-39A63137933B}"/>
                </a:ext>
              </a:extLst>
            </p:cNvPr>
            <p:cNvSpPr/>
            <p:nvPr/>
          </p:nvSpPr>
          <p:spPr>
            <a:xfrm>
              <a:off x="2334638" y="4357991"/>
              <a:ext cx="486383" cy="925209"/>
            </a:xfrm>
            <a:prstGeom prst="rect">
              <a:avLst/>
            </a:prstGeom>
            <a:noFill/>
            <a:ln w="38100">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BBFA65D-DCD6-4033-9A4D-B54E8259DC07}"/>
                </a:ext>
              </a:extLst>
            </p:cNvPr>
            <p:cNvCxnSpPr>
              <a:cxnSpLocks/>
            </p:cNvCxnSpPr>
            <p:nvPr/>
          </p:nvCxnSpPr>
          <p:spPr>
            <a:xfrm>
              <a:off x="1867170" y="4300706"/>
              <a:ext cx="1638031"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pic>
        <p:nvPicPr>
          <p:cNvPr id="42" name="Picture 41">
            <a:extLst>
              <a:ext uri="{FF2B5EF4-FFF2-40B4-BE49-F238E27FC236}">
                <a16:creationId xmlns:a16="http://schemas.microsoft.com/office/drawing/2014/main" id="{782B26CF-9876-4D4C-A4CB-37C6AC207F60}"/>
              </a:ext>
            </a:extLst>
          </p:cNvPr>
          <p:cNvPicPr>
            <a:picLocks noChangeAspect="1"/>
          </p:cNvPicPr>
          <p:nvPr/>
        </p:nvPicPr>
        <p:blipFill>
          <a:blip r:embed="rId6"/>
          <a:stretch>
            <a:fillRect/>
          </a:stretch>
        </p:blipFill>
        <p:spPr>
          <a:xfrm>
            <a:off x="5268369" y="3833890"/>
            <a:ext cx="3991283" cy="1927578"/>
          </a:xfrm>
          <a:prstGeom prst="rect">
            <a:avLst/>
          </a:prstGeom>
        </p:spPr>
      </p:pic>
      <p:grpSp>
        <p:nvGrpSpPr>
          <p:cNvPr id="43" name="Group 42">
            <a:extLst>
              <a:ext uri="{FF2B5EF4-FFF2-40B4-BE49-F238E27FC236}">
                <a16:creationId xmlns:a16="http://schemas.microsoft.com/office/drawing/2014/main" id="{42EE9266-7628-431D-A830-D189BFA43DBF}"/>
              </a:ext>
            </a:extLst>
          </p:cNvPr>
          <p:cNvGrpSpPr/>
          <p:nvPr/>
        </p:nvGrpSpPr>
        <p:grpSpPr>
          <a:xfrm>
            <a:off x="5203757" y="6119581"/>
            <a:ext cx="6370176" cy="646331"/>
            <a:chOff x="634999" y="4006337"/>
            <a:chExt cx="6370176" cy="646331"/>
          </a:xfrm>
        </p:grpSpPr>
        <p:sp>
          <p:nvSpPr>
            <p:cNvPr id="44" name="TextBox 43">
              <a:extLst>
                <a:ext uri="{FF2B5EF4-FFF2-40B4-BE49-F238E27FC236}">
                  <a16:creationId xmlns:a16="http://schemas.microsoft.com/office/drawing/2014/main" id="{C84F72DB-A14D-43CF-A045-5EDBAF6ECE8F}"/>
                </a:ext>
              </a:extLst>
            </p:cNvPr>
            <p:cNvSpPr txBox="1"/>
            <p:nvPr/>
          </p:nvSpPr>
          <p:spPr>
            <a:xfrm>
              <a:off x="634999" y="4006337"/>
              <a:ext cx="6370176" cy="646331"/>
            </a:xfrm>
            <a:prstGeom prst="rect">
              <a:avLst/>
            </a:prstGeom>
            <a:noFill/>
            <a:ln w="12700">
              <a:noFill/>
            </a:ln>
          </p:spPr>
          <p:txBody>
            <a:bodyPr wrap="square">
              <a:spAutoFit/>
            </a:bodyPr>
            <a:lstStyle/>
            <a:p>
              <a:pPr marL="285750" indent="-285750">
                <a:buFont typeface="Arial" panose="020B0604020202020204" pitchFamily="34" charset="0"/>
                <a:buChar char="•"/>
              </a:pPr>
              <a:r>
                <a:rPr lang="en-US" altLang="zh-CN" dirty="0"/>
                <a:t>A, B, and C are nodes representing data centers. </a:t>
              </a:r>
            </a:p>
            <a:p>
              <a:pPr marL="285750" indent="-285750">
                <a:buFont typeface="Arial" panose="020B0604020202020204" pitchFamily="34" charset="0"/>
                <a:buChar char="•"/>
              </a:pPr>
              <a:r>
                <a:rPr lang="en-US" dirty="0"/>
                <a:t>L1-L4 are links with provisioned capacities between centers.</a:t>
              </a:r>
            </a:p>
          </p:txBody>
        </p:sp>
        <p:sp>
          <p:nvSpPr>
            <p:cNvPr id="45" name="Oval 44">
              <a:extLst>
                <a:ext uri="{FF2B5EF4-FFF2-40B4-BE49-F238E27FC236}">
                  <a16:creationId xmlns:a16="http://schemas.microsoft.com/office/drawing/2014/main" id="{E1C23E07-4C72-422C-8690-389B51CD5491}"/>
                </a:ext>
              </a:extLst>
            </p:cNvPr>
            <p:cNvSpPr/>
            <p:nvPr/>
          </p:nvSpPr>
          <p:spPr>
            <a:xfrm>
              <a:off x="990599" y="4080935"/>
              <a:ext cx="177800" cy="24553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69F69E63-6309-4C63-A384-50472398B832}"/>
                </a:ext>
              </a:extLst>
            </p:cNvPr>
            <p:cNvSpPr/>
            <p:nvPr/>
          </p:nvSpPr>
          <p:spPr>
            <a:xfrm>
              <a:off x="1227666" y="4072466"/>
              <a:ext cx="177800" cy="24553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F5B53EFC-A386-4B1D-A2E5-4B120F0CE069}"/>
                </a:ext>
              </a:extLst>
            </p:cNvPr>
            <p:cNvSpPr/>
            <p:nvPr/>
          </p:nvSpPr>
          <p:spPr>
            <a:xfrm>
              <a:off x="1879599" y="4072469"/>
              <a:ext cx="177800" cy="24553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E062A786-3A90-457F-8C12-ED4D39ADEDC6}"/>
              </a:ext>
            </a:extLst>
          </p:cNvPr>
          <p:cNvSpPr txBox="1"/>
          <p:nvPr/>
        </p:nvSpPr>
        <p:spPr>
          <a:xfrm>
            <a:off x="5282478" y="3792151"/>
            <a:ext cx="1236134" cy="369332"/>
          </a:xfrm>
          <a:prstGeom prst="rect">
            <a:avLst/>
          </a:prstGeom>
          <a:noFill/>
        </p:spPr>
        <p:txBody>
          <a:bodyPr wrap="square">
            <a:spAutoFit/>
          </a:bodyPr>
          <a:lstStyle/>
          <a:p>
            <a:r>
              <a:rPr lang="en-US" b="1" dirty="0"/>
              <a:t>Example:</a:t>
            </a:r>
          </a:p>
        </p:txBody>
      </p:sp>
      <p:pic>
        <p:nvPicPr>
          <p:cNvPr id="50" name="Picture 49">
            <a:extLst>
              <a:ext uri="{FF2B5EF4-FFF2-40B4-BE49-F238E27FC236}">
                <a16:creationId xmlns:a16="http://schemas.microsoft.com/office/drawing/2014/main" id="{FB128B31-715E-473E-B3A7-AD01AE2FFA38}"/>
              </a:ext>
            </a:extLst>
          </p:cNvPr>
          <p:cNvPicPr>
            <a:picLocks noChangeAspect="1"/>
          </p:cNvPicPr>
          <p:nvPr/>
        </p:nvPicPr>
        <p:blipFill>
          <a:blip r:embed="rId7"/>
          <a:stretch>
            <a:fillRect/>
          </a:stretch>
        </p:blipFill>
        <p:spPr>
          <a:xfrm>
            <a:off x="9397099" y="3772088"/>
            <a:ext cx="2446764" cy="1501203"/>
          </a:xfrm>
          <a:prstGeom prst="rect">
            <a:avLst/>
          </a:prstGeom>
        </p:spPr>
      </p:pic>
      <p:pic>
        <p:nvPicPr>
          <p:cNvPr id="41" name="Picture 40">
            <a:extLst>
              <a:ext uri="{FF2B5EF4-FFF2-40B4-BE49-F238E27FC236}">
                <a16:creationId xmlns:a16="http://schemas.microsoft.com/office/drawing/2014/main" id="{90A069D5-0CFC-47CE-B81D-1341C8FD499F}"/>
              </a:ext>
            </a:extLst>
          </p:cNvPr>
          <p:cNvPicPr>
            <a:picLocks noChangeAspect="1"/>
          </p:cNvPicPr>
          <p:nvPr/>
        </p:nvPicPr>
        <p:blipFill>
          <a:blip r:embed="rId8"/>
          <a:stretch>
            <a:fillRect/>
          </a:stretch>
        </p:blipFill>
        <p:spPr>
          <a:xfrm>
            <a:off x="4765869" y="5007541"/>
            <a:ext cx="246397" cy="262294"/>
          </a:xfrm>
          <a:prstGeom prst="rect">
            <a:avLst/>
          </a:prstGeom>
        </p:spPr>
      </p:pic>
      <p:sp>
        <p:nvSpPr>
          <p:cNvPr id="56" name="Slide Number Placeholder 55">
            <a:extLst>
              <a:ext uri="{FF2B5EF4-FFF2-40B4-BE49-F238E27FC236}">
                <a16:creationId xmlns:a16="http://schemas.microsoft.com/office/drawing/2014/main" id="{FA37B256-3CD5-40EF-BA37-FA89AB9BC89C}"/>
              </a:ext>
            </a:extLst>
          </p:cNvPr>
          <p:cNvSpPr>
            <a:spLocks noGrp="1"/>
          </p:cNvSpPr>
          <p:nvPr>
            <p:ph type="sldNum" sz="quarter" idx="12"/>
          </p:nvPr>
        </p:nvSpPr>
        <p:spPr/>
        <p:txBody>
          <a:bodyPr/>
          <a:lstStyle/>
          <a:p>
            <a:fld id="{99371C1B-A13D-49AF-A30A-2E29DF20F284}" type="slidenum">
              <a:rPr lang="en-US" smtClean="0"/>
              <a:t>2</a:t>
            </a:fld>
            <a:endParaRPr lang="en-US" dirty="0"/>
          </a:p>
        </p:txBody>
      </p:sp>
      <p:pic>
        <p:nvPicPr>
          <p:cNvPr id="58" name="Picture 57">
            <a:extLst>
              <a:ext uri="{FF2B5EF4-FFF2-40B4-BE49-F238E27FC236}">
                <a16:creationId xmlns:a16="http://schemas.microsoft.com/office/drawing/2014/main" id="{ABA14F1D-0D9D-44B3-A005-45A4A5B46C77}"/>
              </a:ext>
            </a:extLst>
          </p:cNvPr>
          <p:cNvPicPr>
            <a:picLocks noChangeAspect="1"/>
          </p:cNvPicPr>
          <p:nvPr/>
        </p:nvPicPr>
        <p:blipFill>
          <a:blip r:embed="rId9"/>
          <a:stretch>
            <a:fillRect/>
          </a:stretch>
        </p:blipFill>
        <p:spPr>
          <a:xfrm>
            <a:off x="5227624" y="5554925"/>
            <a:ext cx="6656724" cy="549542"/>
          </a:xfrm>
          <a:prstGeom prst="rect">
            <a:avLst/>
          </a:prstGeom>
        </p:spPr>
      </p:pic>
      <p:cxnSp>
        <p:nvCxnSpPr>
          <p:cNvPr id="60" name="Straight Arrow Connector 59">
            <a:extLst>
              <a:ext uri="{FF2B5EF4-FFF2-40B4-BE49-F238E27FC236}">
                <a16:creationId xmlns:a16="http://schemas.microsoft.com/office/drawing/2014/main" id="{1CF78B88-5330-4FA1-8693-B00E0ADC5DEE}"/>
              </a:ext>
            </a:extLst>
          </p:cNvPr>
          <p:cNvCxnSpPr>
            <a:cxnSpLocks/>
            <a:stCxn id="7" idx="2"/>
          </p:cNvCxnSpPr>
          <p:nvPr/>
        </p:nvCxnSpPr>
        <p:spPr>
          <a:xfrm flipH="1">
            <a:off x="1955800" y="1829611"/>
            <a:ext cx="3967084" cy="1607856"/>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5D47F900-2F00-4E8B-BDB8-D73C155704F7}"/>
              </a:ext>
            </a:extLst>
          </p:cNvPr>
          <p:cNvCxnSpPr>
            <a:cxnSpLocks/>
            <a:stCxn id="23" idx="1"/>
            <a:endCxn id="37" idx="1"/>
          </p:cNvCxnSpPr>
          <p:nvPr/>
        </p:nvCxnSpPr>
        <p:spPr>
          <a:xfrm rot="10800000" flipV="1">
            <a:off x="765602" y="4871395"/>
            <a:ext cx="1425102" cy="1030347"/>
          </a:xfrm>
          <a:prstGeom prst="bentConnector3">
            <a:avLst>
              <a:gd name="adj1" fmla="val 11604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E7EF0E83-8898-48D4-A77F-25F84E532121}"/>
              </a:ext>
            </a:extLst>
          </p:cNvPr>
          <p:cNvGrpSpPr/>
          <p:nvPr/>
        </p:nvGrpSpPr>
        <p:grpSpPr>
          <a:xfrm>
            <a:off x="5849745" y="803417"/>
            <a:ext cx="5933371" cy="2667916"/>
            <a:chOff x="5790478" y="642550"/>
            <a:chExt cx="5933371" cy="2667916"/>
          </a:xfrm>
        </p:grpSpPr>
        <p:pic>
          <p:nvPicPr>
            <p:cNvPr id="71" name="Picture 70">
              <a:extLst>
                <a:ext uri="{FF2B5EF4-FFF2-40B4-BE49-F238E27FC236}">
                  <a16:creationId xmlns:a16="http://schemas.microsoft.com/office/drawing/2014/main" id="{903E93F6-1ED6-48ED-826D-E47D7D1B79D6}"/>
                </a:ext>
              </a:extLst>
            </p:cNvPr>
            <p:cNvPicPr>
              <a:picLocks noChangeAspect="1"/>
            </p:cNvPicPr>
            <p:nvPr/>
          </p:nvPicPr>
          <p:blipFill>
            <a:blip r:embed="rId10"/>
            <a:stretch>
              <a:fillRect/>
            </a:stretch>
          </p:blipFill>
          <p:spPr>
            <a:xfrm>
              <a:off x="5890668" y="2113224"/>
              <a:ext cx="5833181" cy="1197242"/>
            </a:xfrm>
            <a:prstGeom prst="rect">
              <a:avLst/>
            </a:prstGeom>
          </p:spPr>
        </p:pic>
        <p:pic>
          <p:nvPicPr>
            <p:cNvPr id="69" name="Picture 68">
              <a:extLst>
                <a:ext uri="{FF2B5EF4-FFF2-40B4-BE49-F238E27FC236}">
                  <a16:creationId xmlns:a16="http://schemas.microsoft.com/office/drawing/2014/main" id="{ECF1765F-1B83-43C8-8BBC-9264E3994F0E}"/>
                </a:ext>
              </a:extLst>
            </p:cNvPr>
            <p:cNvPicPr>
              <a:picLocks noChangeAspect="1"/>
            </p:cNvPicPr>
            <p:nvPr/>
          </p:nvPicPr>
          <p:blipFill>
            <a:blip r:embed="rId11"/>
            <a:stretch>
              <a:fillRect/>
            </a:stretch>
          </p:blipFill>
          <p:spPr>
            <a:xfrm>
              <a:off x="5884586" y="987158"/>
              <a:ext cx="5799414" cy="1192152"/>
            </a:xfrm>
            <a:prstGeom prst="rect">
              <a:avLst/>
            </a:prstGeom>
          </p:spPr>
        </p:pic>
        <p:sp>
          <p:nvSpPr>
            <p:cNvPr id="7" name="Oval 6">
              <a:extLst>
                <a:ext uri="{FF2B5EF4-FFF2-40B4-BE49-F238E27FC236}">
                  <a16:creationId xmlns:a16="http://schemas.microsoft.com/office/drawing/2014/main" id="{F32CE904-B449-413A-819C-23C9C1B5829D}"/>
                </a:ext>
              </a:extLst>
            </p:cNvPr>
            <p:cNvSpPr/>
            <p:nvPr/>
          </p:nvSpPr>
          <p:spPr>
            <a:xfrm>
              <a:off x="5863617" y="1449421"/>
              <a:ext cx="477916" cy="438646"/>
            </a:xfrm>
            <a:prstGeom prst="ellipse">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70AE2B7A-1665-4A8F-88D9-CBD4BCA19D4C}"/>
                </a:ext>
              </a:extLst>
            </p:cNvPr>
            <p:cNvSpPr/>
            <p:nvPr/>
          </p:nvSpPr>
          <p:spPr>
            <a:xfrm>
              <a:off x="7577667" y="1455906"/>
              <a:ext cx="465666" cy="449094"/>
            </a:xfrm>
            <a:prstGeom prst="ellipse">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D6B0B162-CD8A-4511-A1CD-B91DB5CE308E}"/>
                </a:ext>
              </a:extLst>
            </p:cNvPr>
            <p:cNvSpPr txBox="1"/>
            <p:nvPr/>
          </p:nvSpPr>
          <p:spPr>
            <a:xfrm>
              <a:off x="5790478" y="642550"/>
              <a:ext cx="1236134" cy="646331"/>
            </a:xfrm>
            <a:prstGeom prst="rect">
              <a:avLst/>
            </a:prstGeom>
            <a:noFill/>
          </p:spPr>
          <p:txBody>
            <a:bodyPr wrap="square">
              <a:spAutoFit/>
            </a:bodyPr>
            <a:lstStyle/>
            <a:p>
              <a:r>
                <a:rPr lang="en-US" b="1" dirty="0"/>
                <a:t>Definitions:</a:t>
              </a:r>
            </a:p>
          </p:txBody>
        </p:sp>
      </p:grpSp>
      <p:sp>
        <p:nvSpPr>
          <p:cNvPr id="73" name="Rectangle 72">
            <a:extLst>
              <a:ext uri="{FF2B5EF4-FFF2-40B4-BE49-F238E27FC236}">
                <a16:creationId xmlns:a16="http://schemas.microsoft.com/office/drawing/2014/main" id="{E03CE779-E2C8-40C2-9452-63B542E72E56}"/>
              </a:ext>
            </a:extLst>
          </p:cNvPr>
          <p:cNvSpPr/>
          <p:nvPr/>
        </p:nvSpPr>
        <p:spPr>
          <a:xfrm>
            <a:off x="5901439" y="855617"/>
            <a:ext cx="5875694" cy="263265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329C9B3D-DB05-474A-BD21-D62DEDD97B5A}"/>
              </a:ext>
            </a:extLst>
          </p:cNvPr>
          <p:cNvCxnSpPr>
            <a:cxnSpLocks/>
            <a:stCxn id="33" idx="3"/>
          </p:cNvCxnSpPr>
          <p:nvPr/>
        </p:nvCxnSpPr>
        <p:spPr>
          <a:xfrm flipH="1">
            <a:off x="3725333" y="2000099"/>
            <a:ext cx="3979796" cy="253803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CDB9F909-0C71-4E5C-881C-E9C6BF39F9CD}"/>
              </a:ext>
            </a:extLst>
          </p:cNvPr>
          <p:cNvSpPr txBox="1"/>
          <p:nvPr/>
        </p:nvSpPr>
        <p:spPr>
          <a:xfrm>
            <a:off x="6841067" y="3757768"/>
            <a:ext cx="2548467" cy="584775"/>
          </a:xfrm>
          <a:prstGeom prst="rect">
            <a:avLst/>
          </a:prstGeom>
          <a:noFill/>
        </p:spPr>
        <p:txBody>
          <a:bodyPr wrap="square">
            <a:spAutoFit/>
          </a:bodyPr>
          <a:lstStyle/>
          <a:p>
            <a:r>
              <a:rPr lang="en-US" sz="1600" dirty="0"/>
              <a:t>Link L1 fails on day 15th and comes back on day 17th. </a:t>
            </a:r>
          </a:p>
        </p:txBody>
      </p:sp>
      <p:sp>
        <p:nvSpPr>
          <p:cNvPr id="79" name="TextBox 78">
            <a:extLst>
              <a:ext uri="{FF2B5EF4-FFF2-40B4-BE49-F238E27FC236}">
                <a16:creationId xmlns:a16="http://schemas.microsoft.com/office/drawing/2014/main" id="{4D4C930D-88B4-41AD-81C8-CFC68AF2FA87}"/>
              </a:ext>
            </a:extLst>
          </p:cNvPr>
          <p:cNvSpPr txBox="1"/>
          <p:nvPr/>
        </p:nvSpPr>
        <p:spPr>
          <a:xfrm>
            <a:off x="583478" y="1311417"/>
            <a:ext cx="1236134" cy="369332"/>
          </a:xfrm>
          <a:prstGeom prst="rect">
            <a:avLst/>
          </a:prstGeom>
          <a:noFill/>
        </p:spPr>
        <p:txBody>
          <a:bodyPr wrap="square">
            <a:spAutoFit/>
          </a:bodyPr>
          <a:lstStyle/>
          <a:p>
            <a:r>
              <a:rPr lang="en-US" b="1" dirty="0"/>
              <a:t>Summary:</a:t>
            </a:r>
          </a:p>
        </p:txBody>
      </p:sp>
      <p:sp>
        <p:nvSpPr>
          <p:cNvPr id="81" name="TextBox 80">
            <a:extLst>
              <a:ext uri="{FF2B5EF4-FFF2-40B4-BE49-F238E27FC236}">
                <a16:creationId xmlns:a16="http://schemas.microsoft.com/office/drawing/2014/main" id="{B5403552-E5D3-47D1-95BC-B060E7202C73}"/>
              </a:ext>
            </a:extLst>
          </p:cNvPr>
          <p:cNvSpPr txBox="1"/>
          <p:nvPr/>
        </p:nvSpPr>
        <p:spPr>
          <a:xfrm>
            <a:off x="3716867" y="4107934"/>
            <a:ext cx="1667933" cy="1200329"/>
          </a:xfrm>
          <a:prstGeom prst="rect">
            <a:avLst/>
          </a:prstGeom>
          <a:noFill/>
        </p:spPr>
        <p:txBody>
          <a:bodyPr wrap="square">
            <a:spAutoFit/>
          </a:bodyPr>
          <a:lstStyle/>
          <a:p>
            <a:r>
              <a:rPr lang="en-US" b="1" dirty="0"/>
              <a:t>Each </a:t>
            </a:r>
            <a:r>
              <a:rPr lang="en-US" b="1" dirty="0">
                <a:solidFill>
                  <a:schemeClr val="accent5">
                    <a:lumMod val="75000"/>
                  </a:schemeClr>
                </a:solidFill>
              </a:rPr>
              <a:t>p</a:t>
            </a:r>
            <a:r>
              <a:rPr lang="en-US" b="1" dirty="0"/>
              <a:t> associates with a set of </a:t>
            </a:r>
            <a:r>
              <a:rPr lang="en-US" b="1" dirty="0">
                <a:solidFill>
                  <a:schemeClr val="accent5">
                    <a:lumMod val="75000"/>
                  </a:schemeClr>
                </a:solidFill>
              </a:rPr>
              <a:t>failure scenarios</a:t>
            </a:r>
          </a:p>
        </p:txBody>
      </p:sp>
      <p:sp>
        <p:nvSpPr>
          <p:cNvPr id="85" name="Rectangle 84">
            <a:extLst>
              <a:ext uri="{FF2B5EF4-FFF2-40B4-BE49-F238E27FC236}">
                <a16:creationId xmlns:a16="http://schemas.microsoft.com/office/drawing/2014/main" id="{0AF3708E-3F8B-46AA-B8C0-5D7E3E74B341}"/>
              </a:ext>
            </a:extLst>
          </p:cNvPr>
          <p:cNvSpPr/>
          <p:nvPr/>
        </p:nvSpPr>
        <p:spPr>
          <a:xfrm>
            <a:off x="5241039" y="3649132"/>
            <a:ext cx="6680028" cy="30818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C4B6BFBB-F1C2-4968-B5B8-054A0A716D07}"/>
              </a:ext>
            </a:extLst>
          </p:cNvPr>
          <p:cNvSpPr/>
          <p:nvPr/>
        </p:nvSpPr>
        <p:spPr>
          <a:xfrm>
            <a:off x="5211502" y="3603016"/>
            <a:ext cx="6768832" cy="3254983"/>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609C693F-F187-467E-A76E-8A0CC56CBA44}"/>
              </a:ext>
            </a:extLst>
          </p:cNvPr>
          <p:cNvSpPr/>
          <p:nvPr/>
        </p:nvSpPr>
        <p:spPr>
          <a:xfrm>
            <a:off x="4739171" y="5001459"/>
            <a:ext cx="281562" cy="307141"/>
          </a:xfrm>
          <a:prstGeom prst="rect">
            <a:avLst/>
          </a:prstGeom>
          <a:noFill/>
          <a:ln w="38100">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970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56208"/>
            <a:ext cx="11216200" cy="872465"/>
          </a:xfrm>
        </p:spPr>
        <p:txBody>
          <a:bodyPr>
            <a:noAutofit/>
          </a:bodyPr>
          <a:lstStyle/>
          <a:p>
            <a:r>
              <a:rPr lang="en-US" altLang="zh-CN" sz="2400" b="1" dirty="0">
                <a:solidFill>
                  <a:srgbClr val="C00000"/>
                </a:solidFill>
              </a:rPr>
              <a:t>Notes: Optimizing Network Provisioning through Cooperation </a:t>
            </a:r>
            <a:r>
              <a:rPr lang="en-US" altLang="zh-CN" sz="2400" b="1" baseline="30000" dirty="0">
                <a:solidFill>
                  <a:srgbClr val="C00000"/>
                </a:solidFill>
              </a:rPr>
              <a:t>[1]</a:t>
            </a:r>
            <a:endParaRPr lang="en-US" sz="2400" b="1" baseline="30000" dirty="0"/>
          </a:p>
        </p:txBody>
      </p:sp>
      <p:grpSp>
        <p:nvGrpSpPr>
          <p:cNvPr id="5" name="Group 4">
            <a:extLst>
              <a:ext uri="{FF2B5EF4-FFF2-40B4-BE49-F238E27FC236}">
                <a16:creationId xmlns:a16="http://schemas.microsoft.com/office/drawing/2014/main" id="{BDEB5AC0-5FDB-4819-B251-06BC56C31BA3}"/>
              </a:ext>
            </a:extLst>
          </p:cNvPr>
          <p:cNvGrpSpPr/>
          <p:nvPr/>
        </p:nvGrpSpPr>
        <p:grpSpPr>
          <a:xfrm>
            <a:off x="565985" y="918285"/>
            <a:ext cx="5259082" cy="2393568"/>
            <a:chOff x="642012" y="2792906"/>
            <a:chExt cx="5259082" cy="2393568"/>
          </a:xfrm>
        </p:grpSpPr>
        <p:sp>
          <p:nvSpPr>
            <p:cNvPr id="29" name="Rectangle 28">
              <a:extLst>
                <a:ext uri="{FF2B5EF4-FFF2-40B4-BE49-F238E27FC236}">
                  <a16:creationId xmlns:a16="http://schemas.microsoft.com/office/drawing/2014/main" id="{842D5C1E-F9A9-4828-85E5-7C2ED19AF099}"/>
                </a:ext>
              </a:extLst>
            </p:cNvPr>
            <p:cNvSpPr/>
            <p:nvPr/>
          </p:nvSpPr>
          <p:spPr>
            <a:xfrm>
              <a:off x="691556" y="2792906"/>
              <a:ext cx="170451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endParaRPr lang="en-US" b="1" dirty="0">
                <a:solidFill>
                  <a:schemeClr val="bg1"/>
                </a:solidFill>
              </a:endParaRPr>
            </a:p>
          </p:txBody>
        </p:sp>
        <p:sp>
          <p:nvSpPr>
            <p:cNvPr id="20" name="TextBox 19">
              <a:extLst>
                <a:ext uri="{FF2B5EF4-FFF2-40B4-BE49-F238E27FC236}">
                  <a16:creationId xmlns:a16="http://schemas.microsoft.com/office/drawing/2014/main" id="{9A33AD34-B3DA-49F8-9257-5F44F7A82051}"/>
                </a:ext>
              </a:extLst>
            </p:cNvPr>
            <p:cNvSpPr txBox="1"/>
            <p:nvPr/>
          </p:nvSpPr>
          <p:spPr>
            <a:xfrm>
              <a:off x="642012" y="3432148"/>
              <a:ext cx="5259082" cy="1754326"/>
            </a:xfrm>
            <a:prstGeom prst="rect">
              <a:avLst/>
            </a:prstGeom>
            <a:noFill/>
          </p:spPr>
          <p:txBody>
            <a:bodyPr wrap="square">
              <a:spAutoFit/>
            </a:bodyPr>
            <a:lstStyle/>
            <a:p>
              <a:r>
                <a:rPr lang="en-US" dirty="0"/>
                <a:t>Based on knowledge of the application’s deadline coupled with network link failure statistics, the methods optimize network provision by cooperating between application and network, and by ensuring that application demands are accommodated with the desired satisfaction probability. </a:t>
              </a:r>
            </a:p>
          </p:txBody>
        </p:sp>
      </p:grpSp>
      <p:sp>
        <p:nvSpPr>
          <p:cNvPr id="64" name="TextBox 63">
            <a:extLst>
              <a:ext uri="{FF2B5EF4-FFF2-40B4-BE49-F238E27FC236}">
                <a16:creationId xmlns:a16="http://schemas.microsoft.com/office/drawing/2014/main" id="{EE9A8273-3234-4AB7-B922-17A599674D3D}"/>
              </a:ext>
            </a:extLst>
          </p:cNvPr>
          <p:cNvSpPr txBox="1"/>
          <p:nvPr/>
        </p:nvSpPr>
        <p:spPr>
          <a:xfrm>
            <a:off x="254001" y="6458635"/>
            <a:ext cx="3852332" cy="246221"/>
          </a:xfrm>
          <a:prstGeom prst="rect">
            <a:avLst/>
          </a:prstGeom>
          <a:noFill/>
        </p:spPr>
        <p:txBody>
          <a:bodyPr wrap="square">
            <a:spAutoFit/>
          </a:bodyPr>
          <a:lstStyle/>
          <a:p>
            <a:r>
              <a:rPr lang="en-US" sz="1000" dirty="0"/>
              <a:t>[1] </a:t>
            </a:r>
            <a:r>
              <a:rPr lang="en-US" sz="1000" dirty="0">
                <a:hlinkClick r:id="rId3"/>
              </a:rPr>
              <a:t>https://www.usenix.org/conference/nsdi22/presentation/sharma</a:t>
            </a:r>
            <a:endParaRPr lang="en-US" sz="1000" dirty="0"/>
          </a:p>
        </p:txBody>
      </p:sp>
      <p:sp>
        <p:nvSpPr>
          <p:cNvPr id="17" name="Rectangle 16">
            <a:extLst>
              <a:ext uri="{FF2B5EF4-FFF2-40B4-BE49-F238E27FC236}">
                <a16:creationId xmlns:a16="http://schemas.microsoft.com/office/drawing/2014/main" id="{AF387E2C-5002-4ED1-9559-39E0F983E3CE}"/>
              </a:ext>
            </a:extLst>
          </p:cNvPr>
          <p:cNvSpPr/>
          <p:nvPr/>
        </p:nvSpPr>
        <p:spPr>
          <a:xfrm>
            <a:off x="592839" y="1337733"/>
            <a:ext cx="5181428" cy="19727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EE36372-3327-47D1-A0E4-1B9D2C19FB00}"/>
              </a:ext>
            </a:extLst>
          </p:cNvPr>
          <p:cNvSpPr txBox="1"/>
          <p:nvPr/>
        </p:nvSpPr>
        <p:spPr>
          <a:xfrm>
            <a:off x="540782" y="3442134"/>
            <a:ext cx="5377417" cy="646331"/>
          </a:xfrm>
          <a:prstGeom prst="rect">
            <a:avLst/>
          </a:prstGeom>
          <a:noFill/>
        </p:spPr>
        <p:txBody>
          <a:bodyPr wrap="square">
            <a:spAutoFit/>
          </a:bodyPr>
          <a:lstStyle/>
          <a:p>
            <a:r>
              <a:rPr lang="en-US" b="1" dirty="0">
                <a:solidFill>
                  <a:schemeClr val="accent5">
                    <a:lumMod val="75000"/>
                  </a:schemeClr>
                </a:solidFill>
              </a:rPr>
              <a:t>D: demand or request</a:t>
            </a:r>
            <a:r>
              <a:rPr lang="en-US" b="1" dirty="0"/>
              <a:t>, each has a demand satisfaction probability p, and </a:t>
            </a:r>
            <a:r>
              <a:rPr lang="en-US" b="1" dirty="0">
                <a:solidFill>
                  <a:schemeClr val="accent5">
                    <a:lumMod val="75000"/>
                  </a:schemeClr>
                </a:solidFill>
              </a:rPr>
              <a:t>ordered by the value of p</a:t>
            </a:r>
            <a:r>
              <a:rPr lang="en-US" b="1" dirty="0"/>
              <a:t>: </a:t>
            </a:r>
          </a:p>
        </p:txBody>
      </p:sp>
      <p:sp>
        <p:nvSpPr>
          <p:cNvPr id="37" name="TextBox 36">
            <a:extLst>
              <a:ext uri="{FF2B5EF4-FFF2-40B4-BE49-F238E27FC236}">
                <a16:creationId xmlns:a16="http://schemas.microsoft.com/office/drawing/2014/main" id="{FB864450-455F-420C-975A-3EB800239CE7}"/>
              </a:ext>
            </a:extLst>
          </p:cNvPr>
          <p:cNvSpPr txBox="1"/>
          <p:nvPr/>
        </p:nvSpPr>
        <p:spPr>
          <a:xfrm>
            <a:off x="1070402" y="5457012"/>
            <a:ext cx="4001131" cy="923330"/>
          </a:xfrm>
          <a:prstGeom prst="rect">
            <a:avLst/>
          </a:prstGeom>
          <a:noFill/>
        </p:spPr>
        <p:txBody>
          <a:bodyPr wrap="square">
            <a:spAutoFit/>
          </a:bodyPr>
          <a:lstStyle/>
          <a:p>
            <a:r>
              <a:rPr lang="en-US" b="1" dirty="0"/>
              <a:t>If </a:t>
            </a:r>
            <a:r>
              <a:rPr lang="en-US" b="1" dirty="0">
                <a:solidFill>
                  <a:schemeClr val="accent5">
                    <a:lumMod val="75000"/>
                  </a:schemeClr>
                </a:solidFill>
              </a:rPr>
              <a:t>cutoff probability is p2</a:t>
            </a:r>
            <a:r>
              <a:rPr lang="en-US" b="1" dirty="0"/>
              <a:t>, all the corresponding demands up to </a:t>
            </a:r>
            <a:r>
              <a:rPr lang="en-US" b="1" dirty="0">
                <a:solidFill>
                  <a:schemeClr val="accent5">
                    <a:lumMod val="75000"/>
                  </a:schemeClr>
                </a:solidFill>
              </a:rPr>
              <a:t>p2</a:t>
            </a:r>
            <a:r>
              <a:rPr lang="en-US" b="1" dirty="0"/>
              <a:t> will be provisioned. </a:t>
            </a:r>
          </a:p>
        </p:txBody>
      </p:sp>
      <p:sp>
        <p:nvSpPr>
          <p:cNvPr id="39" name="TextBox 38">
            <a:extLst>
              <a:ext uri="{FF2B5EF4-FFF2-40B4-BE49-F238E27FC236}">
                <a16:creationId xmlns:a16="http://schemas.microsoft.com/office/drawing/2014/main" id="{F9F79BC7-B0ED-4180-8E33-DE218C7E743A}"/>
              </a:ext>
            </a:extLst>
          </p:cNvPr>
          <p:cNvSpPr txBox="1"/>
          <p:nvPr/>
        </p:nvSpPr>
        <p:spPr>
          <a:xfrm>
            <a:off x="1498148" y="3986879"/>
            <a:ext cx="2478122" cy="369332"/>
          </a:xfrm>
          <a:prstGeom prst="rect">
            <a:avLst/>
          </a:prstGeom>
          <a:noFill/>
        </p:spPr>
        <p:txBody>
          <a:bodyPr wrap="square">
            <a:spAutoFit/>
          </a:bodyPr>
          <a:lstStyle/>
          <a:p>
            <a:r>
              <a:rPr lang="en-US" b="1" dirty="0">
                <a:solidFill>
                  <a:schemeClr val="accent5">
                    <a:lumMod val="75000"/>
                  </a:schemeClr>
                </a:solidFill>
              </a:rPr>
              <a:t>Sort to increasing order</a:t>
            </a:r>
            <a:endParaRPr lang="en-US" dirty="0"/>
          </a:p>
        </p:txBody>
      </p:sp>
      <p:grpSp>
        <p:nvGrpSpPr>
          <p:cNvPr id="83" name="Group 82">
            <a:extLst>
              <a:ext uri="{FF2B5EF4-FFF2-40B4-BE49-F238E27FC236}">
                <a16:creationId xmlns:a16="http://schemas.microsoft.com/office/drawing/2014/main" id="{2E54AA04-548F-4DDF-B9C4-4AF54CC8422A}"/>
              </a:ext>
            </a:extLst>
          </p:cNvPr>
          <p:cNvGrpSpPr/>
          <p:nvPr/>
        </p:nvGrpSpPr>
        <p:grpSpPr>
          <a:xfrm>
            <a:off x="1707764" y="4351506"/>
            <a:ext cx="2145830" cy="982494"/>
            <a:chOff x="1851698" y="4300706"/>
            <a:chExt cx="2145830" cy="982494"/>
          </a:xfrm>
        </p:grpSpPr>
        <p:pic>
          <p:nvPicPr>
            <p:cNvPr id="11" name="Picture 10">
              <a:extLst>
                <a:ext uri="{FF2B5EF4-FFF2-40B4-BE49-F238E27FC236}">
                  <a16:creationId xmlns:a16="http://schemas.microsoft.com/office/drawing/2014/main" id="{C4531F97-2B16-41BC-B1B7-24F2160EEA06}"/>
                </a:ext>
              </a:extLst>
            </p:cNvPr>
            <p:cNvPicPr>
              <a:picLocks noChangeAspect="1"/>
            </p:cNvPicPr>
            <p:nvPr/>
          </p:nvPicPr>
          <p:blipFill>
            <a:blip r:embed="rId4"/>
            <a:stretch>
              <a:fillRect/>
            </a:stretch>
          </p:blipFill>
          <p:spPr>
            <a:xfrm>
              <a:off x="1851698" y="4311074"/>
              <a:ext cx="1912906" cy="492717"/>
            </a:xfrm>
            <a:prstGeom prst="rect">
              <a:avLst/>
            </a:prstGeom>
          </p:spPr>
        </p:pic>
        <p:pic>
          <p:nvPicPr>
            <p:cNvPr id="22" name="Picture 21">
              <a:extLst>
                <a:ext uri="{FF2B5EF4-FFF2-40B4-BE49-F238E27FC236}">
                  <a16:creationId xmlns:a16="http://schemas.microsoft.com/office/drawing/2014/main" id="{ABD6BB63-F0F5-4359-A250-6DB168F80D7B}"/>
                </a:ext>
              </a:extLst>
            </p:cNvPr>
            <p:cNvPicPr>
              <a:picLocks noChangeAspect="1"/>
            </p:cNvPicPr>
            <p:nvPr/>
          </p:nvPicPr>
          <p:blipFill>
            <a:blip r:embed="rId5"/>
            <a:stretch>
              <a:fillRect/>
            </a:stretch>
          </p:blipFill>
          <p:spPr>
            <a:xfrm>
              <a:off x="1866795" y="4843512"/>
              <a:ext cx="1830865" cy="399697"/>
            </a:xfrm>
            <a:prstGeom prst="rect">
              <a:avLst/>
            </a:prstGeom>
          </p:spPr>
        </p:pic>
        <p:sp>
          <p:nvSpPr>
            <p:cNvPr id="23" name="Rectangle 22">
              <a:extLst>
                <a:ext uri="{FF2B5EF4-FFF2-40B4-BE49-F238E27FC236}">
                  <a16:creationId xmlns:a16="http://schemas.microsoft.com/office/drawing/2014/main" id="{455D200F-1974-42B8-8121-39A63137933B}"/>
                </a:ext>
              </a:extLst>
            </p:cNvPr>
            <p:cNvSpPr/>
            <p:nvPr/>
          </p:nvSpPr>
          <p:spPr>
            <a:xfrm>
              <a:off x="2334638" y="4357991"/>
              <a:ext cx="486383" cy="925209"/>
            </a:xfrm>
            <a:prstGeom prst="rect">
              <a:avLst/>
            </a:prstGeom>
            <a:noFill/>
            <a:ln w="38100">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BBFA65D-DCD6-4033-9A4D-B54E8259DC07}"/>
                </a:ext>
              </a:extLst>
            </p:cNvPr>
            <p:cNvCxnSpPr/>
            <p:nvPr/>
          </p:nvCxnSpPr>
          <p:spPr>
            <a:xfrm>
              <a:off x="1867170" y="4300706"/>
              <a:ext cx="213035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pic>
        <p:nvPicPr>
          <p:cNvPr id="42" name="Picture 41">
            <a:extLst>
              <a:ext uri="{FF2B5EF4-FFF2-40B4-BE49-F238E27FC236}">
                <a16:creationId xmlns:a16="http://schemas.microsoft.com/office/drawing/2014/main" id="{782B26CF-9876-4D4C-A4CB-37C6AC207F60}"/>
              </a:ext>
            </a:extLst>
          </p:cNvPr>
          <p:cNvPicPr>
            <a:picLocks noChangeAspect="1"/>
          </p:cNvPicPr>
          <p:nvPr/>
        </p:nvPicPr>
        <p:blipFill>
          <a:blip r:embed="rId6"/>
          <a:stretch>
            <a:fillRect/>
          </a:stretch>
        </p:blipFill>
        <p:spPr>
          <a:xfrm>
            <a:off x="5268369" y="3833890"/>
            <a:ext cx="3991283" cy="1927578"/>
          </a:xfrm>
          <a:prstGeom prst="rect">
            <a:avLst/>
          </a:prstGeom>
        </p:spPr>
      </p:pic>
      <p:grpSp>
        <p:nvGrpSpPr>
          <p:cNvPr id="43" name="Group 42">
            <a:extLst>
              <a:ext uri="{FF2B5EF4-FFF2-40B4-BE49-F238E27FC236}">
                <a16:creationId xmlns:a16="http://schemas.microsoft.com/office/drawing/2014/main" id="{42EE9266-7628-431D-A830-D189BFA43DBF}"/>
              </a:ext>
            </a:extLst>
          </p:cNvPr>
          <p:cNvGrpSpPr/>
          <p:nvPr/>
        </p:nvGrpSpPr>
        <p:grpSpPr>
          <a:xfrm>
            <a:off x="5203757" y="6119581"/>
            <a:ext cx="6370176" cy="646331"/>
            <a:chOff x="634999" y="4006337"/>
            <a:chExt cx="6370176" cy="646331"/>
          </a:xfrm>
        </p:grpSpPr>
        <p:sp>
          <p:nvSpPr>
            <p:cNvPr id="44" name="TextBox 43">
              <a:extLst>
                <a:ext uri="{FF2B5EF4-FFF2-40B4-BE49-F238E27FC236}">
                  <a16:creationId xmlns:a16="http://schemas.microsoft.com/office/drawing/2014/main" id="{C84F72DB-A14D-43CF-A045-5EDBAF6ECE8F}"/>
                </a:ext>
              </a:extLst>
            </p:cNvPr>
            <p:cNvSpPr txBox="1"/>
            <p:nvPr/>
          </p:nvSpPr>
          <p:spPr>
            <a:xfrm>
              <a:off x="634999" y="4006337"/>
              <a:ext cx="6370176" cy="646331"/>
            </a:xfrm>
            <a:prstGeom prst="rect">
              <a:avLst/>
            </a:prstGeom>
            <a:noFill/>
            <a:ln w="12700">
              <a:noFill/>
            </a:ln>
          </p:spPr>
          <p:txBody>
            <a:bodyPr wrap="square">
              <a:spAutoFit/>
            </a:bodyPr>
            <a:lstStyle/>
            <a:p>
              <a:pPr marL="285750" indent="-285750">
                <a:buFont typeface="Arial" panose="020B0604020202020204" pitchFamily="34" charset="0"/>
                <a:buChar char="•"/>
              </a:pPr>
              <a:r>
                <a:rPr lang="en-US" altLang="zh-CN" dirty="0"/>
                <a:t>A, B, and C are nodes representing data centers. </a:t>
              </a:r>
            </a:p>
            <a:p>
              <a:pPr marL="285750" indent="-285750">
                <a:buFont typeface="Arial" panose="020B0604020202020204" pitchFamily="34" charset="0"/>
                <a:buChar char="•"/>
              </a:pPr>
              <a:r>
                <a:rPr lang="en-US" dirty="0"/>
                <a:t>L1-L4 are links with provisioned capacities between centers.</a:t>
              </a:r>
            </a:p>
          </p:txBody>
        </p:sp>
        <p:sp>
          <p:nvSpPr>
            <p:cNvPr id="45" name="Oval 44">
              <a:extLst>
                <a:ext uri="{FF2B5EF4-FFF2-40B4-BE49-F238E27FC236}">
                  <a16:creationId xmlns:a16="http://schemas.microsoft.com/office/drawing/2014/main" id="{E1C23E07-4C72-422C-8690-389B51CD5491}"/>
                </a:ext>
              </a:extLst>
            </p:cNvPr>
            <p:cNvSpPr/>
            <p:nvPr/>
          </p:nvSpPr>
          <p:spPr>
            <a:xfrm>
              <a:off x="990599" y="4080935"/>
              <a:ext cx="177800" cy="24553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69F69E63-6309-4C63-A384-50472398B832}"/>
                </a:ext>
              </a:extLst>
            </p:cNvPr>
            <p:cNvSpPr/>
            <p:nvPr/>
          </p:nvSpPr>
          <p:spPr>
            <a:xfrm>
              <a:off x="1227666" y="4072466"/>
              <a:ext cx="177800" cy="24553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F5B53EFC-A386-4B1D-A2E5-4B120F0CE069}"/>
                </a:ext>
              </a:extLst>
            </p:cNvPr>
            <p:cNvSpPr/>
            <p:nvPr/>
          </p:nvSpPr>
          <p:spPr>
            <a:xfrm>
              <a:off x="1879599" y="4072469"/>
              <a:ext cx="177800" cy="24553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E062A786-3A90-457F-8C12-ED4D39ADEDC6}"/>
              </a:ext>
            </a:extLst>
          </p:cNvPr>
          <p:cNvSpPr txBox="1"/>
          <p:nvPr/>
        </p:nvSpPr>
        <p:spPr>
          <a:xfrm>
            <a:off x="5282478" y="3792151"/>
            <a:ext cx="1236134" cy="369332"/>
          </a:xfrm>
          <a:prstGeom prst="rect">
            <a:avLst/>
          </a:prstGeom>
          <a:noFill/>
        </p:spPr>
        <p:txBody>
          <a:bodyPr wrap="square">
            <a:spAutoFit/>
          </a:bodyPr>
          <a:lstStyle/>
          <a:p>
            <a:r>
              <a:rPr lang="en-US" b="1" dirty="0"/>
              <a:t>Example:</a:t>
            </a:r>
          </a:p>
        </p:txBody>
      </p:sp>
      <p:pic>
        <p:nvPicPr>
          <p:cNvPr id="50" name="Picture 49">
            <a:extLst>
              <a:ext uri="{FF2B5EF4-FFF2-40B4-BE49-F238E27FC236}">
                <a16:creationId xmlns:a16="http://schemas.microsoft.com/office/drawing/2014/main" id="{FB128B31-715E-473E-B3A7-AD01AE2FFA38}"/>
              </a:ext>
            </a:extLst>
          </p:cNvPr>
          <p:cNvPicPr>
            <a:picLocks noChangeAspect="1"/>
          </p:cNvPicPr>
          <p:nvPr/>
        </p:nvPicPr>
        <p:blipFill>
          <a:blip r:embed="rId7"/>
          <a:stretch>
            <a:fillRect/>
          </a:stretch>
        </p:blipFill>
        <p:spPr>
          <a:xfrm>
            <a:off x="9397099" y="3772088"/>
            <a:ext cx="2446764" cy="1501203"/>
          </a:xfrm>
          <a:prstGeom prst="rect">
            <a:avLst/>
          </a:prstGeom>
        </p:spPr>
      </p:pic>
      <p:pic>
        <p:nvPicPr>
          <p:cNvPr id="41" name="Picture 40">
            <a:extLst>
              <a:ext uri="{FF2B5EF4-FFF2-40B4-BE49-F238E27FC236}">
                <a16:creationId xmlns:a16="http://schemas.microsoft.com/office/drawing/2014/main" id="{90A069D5-0CFC-47CE-B81D-1341C8FD499F}"/>
              </a:ext>
            </a:extLst>
          </p:cNvPr>
          <p:cNvPicPr>
            <a:picLocks noChangeAspect="1"/>
          </p:cNvPicPr>
          <p:nvPr/>
        </p:nvPicPr>
        <p:blipFill>
          <a:blip r:embed="rId8"/>
          <a:stretch>
            <a:fillRect/>
          </a:stretch>
        </p:blipFill>
        <p:spPr>
          <a:xfrm>
            <a:off x="4765869" y="5007541"/>
            <a:ext cx="246397" cy="262294"/>
          </a:xfrm>
          <a:prstGeom prst="rect">
            <a:avLst/>
          </a:prstGeom>
        </p:spPr>
      </p:pic>
      <p:sp>
        <p:nvSpPr>
          <p:cNvPr id="56" name="Slide Number Placeholder 55">
            <a:extLst>
              <a:ext uri="{FF2B5EF4-FFF2-40B4-BE49-F238E27FC236}">
                <a16:creationId xmlns:a16="http://schemas.microsoft.com/office/drawing/2014/main" id="{FA37B256-3CD5-40EF-BA37-FA89AB9BC89C}"/>
              </a:ext>
            </a:extLst>
          </p:cNvPr>
          <p:cNvSpPr>
            <a:spLocks noGrp="1"/>
          </p:cNvSpPr>
          <p:nvPr>
            <p:ph type="sldNum" sz="quarter" idx="12"/>
          </p:nvPr>
        </p:nvSpPr>
        <p:spPr/>
        <p:txBody>
          <a:bodyPr/>
          <a:lstStyle/>
          <a:p>
            <a:fld id="{99371C1B-A13D-49AF-A30A-2E29DF20F284}" type="slidenum">
              <a:rPr lang="en-US" smtClean="0"/>
              <a:t>3</a:t>
            </a:fld>
            <a:endParaRPr lang="en-US" dirty="0"/>
          </a:p>
        </p:txBody>
      </p:sp>
      <p:pic>
        <p:nvPicPr>
          <p:cNvPr id="58" name="Picture 57">
            <a:extLst>
              <a:ext uri="{FF2B5EF4-FFF2-40B4-BE49-F238E27FC236}">
                <a16:creationId xmlns:a16="http://schemas.microsoft.com/office/drawing/2014/main" id="{ABA14F1D-0D9D-44B3-A005-45A4A5B46C77}"/>
              </a:ext>
            </a:extLst>
          </p:cNvPr>
          <p:cNvPicPr>
            <a:picLocks noChangeAspect="1"/>
          </p:cNvPicPr>
          <p:nvPr/>
        </p:nvPicPr>
        <p:blipFill>
          <a:blip r:embed="rId9"/>
          <a:stretch>
            <a:fillRect/>
          </a:stretch>
        </p:blipFill>
        <p:spPr>
          <a:xfrm>
            <a:off x="5227624" y="5554925"/>
            <a:ext cx="6656724" cy="549542"/>
          </a:xfrm>
          <a:prstGeom prst="rect">
            <a:avLst/>
          </a:prstGeom>
        </p:spPr>
      </p:pic>
      <p:cxnSp>
        <p:nvCxnSpPr>
          <p:cNvPr id="60" name="Straight Arrow Connector 59">
            <a:extLst>
              <a:ext uri="{FF2B5EF4-FFF2-40B4-BE49-F238E27FC236}">
                <a16:creationId xmlns:a16="http://schemas.microsoft.com/office/drawing/2014/main" id="{1CF78B88-5330-4FA1-8693-B00E0ADC5DEE}"/>
              </a:ext>
            </a:extLst>
          </p:cNvPr>
          <p:cNvCxnSpPr>
            <a:cxnSpLocks/>
            <a:endCxn id="58" idx="1"/>
          </p:cNvCxnSpPr>
          <p:nvPr/>
        </p:nvCxnSpPr>
        <p:spPr>
          <a:xfrm>
            <a:off x="2692400" y="3606800"/>
            <a:ext cx="2535224" cy="2222896"/>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5D47F900-2F00-4E8B-BDB8-D73C155704F7}"/>
              </a:ext>
            </a:extLst>
          </p:cNvPr>
          <p:cNvCxnSpPr>
            <a:cxnSpLocks/>
            <a:stCxn id="23" idx="1"/>
            <a:endCxn id="37" idx="1"/>
          </p:cNvCxnSpPr>
          <p:nvPr/>
        </p:nvCxnSpPr>
        <p:spPr>
          <a:xfrm rot="10800000" flipV="1">
            <a:off x="1070402" y="4871395"/>
            <a:ext cx="1120302" cy="1047281"/>
          </a:xfrm>
          <a:prstGeom prst="bentConnector3">
            <a:avLst>
              <a:gd name="adj1" fmla="val 120405"/>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E7EF0E83-8898-48D4-A77F-25F84E532121}"/>
              </a:ext>
            </a:extLst>
          </p:cNvPr>
          <p:cNvGrpSpPr/>
          <p:nvPr/>
        </p:nvGrpSpPr>
        <p:grpSpPr>
          <a:xfrm>
            <a:off x="5849745" y="803417"/>
            <a:ext cx="5933371" cy="2667916"/>
            <a:chOff x="5790478" y="642550"/>
            <a:chExt cx="5933371" cy="2667916"/>
          </a:xfrm>
        </p:grpSpPr>
        <p:pic>
          <p:nvPicPr>
            <p:cNvPr id="71" name="Picture 70">
              <a:extLst>
                <a:ext uri="{FF2B5EF4-FFF2-40B4-BE49-F238E27FC236}">
                  <a16:creationId xmlns:a16="http://schemas.microsoft.com/office/drawing/2014/main" id="{903E93F6-1ED6-48ED-826D-E47D7D1B79D6}"/>
                </a:ext>
              </a:extLst>
            </p:cNvPr>
            <p:cNvPicPr>
              <a:picLocks noChangeAspect="1"/>
            </p:cNvPicPr>
            <p:nvPr/>
          </p:nvPicPr>
          <p:blipFill>
            <a:blip r:embed="rId10"/>
            <a:stretch>
              <a:fillRect/>
            </a:stretch>
          </p:blipFill>
          <p:spPr>
            <a:xfrm>
              <a:off x="5890668" y="2113224"/>
              <a:ext cx="5833181" cy="1197242"/>
            </a:xfrm>
            <a:prstGeom prst="rect">
              <a:avLst/>
            </a:prstGeom>
          </p:spPr>
        </p:pic>
        <p:pic>
          <p:nvPicPr>
            <p:cNvPr id="69" name="Picture 68">
              <a:extLst>
                <a:ext uri="{FF2B5EF4-FFF2-40B4-BE49-F238E27FC236}">
                  <a16:creationId xmlns:a16="http://schemas.microsoft.com/office/drawing/2014/main" id="{ECF1765F-1B83-43C8-8BBC-9264E3994F0E}"/>
                </a:ext>
              </a:extLst>
            </p:cNvPr>
            <p:cNvPicPr>
              <a:picLocks noChangeAspect="1"/>
            </p:cNvPicPr>
            <p:nvPr/>
          </p:nvPicPr>
          <p:blipFill>
            <a:blip r:embed="rId11"/>
            <a:stretch>
              <a:fillRect/>
            </a:stretch>
          </p:blipFill>
          <p:spPr>
            <a:xfrm>
              <a:off x="5884586" y="987158"/>
              <a:ext cx="5799414" cy="1192152"/>
            </a:xfrm>
            <a:prstGeom prst="rect">
              <a:avLst/>
            </a:prstGeom>
          </p:spPr>
        </p:pic>
        <p:sp>
          <p:nvSpPr>
            <p:cNvPr id="7" name="Oval 6">
              <a:extLst>
                <a:ext uri="{FF2B5EF4-FFF2-40B4-BE49-F238E27FC236}">
                  <a16:creationId xmlns:a16="http://schemas.microsoft.com/office/drawing/2014/main" id="{F32CE904-B449-413A-819C-23C9C1B5829D}"/>
                </a:ext>
              </a:extLst>
            </p:cNvPr>
            <p:cNvSpPr/>
            <p:nvPr/>
          </p:nvSpPr>
          <p:spPr>
            <a:xfrm>
              <a:off x="5863617" y="1449421"/>
              <a:ext cx="477916" cy="438646"/>
            </a:xfrm>
            <a:prstGeom prst="ellipse">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70AE2B7A-1665-4A8F-88D9-CBD4BCA19D4C}"/>
                </a:ext>
              </a:extLst>
            </p:cNvPr>
            <p:cNvSpPr/>
            <p:nvPr/>
          </p:nvSpPr>
          <p:spPr>
            <a:xfrm>
              <a:off x="7577667" y="1455906"/>
              <a:ext cx="465666" cy="449094"/>
            </a:xfrm>
            <a:prstGeom prst="ellipse">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D6B0B162-CD8A-4511-A1CD-B91DB5CE308E}"/>
                </a:ext>
              </a:extLst>
            </p:cNvPr>
            <p:cNvSpPr txBox="1"/>
            <p:nvPr/>
          </p:nvSpPr>
          <p:spPr>
            <a:xfrm>
              <a:off x="5790478" y="642550"/>
              <a:ext cx="1236134" cy="646331"/>
            </a:xfrm>
            <a:prstGeom prst="rect">
              <a:avLst/>
            </a:prstGeom>
            <a:noFill/>
          </p:spPr>
          <p:txBody>
            <a:bodyPr wrap="square">
              <a:spAutoFit/>
            </a:bodyPr>
            <a:lstStyle/>
            <a:p>
              <a:r>
                <a:rPr lang="en-US" b="1" dirty="0"/>
                <a:t>Definitions:</a:t>
              </a:r>
            </a:p>
          </p:txBody>
        </p:sp>
      </p:grpSp>
      <p:sp>
        <p:nvSpPr>
          <p:cNvPr id="73" name="Rectangle 72">
            <a:extLst>
              <a:ext uri="{FF2B5EF4-FFF2-40B4-BE49-F238E27FC236}">
                <a16:creationId xmlns:a16="http://schemas.microsoft.com/office/drawing/2014/main" id="{E03CE779-E2C8-40C2-9452-63B542E72E56}"/>
              </a:ext>
            </a:extLst>
          </p:cNvPr>
          <p:cNvSpPr/>
          <p:nvPr/>
        </p:nvSpPr>
        <p:spPr>
          <a:xfrm>
            <a:off x="5901439" y="855617"/>
            <a:ext cx="5875694" cy="263265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329C9B3D-DB05-474A-BD21-D62DEDD97B5A}"/>
              </a:ext>
            </a:extLst>
          </p:cNvPr>
          <p:cNvCxnSpPr>
            <a:cxnSpLocks/>
            <a:stCxn id="53" idx="3"/>
          </p:cNvCxnSpPr>
          <p:nvPr/>
        </p:nvCxnSpPr>
        <p:spPr>
          <a:xfrm flipV="1">
            <a:off x="5063067" y="3970867"/>
            <a:ext cx="4436532" cy="1188396"/>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CDB9F909-0C71-4E5C-881C-E9C6BF39F9CD}"/>
              </a:ext>
            </a:extLst>
          </p:cNvPr>
          <p:cNvSpPr txBox="1"/>
          <p:nvPr/>
        </p:nvSpPr>
        <p:spPr>
          <a:xfrm>
            <a:off x="6832601" y="3723901"/>
            <a:ext cx="2514600" cy="584775"/>
          </a:xfrm>
          <a:prstGeom prst="rect">
            <a:avLst/>
          </a:prstGeom>
          <a:noFill/>
          <a:ln w="19050">
            <a:solidFill>
              <a:srgbClr val="C00000"/>
            </a:solidFill>
          </a:ln>
        </p:spPr>
        <p:txBody>
          <a:bodyPr wrap="square">
            <a:spAutoFit/>
          </a:bodyPr>
          <a:lstStyle/>
          <a:p>
            <a:r>
              <a:rPr lang="en-US" sz="1600" dirty="0"/>
              <a:t>Link L1 fails on day 15th and comes back on day 17th. </a:t>
            </a:r>
          </a:p>
        </p:txBody>
      </p:sp>
      <p:sp>
        <p:nvSpPr>
          <p:cNvPr id="79" name="TextBox 78">
            <a:extLst>
              <a:ext uri="{FF2B5EF4-FFF2-40B4-BE49-F238E27FC236}">
                <a16:creationId xmlns:a16="http://schemas.microsoft.com/office/drawing/2014/main" id="{4D4C930D-88B4-41AD-81C8-CFC68AF2FA87}"/>
              </a:ext>
            </a:extLst>
          </p:cNvPr>
          <p:cNvSpPr txBox="1"/>
          <p:nvPr/>
        </p:nvSpPr>
        <p:spPr>
          <a:xfrm>
            <a:off x="583478" y="1311417"/>
            <a:ext cx="1236134" cy="369332"/>
          </a:xfrm>
          <a:prstGeom prst="rect">
            <a:avLst/>
          </a:prstGeom>
          <a:noFill/>
        </p:spPr>
        <p:txBody>
          <a:bodyPr wrap="square">
            <a:spAutoFit/>
          </a:bodyPr>
          <a:lstStyle/>
          <a:p>
            <a:r>
              <a:rPr lang="en-US" b="1" dirty="0"/>
              <a:t>Summary:</a:t>
            </a:r>
          </a:p>
        </p:txBody>
      </p:sp>
      <p:sp>
        <p:nvSpPr>
          <p:cNvPr id="81" name="TextBox 80">
            <a:extLst>
              <a:ext uri="{FF2B5EF4-FFF2-40B4-BE49-F238E27FC236}">
                <a16:creationId xmlns:a16="http://schemas.microsoft.com/office/drawing/2014/main" id="{B5403552-E5D3-47D1-95BC-B060E7202C73}"/>
              </a:ext>
            </a:extLst>
          </p:cNvPr>
          <p:cNvSpPr txBox="1"/>
          <p:nvPr/>
        </p:nvSpPr>
        <p:spPr>
          <a:xfrm>
            <a:off x="3759200" y="4175667"/>
            <a:ext cx="1667933" cy="1200329"/>
          </a:xfrm>
          <a:prstGeom prst="rect">
            <a:avLst/>
          </a:prstGeom>
          <a:noFill/>
        </p:spPr>
        <p:txBody>
          <a:bodyPr wrap="square">
            <a:spAutoFit/>
          </a:bodyPr>
          <a:lstStyle/>
          <a:p>
            <a:r>
              <a:rPr lang="en-US" dirty="0"/>
              <a:t>Each p associates with a set of failure scenarios</a:t>
            </a:r>
          </a:p>
        </p:txBody>
      </p:sp>
      <p:sp>
        <p:nvSpPr>
          <p:cNvPr id="85" name="Rectangle 84">
            <a:extLst>
              <a:ext uri="{FF2B5EF4-FFF2-40B4-BE49-F238E27FC236}">
                <a16:creationId xmlns:a16="http://schemas.microsoft.com/office/drawing/2014/main" id="{0AF3708E-3F8B-46AA-B8C0-5D7E3E74B341}"/>
              </a:ext>
            </a:extLst>
          </p:cNvPr>
          <p:cNvSpPr/>
          <p:nvPr/>
        </p:nvSpPr>
        <p:spPr>
          <a:xfrm>
            <a:off x="5241039" y="3649132"/>
            <a:ext cx="6680028" cy="30818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9" name="Rectangle 48">
            <a:extLst>
              <a:ext uri="{FF2B5EF4-FFF2-40B4-BE49-F238E27FC236}">
                <a16:creationId xmlns:a16="http://schemas.microsoft.com/office/drawing/2014/main" id="{453CA244-65DE-4337-8953-0C978DB327A0}"/>
              </a:ext>
            </a:extLst>
          </p:cNvPr>
          <p:cNvSpPr/>
          <p:nvPr/>
        </p:nvSpPr>
        <p:spPr>
          <a:xfrm>
            <a:off x="554834" y="1283151"/>
            <a:ext cx="5287165" cy="2086582"/>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BE0C448-D8F8-412C-B84A-D525FC7485F5}"/>
              </a:ext>
            </a:extLst>
          </p:cNvPr>
          <p:cNvSpPr/>
          <p:nvPr/>
        </p:nvSpPr>
        <p:spPr>
          <a:xfrm>
            <a:off x="5863434" y="817483"/>
            <a:ext cx="5964499" cy="2772383"/>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11137E3-86A0-4506-947A-E39AFC24F5CE}"/>
              </a:ext>
            </a:extLst>
          </p:cNvPr>
          <p:cNvSpPr/>
          <p:nvPr/>
        </p:nvSpPr>
        <p:spPr>
          <a:xfrm>
            <a:off x="4730704" y="5001459"/>
            <a:ext cx="332363" cy="315608"/>
          </a:xfrm>
          <a:prstGeom prst="rect">
            <a:avLst/>
          </a:prstGeom>
          <a:noFill/>
          <a:ln w="38100">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88B2755-5FBF-470A-A1D8-92D5236ED2BA}"/>
              </a:ext>
            </a:extLst>
          </p:cNvPr>
          <p:cNvSpPr/>
          <p:nvPr/>
        </p:nvSpPr>
        <p:spPr>
          <a:xfrm>
            <a:off x="9508239" y="4275667"/>
            <a:ext cx="1142828" cy="26246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57" name="Straight Arrow Connector 56">
            <a:extLst>
              <a:ext uri="{FF2B5EF4-FFF2-40B4-BE49-F238E27FC236}">
                <a16:creationId xmlns:a16="http://schemas.microsoft.com/office/drawing/2014/main" id="{11B1692B-CF18-4DCB-8E97-E50804164368}"/>
              </a:ext>
            </a:extLst>
          </p:cNvPr>
          <p:cNvCxnSpPr>
            <a:cxnSpLocks/>
            <a:stCxn id="55" idx="1"/>
          </p:cNvCxnSpPr>
          <p:nvPr/>
        </p:nvCxnSpPr>
        <p:spPr>
          <a:xfrm flipH="1" flipV="1">
            <a:off x="9076267" y="4207933"/>
            <a:ext cx="431972" cy="1989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61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987AE63-8FBB-4461-8B93-E1CCF3AE37B0}"/>
              </a:ext>
            </a:extLst>
          </p:cNvPr>
          <p:cNvSpPr/>
          <p:nvPr/>
        </p:nvSpPr>
        <p:spPr>
          <a:xfrm>
            <a:off x="486944" y="916005"/>
            <a:ext cx="164665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endParaRPr lang="en-US" b="1" dirty="0">
              <a:solidFill>
                <a:schemeClr val="bg1"/>
              </a:solidFill>
            </a:endParaRPr>
          </a:p>
        </p:txBody>
      </p:sp>
      <p:sp>
        <p:nvSpPr>
          <p:cNvPr id="30" name="Title 1">
            <a:extLst>
              <a:ext uri="{FF2B5EF4-FFF2-40B4-BE49-F238E27FC236}">
                <a16:creationId xmlns:a16="http://schemas.microsoft.com/office/drawing/2014/main" id="{F9E72CAC-4314-4C9B-89CB-C7719F862D4B}"/>
              </a:ext>
            </a:extLst>
          </p:cNvPr>
          <p:cNvSpPr txBox="1">
            <a:spLocks/>
          </p:cNvSpPr>
          <p:nvPr/>
        </p:nvSpPr>
        <p:spPr>
          <a:xfrm>
            <a:off x="120667" y="64674"/>
            <a:ext cx="10194107"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rgbClr val="C00000"/>
                </a:solidFill>
              </a:rPr>
              <a:t>Notes: Optimizing Network Provisioning through Cooperation </a:t>
            </a:r>
            <a:r>
              <a:rPr lang="en-US" altLang="zh-CN" sz="2400" b="1" baseline="30000" dirty="0">
                <a:solidFill>
                  <a:srgbClr val="C00000"/>
                </a:solidFill>
              </a:rPr>
              <a:t>[1]</a:t>
            </a:r>
            <a:endParaRPr lang="en-US" sz="2400" b="1" baseline="30000" dirty="0"/>
          </a:p>
        </p:txBody>
      </p:sp>
      <p:sp>
        <p:nvSpPr>
          <p:cNvPr id="27" name="TextBox 26">
            <a:extLst>
              <a:ext uri="{FF2B5EF4-FFF2-40B4-BE49-F238E27FC236}">
                <a16:creationId xmlns:a16="http://schemas.microsoft.com/office/drawing/2014/main" id="{8ABC7DC3-B946-4694-B73D-980DB3ACD50F}"/>
              </a:ext>
            </a:extLst>
          </p:cNvPr>
          <p:cNvSpPr txBox="1"/>
          <p:nvPr/>
        </p:nvSpPr>
        <p:spPr>
          <a:xfrm>
            <a:off x="7696202" y="6509435"/>
            <a:ext cx="3852332" cy="246221"/>
          </a:xfrm>
          <a:prstGeom prst="rect">
            <a:avLst/>
          </a:prstGeom>
          <a:noFill/>
        </p:spPr>
        <p:txBody>
          <a:bodyPr wrap="square">
            <a:spAutoFit/>
          </a:bodyPr>
          <a:lstStyle/>
          <a:p>
            <a:r>
              <a:rPr lang="en-US" sz="1000" dirty="0"/>
              <a:t>[1] </a:t>
            </a:r>
            <a:r>
              <a:rPr lang="en-US" sz="1000" dirty="0">
                <a:hlinkClick r:id="rId3"/>
              </a:rPr>
              <a:t>https://www.usenix.org/conference/nsdi22/presentation/sharma</a:t>
            </a:r>
            <a:endParaRPr lang="en-US" sz="1000" dirty="0"/>
          </a:p>
        </p:txBody>
      </p:sp>
      <p:pic>
        <p:nvPicPr>
          <p:cNvPr id="3" name="Picture 2">
            <a:extLst>
              <a:ext uri="{FF2B5EF4-FFF2-40B4-BE49-F238E27FC236}">
                <a16:creationId xmlns:a16="http://schemas.microsoft.com/office/drawing/2014/main" id="{60D7DB82-514B-4984-9CD7-11054CEF3753}"/>
              </a:ext>
            </a:extLst>
          </p:cNvPr>
          <p:cNvPicPr>
            <a:picLocks noChangeAspect="1"/>
          </p:cNvPicPr>
          <p:nvPr/>
        </p:nvPicPr>
        <p:blipFill>
          <a:blip r:embed="rId4"/>
          <a:stretch>
            <a:fillRect/>
          </a:stretch>
        </p:blipFill>
        <p:spPr>
          <a:xfrm>
            <a:off x="673850" y="2161272"/>
            <a:ext cx="3991283" cy="1927578"/>
          </a:xfrm>
          <a:prstGeom prst="rect">
            <a:avLst/>
          </a:prstGeom>
        </p:spPr>
      </p:pic>
      <p:grpSp>
        <p:nvGrpSpPr>
          <p:cNvPr id="60" name="Group 59">
            <a:extLst>
              <a:ext uri="{FF2B5EF4-FFF2-40B4-BE49-F238E27FC236}">
                <a16:creationId xmlns:a16="http://schemas.microsoft.com/office/drawing/2014/main" id="{4284BB64-DAF8-41AE-806D-A8576F62741C}"/>
              </a:ext>
            </a:extLst>
          </p:cNvPr>
          <p:cNvGrpSpPr/>
          <p:nvPr/>
        </p:nvGrpSpPr>
        <p:grpSpPr>
          <a:xfrm>
            <a:off x="615544" y="4064703"/>
            <a:ext cx="4927602" cy="646331"/>
            <a:chOff x="634999" y="4006337"/>
            <a:chExt cx="4927602" cy="646331"/>
          </a:xfrm>
        </p:grpSpPr>
        <p:sp>
          <p:nvSpPr>
            <p:cNvPr id="32" name="TextBox 31">
              <a:extLst>
                <a:ext uri="{FF2B5EF4-FFF2-40B4-BE49-F238E27FC236}">
                  <a16:creationId xmlns:a16="http://schemas.microsoft.com/office/drawing/2014/main" id="{01007B1A-204D-4965-8D12-E3981F77A1B1}"/>
                </a:ext>
              </a:extLst>
            </p:cNvPr>
            <p:cNvSpPr txBox="1"/>
            <p:nvPr/>
          </p:nvSpPr>
          <p:spPr>
            <a:xfrm>
              <a:off x="634999" y="4006337"/>
              <a:ext cx="4927602" cy="646331"/>
            </a:xfrm>
            <a:prstGeom prst="rect">
              <a:avLst/>
            </a:prstGeom>
            <a:noFill/>
            <a:ln w="12700">
              <a:noFill/>
            </a:ln>
          </p:spPr>
          <p:txBody>
            <a:bodyPr wrap="square">
              <a:spAutoFit/>
            </a:bodyPr>
            <a:lstStyle/>
            <a:p>
              <a:pPr marL="285750" indent="-285750">
                <a:buFont typeface="Arial" panose="020B0604020202020204" pitchFamily="34" charset="0"/>
                <a:buChar char="•"/>
              </a:pPr>
              <a:r>
                <a:rPr lang="en-US" altLang="zh-CN" dirty="0"/>
                <a:t>A, B, and C are nodes representing data centers. </a:t>
              </a:r>
            </a:p>
            <a:p>
              <a:pPr marL="285750" indent="-285750">
                <a:buFont typeface="Arial" panose="020B0604020202020204" pitchFamily="34" charset="0"/>
                <a:buChar char="•"/>
              </a:pPr>
              <a:r>
                <a:rPr lang="en-US" dirty="0"/>
                <a:t>L1-L4 are data links between centers.</a:t>
              </a:r>
            </a:p>
          </p:txBody>
        </p:sp>
        <p:sp>
          <p:nvSpPr>
            <p:cNvPr id="26" name="Oval 25">
              <a:extLst>
                <a:ext uri="{FF2B5EF4-FFF2-40B4-BE49-F238E27FC236}">
                  <a16:creationId xmlns:a16="http://schemas.microsoft.com/office/drawing/2014/main" id="{7825531F-6A7E-419D-9ECD-8E11A2880AA2}"/>
                </a:ext>
              </a:extLst>
            </p:cNvPr>
            <p:cNvSpPr/>
            <p:nvPr/>
          </p:nvSpPr>
          <p:spPr>
            <a:xfrm>
              <a:off x="990599" y="4080935"/>
              <a:ext cx="177800" cy="24553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Oval 35">
              <a:extLst>
                <a:ext uri="{FF2B5EF4-FFF2-40B4-BE49-F238E27FC236}">
                  <a16:creationId xmlns:a16="http://schemas.microsoft.com/office/drawing/2014/main" id="{821BA1A5-C942-4E7E-84ED-7A22CBC08421}"/>
                </a:ext>
              </a:extLst>
            </p:cNvPr>
            <p:cNvSpPr/>
            <p:nvPr/>
          </p:nvSpPr>
          <p:spPr>
            <a:xfrm>
              <a:off x="1227666" y="4072466"/>
              <a:ext cx="177800" cy="24553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Oval 37">
              <a:extLst>
                <a:ext uri="{FF2B5EF4-FFF2-40B4-BE49-F238E27FC236}">
                  <a16:creationId xmlns:a16="http://schemas.microsoft.com/office/drawing/2014/main" id="{88E8C36B-48BC-4D7A-A5F9-8FDDB2331621}"/>
                </a:ext>
              </a:extLst>
            </p:cNvPr>
            <p:cNvSpPr/>
            <p:nvPr/>
          </p:nvSpPr>
          <p:spPr>
            <a:xfrm>
              <a:off x="1879599" y="4072469"/>
              <a:ext cx="177800" cy="24553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40" name="TextBox 39">
            <a:extLst>
              <a:ext uri="{FF2B5EF4-FFF2-40B4-BE49-F238E27FC236}">
                <a16:creationId xmlns:a16="http://schemas.microsoft.com/office/drawing/2014/main" id="{449BC0F7-0952-43A4-B2EF-491064342F50}"/>
              </a:ext>
            </a:extLst>
          </p:cNvPr>
          <p:cNvSpPr txBox="1"/>
          <p:nvPr/>
        </p:nvSpPr>
        <p:spPr>
          <a:xfrm>
            <a:off x="474131" y="1424004"/>
            <a:ext cx="7874001" cy="369332"/>
          </a:xfrm>
          <a:prstGeom prst="rect">
            <a:avLst/>
          </a:prstGeom>
          <a:noFill/>
        </p:spPr>
        <p:txBody>
          <a:bodyPr wrap="square">
            <a:spAutoFit/>
          </a:bodyPr>
          <a:lstStyle/>
          <a:p>
            <a:r>
              <a:rPr lang="en-US" b="1" dirty="0"/>
              <a:t>Example: Accommodating </a:t>
            </a:r>
            <a:r>
              <a:rPr lang="en-US" b="1" dirty="0">
                <a:highlight>
                  <a:srgbClr val="FFFF00"/>
                </a:highlight>
              </a:rPr>
              <a:t>capacity for immediate demand with failure scenarios</a:t>
            </a:r>
          </a:p>
        </p:txBody>
      </p:sp>
      <p:graphicFrame>
        <p:nvGraphicFramePr>
          <p:cNvPr id="53" name="Table 53">
            <a:extLst>
              <a:ext uri="{FF2B5EF4-FFF2-40B4-BE49-F238E27FC236}">
                <a16:creationId xmlns:a16="http://schemas.microsoft.com/office/drawing/2014/main" id="{3EB140D0-04E6-40AF-8D4A-960D01418E43}"/>
              </a:ext>
            </a:extLst>
          </p:cNvPr>
          <p:cNvGraphicFramePr>
            <a:graphicFrameLocks noGrp="1"/>
          </p:cNvGraphicFramePr>
          <p:nvPr>
            <p:extLst>
              <p:ext uri="{D42A27DB-BD31-4B8C-83A1-F6EECF244321}">
                <p14:modId xmlns:p14="http://schemas.microsoft.com/office/powerpoint/2010/main" val="4150393058"/>
              </p:ext>
            </p:extLst>
          </p:nvPr>
        </p:nvGraphicFramePr>
        <p:xfrm>
          <a:off x="6228764" y="2783912"/>
          <a:ext cx="2048936" cy="741680"/>
        </p:xfrm>
        <a:graphic>
          <a:graphicData uri="http://schemas.openxmlformats.org/drawingml/2006/table">
            <a:tbl>
              <a:tblPr firstRow="1" bandRow="1">
                <a:tableStyleId>{E8B1032C-EA38-4F05-BA0D-38AFFFC7BED3}</a:tableStyleId>
              </a:tblPr>
              <a:tblGrid>
                <a:gridCol w="512234">
                  <a:extLst>
                    <a:ext uri="{9D8B030D-6E8A-4147-A177-3AD203B41FA5}">
                      <a16:colId xmlns:a16="http://schemas.microsoft.com/office/drawing/2014/main" val="139832599"/>
                    </a:ext>
                  </a:extLst>
                </a:gridCol>
                <a:gridCol w="512234">
                  <a:extLst>
                    <a:ext uri="{9D8B030D-6E8A-4147-A177-3AD203B41FA5}">
                      <a16:colId xmlns:a16="http://schemas.microsoft.com/office/drawing/2014/main" val="3103116317"/>
                    </a:ext>
                  </a:extLst>
                </a:gridCol>
                <a:gridCol w="512234">
                  <a:extLst>
                    <a:ext uri="{9D8B030D-6E8A-4147-A177-3AD203B41FA5}">
                      <a16:colId xmlns:a16="http://schemas.microsoft.com/office/drawing/2014/main" val="4028280807"/>
                    </a:ext>
                  </a:extLst>
                </a:gridCol>
                <a:gridCol w="512234">
                  <a:extLst>
                    <a:ext uri="{9D8B030D-6E8A-4147-A177-3AD203B41FA5}">
                      <a16:colId xmlns:a16="http://schemas.microsoft.com/office/drawing/2014/main" val="3017359255"/>
                    </a:ext>
                  </a:extLst>
                </a:gridCol>
              </a:tblGrid>
              <a:tr h="370840">
                <a:tc>
                  <a:txBody>
                    <a:bodyPr/>
                    <a:lstStyle/>
                    <a:p>
                      <a:r>
                        <a:rPr lang="en-US" dirty="0">
                          <a:ln>
                            <a:solidFill>
                              <a:schemeClr val="tx1"/>
                            </a:solidFill>
                          </a:ln>
                          <a:solidFill>
                            <a:schemeClr val="tx1"/>
                          </a:solidFill>
                        </a:rPr>
                        <a:t>L1</a:t>
                      </a:r>
                    </a:p>
                  </a:txBody>
                  <a:tcPr/>
                </a:tc>
                <a:tc>
                  <a:txBody>
                    <a:bodyPr/>
                    <a:lstStyle/>
                    <a:p>
                      <a:r>
                        <a:rPr lang="en-US" dirty="0">
                          <a:ln>
                            <a:solidFill>
                              <a:schemeClr val="tx1"/>
                            </a:solidFill>
                          </a:ln>
                          <a:solidFill>
                            <a:schemeClr val="tx1"/>
                          </a:solidFill>
                        </a:rPr>
                        <a:t>L2</a:t>
                      </a:r>
                    </a:p>
                  </a:txBody>
                  <a:tcPr/>
                </a:tc>
                <a:tc>
                  <a:txBody>
                    <a:bodyPr/>
                    <a:lstStyle/>
                    <a:p>
                      <a:r>
                        <a:rPr lang="en-US" dirty="0">
                          <a:ln>
                            <a:solidFill>
                              <a:schemeClr val="tx1"/>
                            </a:solidFill>
                          </a:ln>
                          <a:solidFill>
                            <a:schemeClr val="tx1"/>
                          </a:solidFill>
                        </a:rPr>
                        <a:t>L3</a:t>
                      </a:r>
                    </a:p>
                  </a:txBody>
                  <a:tcPr/>
                </a:tc>
                <a:tc>
                  <a:txBody>
                    <a:bodyPr/>
                    <a:lstStyle/>
                    <a:p>
                      <a:r>
                        <a:rPr lang="en-US" dirty="0">
                          <a:ln>
                            <a:solidFill>
                              <a:schemeClr val="tx1"/>
                            </a:solidFill>
                          </a:ln>
                          <a:solidFill>
                            <a:schemeClr val="tx1"/>
                          </a:solidFill>
                        </a:rPr>
                        <a:t>L4</a:t>
                      </a:r>
                    </a:p>
                  </a:txBody>
                  <a:tcPr/>
                </a:tc>
                <a:extLst>
                  <a:ext uri="{0D108BD9-81ED-4DB2-BD59-A6C34878D82A}">
                    <a16:rowId xmlns:a16="http://schemas.microsoft.com/office/drawing/2014/main" val="600069330"/>
                  </a:ext>
                </a:extLst>
              </a:tr>
              <a:tr h="370840">
                <a:tc>
                  <a:txBody>
                    <a:bodyPr/>
                    <a:lstStyle/>
                    <a:p>
                      <a:r>
                        <a:rPr lang="en-US" dirty="0">
                          <a:ln>
                            <a:solidFill>
                              <a:schemeClr val="tx1"/>
                            </a:solidFill>
                          </a:ln>
                          <a:solidFill>
                            <a:schemeClr val="tx1"/>
                          </a:solidFill>
                        </a:rPr>
                        <a:t>6</a:t>
                      </a:r>
                    </a:p>
                  </a:txBody>
                  <a:tcPr/>
                </a:tc>
                <a:tc>
                  <a:txBody>
                    <a:bodyPr/>
                    <a:lstStyle/>
                    <a:p>
                      <a:r>
                        <a:rPr lang="en-US" dirty="0">
                          <a:ln>
                            <a:solidFill>
                              <a:schemeClr val="tx1"/>
                            </a:solidFill>
                          </a:ln>
                          <a:solidFill>
                            <a:schemeClr val="tx1"/>
                          </a:solidFill>
                        </a:rPr>
                        <a:t>6</a:t>
                      </a:r>
                    </a:p>
                  </a:txBody>
                  <a:tcPr/>
                </a:tc>
                <a:tc>
                  <a:txBody>
                    <a:bodyPr/>
                    <a:lstStyle/>
                    <a:p>
                      <a:r>
                        <a:rPr lang="en-US" dirty="0">
                          <a:ln>
                            <a:solidFill>
                              <a:schemeClr val="tx1"/>
                            </a:solidFill>
                          </a:ln>
                          <a:solidFill>
                            <a:schemeClr val="tx1"/>
                          </a:solidFill>
                        </a:rPr>
                        <a:t>3</a:t>
                      </a:r>
                    </a:p>
                  </a:txBody>
                  <a:tcPr/>
                </a:tc>
                <a:tc>
                  <a:txBody>
                    <a:bodyPr/>
                    <a:lstStyle/>
                    <a:p>
                      <a:r>
                        <a:rPr lang="en-US" dirty="0">
                          <a:ln>
                            <a:solidFill>
                              <a:schemeClr val="tx1"/>
                            </a:solidFill>
                          </a:ln>
                          <a:solidFill>
                            <a:schemeClr val="tx1"/>
                          </a:solidFill>
                        </a:rPr>
                        <a:t>3</a:t>
                      </a:r>
                    </a:p>
                  </a:txBody>
                  <a:tcPr/>
                </a:tc>
                <a:extLst>
                  <a:ext uri="{0D108BD9-81ED-4DB2-BD59-A6C34878D82A}">
                    <a16:rowId xmlns:a16="http://schemas.microsoft.com/office/drawing/2014/main" val="3978099279"/>
                  </a:ext>
                </a:extLst>
              </a:tr>
            </a:tbl>
          </a:graphicData>
        </a:graphic>
      </p:graphicFrame>
      <p:pic>
        <p:nvPicPr>
          <p:cNvPr id="55" name="Picture 54">
            <a:extLst>
              <a:ext uri="{FF2B5EF4-FFF2-40B4-BE49-F238E27FC236}">
                <a16:creationId xmlns:a16="http://schemas.microsoft.com/office/drawing/2014/main" id="{14FA6AD1-F221-45A3-AC56-B7FCAED8ABBB}"/>
              </a:ext>
            </a:extLst>
          </p:cNvPr>
          <p:cNvPicPr>
            <a:picLocks noChangeAspect="1"/>
          </p:cNvPicPr>
          <p:nvPr/>
        </p:nvPicPr>
        <p:blipFill>
          <a:blip r:embed="rId5"/>
          <a:stretch>
            <a:fillRect/>
          </a:stretch>
        </p:blipFill>
        <p:spPr>
          <a:xfrm>
            <a:off x="627130" y="5225429"/>
            <a:ext cx="6854635" cy="1319303"/>
          </a:xfrm>
          <a:prstGeom prst="rect">
            <a:avLst/>
          </a:prstGeom>
        </p:spPr>
      </p:pic>
      <p:sp>
        <p:nvSpPr>
          <p:cNvPr id="56" name="Rectangle 55">
            <a:extLst>
              <a:ext uri="{FF2B5EF4-FFF2-40B4-BE49-F238E27FC236}">
                <a16:creationId xmlns:a16="http://schemas.microsoft.com/office/drawing/2014/main" id="{6A096F65-3C6F-4D31-AD66-396C8B2A7F1A}"/>
              </a:ext>
            </a:extLst>
          </p:cNvPr>
          <p:cNvSpPr/>
          <p:nvPr/>
        </p:nvSpPr>
        <p:spPr>
          <a:xfrm>
            <a:off x="677333" y="5511800"/>
            <a:ext cx="6798734" cy="49953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7393BE0-6786-43CC-B05E-0186AC347DA5}"/>
              </a:ext>
            </a:extLst>
          </p:cNvPr>
          <p:cNvSpPr/>
          <p:nvPr/>
        </p:nvSpPr>
        <p:spPr>
          <a:xfrm>
            <a:off x="651933" y="6040518"/>
            <a:ext cx="6857819" cy="545110"/>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0D4D83D6-96BF-46A4-B2E3-2CEAAA234739}"/>
              </a:ext>
            </a:extLst>
          </p:cNvPr>
          <p:cNvSpPr txBox="1"/>
          <p:nvPr/>
        </p:nvSpPr>
        <p:spPr>
          <a:xfrm>
            <a:off x="4873015" y="2730214"/>
            <a:ext cx="1705585" cy="923330"/>
          </a:xfrm>
          <a:prstGeom prst="rect">
            <a:avLst/>
          </a:prstGeom>
          <a:noFill/>
        </p:spPr>
        <p:txBody>
          <a:bodyPr wrap="square">
            <a:spAutoFit/>
          </a:bodyPr>
          <a:lstStyle/>
          <a:p>
            <a:r>
              <a:rPr lang="en-US" b="1" dirty="0">
                <a:solidFill>
                  <a:srgbClr val="C00000"/>
                </a:solidFill>
              </a:rPr>
              <a:t>Capacity for Immediate demand</a:t>
            </a:r>
          </a:p>
        </p:txBody>
      </p:sp>
      <p:cxnSp>
        <p:nvCxnSpPr>
          <p:cNvPr id="65" name="Straight Arrow Connector 64">
            <a:extLst>
              <a:ext uri="{FF2B5EF4-FFF2-40B4-BE49-F238E27FC236}">
                <a16:creationId xmlns:a16="http://schemas.microsoft.com/office/drawing/2014/main" id="{33FC1684-5A63-4699-B5CF-822C4E5B371A}"/>
              </a:ext>
            </a:extLst>
          </p:cNvPr>
          <p:cNvCxnSpPr>
            <a:cxnSpLocks/>
            <a:stCxn id="69" idx="6"/>
            <a:endCxn id="71" idx="2"/>
          </p:cNvCxnSpPr>
          <p:nvPr/>
        </p:nvCxnSpPr>
        <p:spPr>
          <a:xfrm>
            <a:off x="1887166" y="2616741"/>
            <a:ext cx="4270443" cy="539885"/>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F0E03809-0312-4623-BFB3-D277F784CC1F}"/>
              </a:ext>
            </a:extLst>
          </p:cNvPr>
          <p:cNvSpPr/>
          <p:nvPr/>
        </p:nvSpPr>
        <p:spPr>
          <a:xfrm>
            <a:off x="943583" y="2383277"/>
            <a:ext cx="943583" cy="46692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5AF5A04-F2A4-436F-943F-F7E0F8DA74ED}"/>
              </a:ext>
            </a:extLst>
          </p:cNvPr>
          <p:cNvSpPr/>
          <p:nvPr/>
        </p:nvSpPr>
        <p:spPr>
          <a:xfrm>
            <a:off x="6157609" y="2714017"/>
            <a:ext cx="680936" cy="88521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6A52B25D-DD7E-4B11-8B52-F8D1658E29F1}"/>
              </a:ext>
            </a:extLst>
          </p:cNvPr>
          <p:cNvPicPr>
            <a:picLocks noChangeAspect="1"/>
          </p:cNvPicPr>
          <p:nvPr/>
        </p:nvPicPr>
        <p:blipFill>
          <a:blip r:embed="rId6"/>
          <a:stretch>
            <a:fillRect/>
          </a:stretch>
        </p:blipFill>
        <p:spPr>
          <a:xfrm>
            <a:off x="7718229" y="3711318"/>
            <a:ext cx="2793692" cy="1843175"/>
          </a:xfrm>
          <a:prstGeom prst="rect">
            <a:avLst/>
          </a:prstGeom>
        </p:spPr>
      </p:pic>
      <p:sp>
        <p:nvSpPr>
          <p:cNvPr id="75" name="Right Brace 74">
            <a:extLst>
              <a:ext uri="{FF2B5EF4-FFF2-40B4-BE49-F238E27FC236}">
                <a16:creationId xmlns:a16="http://schemas.microsoft.com/office/drawing/2014/main" id="{E642E56C-09CC-4865-BD8A-5EA2FDF15169}"/>
              </a:ext>
            </a:extLst>
          </p:cNvPr>
          <p:cNvSpPr/>
          <p:nvPr/>
        </p:nvSpPr>
        <p:spPr>
          <a:xfrm rot="10800000">
            <a:off x="7475706" y="4201085"/>
            <a:ext cx="237066" cy="982495"/>
          </a:xfrm>
          <a:prstGeom prst="rightBrace">
            <a:avLst>
              <a:gd name="adj1" fmla="val 36904"/>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77" name="Table 53">
            <a:extLst>
              <a:ext uri="{FF2B5EF4-FFF2-40B4-BE49-F238E27FC236}">
                <a16:creationId xmlns:a16="http://schemas.microsoft.com/office/drawing/2014/main" id="{28BB0055-7D35-453D-83B8-2F6F25EF7310}"/>
              </a:ext>
            </a:extLst>
          </p:cNvPr>
          <p:cNvGraphicFramePr>
            <a:graphicFrameLocks noGrp="1"/>
          </p:cNvGraphicFramePr>
          <p:nvPr>
            <p:extLst>
              <p:ext uri="{D42A27DB-BD31-4B8C-83A1-F6EECF244321}">
                <p14:modId xmlns:p14="http://schemas.microsoft.com/office/powerpoint/2010/main" val="1119332839"/>
              </p:ext>
            </p:extLst>
          </p:nvPr>
        </p:nvGraphicFramePr>
        <p:xfrm>
          <a:off x="8472611" y="2790397"/>
          <a:ext cx="2048936" cy="741680"/>
        </p:xfrm>
        <a:graphic>
          <a:graphicData uri="http://schemas.openxmlformats.org/drawingml/2006/table">
            <a:tbl>
              <a:tblPr firstRow="1" bandRow="1">
                <a:tableStyleId>{BDBED569-4797-4DF1-A0F4-6AAB3CD982D8}</a:tableStyleId>
              </a:tblPr>
              <a:tblGrid>
                <a:gridCol w="512234">
                  <a:extLst>
                    <a:ext uri="{9D8B030D-6E8A-4147-A177-3AD203B41FA5}">
                      <a16:colId xmlns:a16="http://schemas.microsoft.com/office/drawing/2014/main" val="139832599"/>
                    </a:ext>
                  </a:extLst>
                </a:gridCol>
                <a:gridCol w="512234">
                  <a:extLst>
                    <a:ext uri="{9D8B030D-6E8A-4147-A177-3AD203B41FA5}">
                      <a16:colId xmlns:a16="http://schemas.microsoft.com/office/drawing/2014/main" val="3103116317"/>
                    </a:ext>
                  </a:extLst>
                </a:gridCol>
                <a:gridCol w="512234">
                  <a:extLst>
                    <a:ext uri="{9D8B030D-6E8A-4147-A177-3AD203B41FA5}">
                      <a16:colId xmlns:a16="http://schemas.microsoft.com/office/drawing/2014/main" val="4028280807"/>
                    </a:ext>
                  </a:extLst>
                </a:gridCol>
                <a:gridCol w="512234">
                  <a:extLst>
                    <a:ext uri="{9D8B030D-6E8A-4147-A177-3AD203B41FA5}">
                      <a16:colId xmlns:a16="http://schemas.microsoft.com/office/drawing/2014/main" val="3017359255"/>
                    </a:ext>
                  </a:extLst>
                </a:gridCol>
              </a:tblGrid>
              <a:tr h="370840">
                <a:tc>
                  <a:txBody>
                    <a:bodyPr/>
                    <a:lstStyle/>
                    <a:p>
                      <a:r>
                        <a:rPr lang="en-US" dirty="0">
                          <a:ln>
                            <a:solidFill>
                              <a:schemeClr val="tx1"/>
                            </a:solidFill>
                          </a:ln>
                          <a:solidFill>
                            <a:schemeClr val="tx1"/>
                          </a:solidFill>
                        </a:rPr>
                        <a:t>L1</a:t>
                      </a:r>
                    </a:p>
                  </a:txBody>
                  <a:tcPr/>
                </a:tc>
                <a:tc>
                  <a:txBody>
                    <a:bodyPr/>
                    <a:lstStyle/>
                    <a:p>
                      <a:r>
                        <a:rPr lang="en-US" dirty="0">
                          <a:ln>
                            <a:solidFill>
                              <a:schemeClr val="tx1"/>
                            </a:solidFill>
                          </a:ln>
                          <a:solidFill>
                            <a:schemeClr val="tx1"/>
                          </a:solidFill>
                        </a:rPr>
                        <a:t>L2</a:t>
                      </a:r>
                    </a:p>
                  </a:txBody>
                  <a:tcPr/>
                </a:tc>
                <a:tc>
                  <a:txBody>
                    <a:bodyPr/>
                    <a:lstStyle/>
                    <a:p>
                      <a:r>
                        <a:rPr lang="en-US" dirty="0">
                          <a:ln>
                            <a:solidFill>
                              <a:schemeClr val="tx1"/>
                            </a:solidFill>
                          </a:ln>
                          <a:solidFill>
                            <a:schemeClr val="tx1"/>
                          </a:solidFill>
                        </a:rPr>
                        <a:t>L3</a:t>
                      </a:r>
                    </a:p>
                  </a:txBody>
                  <a:tcPr/>
                </a:tc>
                <a:tc>
                  <a:txBody>
                    <a:bodyPr/>
                    <a:lstStyle/>
                    <a:p>
                      <a:r>
                        <a:rPr lang="en-US" dirty="0">
                          <a:ln>
                            <a:solidFill>
                              <a:schemeClr val="tx1"/>
                            </a:solidFill>
                          </a:ln>
                          <a:solidFill>
                            <a:schemeClr val="tx1"/>
                          </a:solidFill>
                        </a:rPr>
                        <a:t>L4</a:t>
                      </a:r>
                    </a:p>
                  </a:txBody>
                  <a:tcPr/>
                </a:tc>
                <a:extLst>
                  <a:ext uri="{0D108BD9-81ED-4DB2-BD59-A6C34878D82A}">
                    <a16:rowId xmlns:a16="http://schemas.microsoft.com/office/drawing/2014/main" val="600069330"/>
                  </a:ext>
                </a:extLst>
              </a:tr>
              <a:tr h="370840">
                <a:tc>
                  <a:txBody>
                    <a:bodyPr/>
                    <a:lstStyle/>
                    <a:p>
                      <a:r>
                        <a:rPr lang="en-US" dirty="0">
                          <a:ln>
                            <a:solidFill>
                              <a:schemeClr val="tx1"/>
                            </a:solidFill>
                          </a:ln>
                          <a:solidFill>
                            <a:schemeClr val="tx1"/>
                          </a:solidFill>
                        </a:rPr>
                        <a:t>6</a:t>
                      </a:r>
                    </a:p>
                  </a:txBody>
                  <a:tcPr/>
                </a:tc>
                <a:tc>
                  <a:txBody>
                    <a:bodyPr/>
                    <a:lstStyle/>
                    <a:p>
                      <a:r>
                        <a:rPr lang="en-US" dirty="0">
                          <a:ln>
                            <a:solidFill>
                              <a:schemeClr val="tx1"/>
                            </a:solidFill>
                          </a:ln>
                          <a:solidFill>
                            <a:schemeClr val="tx1"/>
                          </a:solidFill>
                        </a:rPr>
                        <a:t>6</a:t>
                      </a:r>
                    </a:p>
                  </a:txBody>
                  <a:tcPr/>
                </a:tc>
                <a:tc>
                  <a:txBody>
                    <a:bodyPr/>
                    <a:lstStyle/>
                    <a:p>
                      <a:r>
                        <a:rPr lang="en-US" dirty="0">
                          <a:ln>
                            <a:solidFill>
                              <a:schemeClr val="tx1"/>
                            </a:solidFill>
                          </a:ln>
                          <a:solidFill>
                            <a:schemeClr val="tx1"/>
                          </a:solidFill>
                        </a:rPr>
                        <a:t>3</a:t>
                      </a:r>
                    </a:p>
                  </a:txBody>
                  <a:tcPr/>
                </a:tc>
                <a:tc>
                  <a:txBody>
                    <a:bodyPr/>
                    <a:lstStyle/>
                    <a:p>
                      <a:r>
                        <a:rPr lang="en-US" dirty="0">
                          <a:ln>
                            <a:solidFill>
                              <a:schemeClr val="tx1"/>
                            </a:solidFill>
                          </a:ln>
                          <a:solidFill>
                            <a:schemeClr val="tx1"/>
                          </a:solidFill>
                        </a:rPr>
                        <a:t>3</a:t>
                      </a:r>
                    </a:p>
                  </a:txBody>
                  <a:tcPr/>
                </a:tc>
                <a:extLst>
                  <a:ext uri="{0D108BD9-81ED-4DB2-BD59-A6C34878D82A}">
                    <a16:rowId xmlns:a16="http://schemas.microsoft.com/office/drawing/2014/main" val="3978099279"/>
                  </a:ext>
                </a:extLst>
              </a:tr>
            </a:tbl>
          </a:graphicData>
        </a:graphic>
      </p:graphicFrame>
      <p:pic>
        <p:nvPicPr>
          <p:cNvPr id="79" name="Picture 78">
            <a:extLst>
              <a:ext uri="{FF2B5EF4-FFF2-40B4-BE49-F238E27FC236}">
                <a16:creationId xmlns:a16="http://schemas.microsoft.com/office/drawing/2014/main" id="{6E9D01CD-39D1-4BEB-A214-A29A4BD3151B}"/>
              </a:ext>
            </a:extLst>
          </p:cNvPr>
          <p:cNvPicPr>
            <a:picLocks noChangeAspect="1"/>
          </p:cNvPicPr>
          <p:nvPr/>
        </p:nvPicPr>
        <p:blipFill>
          <a:blip r:embed="rId7"/>
          <a:stretch>
            <a:fillRect/>
          </a:stretch>
        </p:blipFill>
        <p:spPr>
          <a:xfrm>
            <a:off x="9569496" y="721207"/>
            <a:ext cx="2446764" cy="1501203"/>
          </a:xfrm>
          <a:prstGeom prst="rect">
            <a:avLst/>
          </a:prstGeom>
        </p:spPr>
      </p:pic>
      <p:sp>
        <p:nvSpPr>
          <p:cNvPr id="82" name="Slide Number Placeholder 81">
            <a:extLst>
              <a:ext uri="{FF2B5EF4-FFF2-40B4-BE49-F238E27FC236}">
                <a16:creationId xmlns:a16="http://schemas.microsoft.com/office/drawing/2014/main" id="{9223EAB3-D190-4B45-8023-901BDE64E4EB}"/>
              </a:ext>
            </a:extLst>
          </p:cNvPr>
          <p:cNvSpPr>
            <a:spLocks noGrp="1"/>
          </p:cNvSpPr>
          <p:nvPr>
            <p:ph type="sldNum" sz="quarter" idx="12"/>
          </p:nvPr>
        </p:nvSpPr>
        <p:spPr/>
        <p:txBody>
          <a:bodyPr/>
          <a:lstStyle/>
          <a:p>
            <a:fld id="{99371C1B-A13D-49AF-A30A-2E29DF20F284}" type="slidenum">
              <a:rPr lang="en-US" smtClean="0"/>
              <a:t>4</a:t>
            </a:fld>
            <a:endParaRPr lang="en-US"/>
          </a:p>
        </p:txBody>
      </p:sp>
      <p:sp>
        <p:nvSpPr>
          <p:cNvPr id="83" name="TextBox 82">
            <a:extLst>
              <a:ext uri="{FF2B5EF4-FFF2-40B4-BE49-F238E27FC236}">
                <a16:creationId xmlns:a16="http://schemas.microsoft.com/office/drawing/2014/main" id="{29C84776-DA54-48FA-8B64-615EF435EC2E}"/>
              </a:ext>
            </a:extLst>
          </p:cNvPr>
          <p:cNvSpPr txBox="1"/>
          <p:nvPr/>
        </p:nvSpPr>
        <p:spPr>
          <a:xfrm>
            <a:off x="6164633" y="2328136"/>
            <a:ext cx="2136664" cy="369332"/>
          </a:xfrm>
          <a:prstGeom prst="rect">
            <a:avLst/>
          </a:prstGeom>
          <a:noFill/>
        </p:spPr>
        <p:txBody>
          <a:bodyPr wrap="square">
            <a:spAutoFit/>
          </a:bodyPr>
          <a:lstStyle/>
          <a:p>
            <a:r>
              <a:rPr lang="en-US" b="1" dirty="0">
                <a:solidFill>
                  <a:schemeClr val="accent6">
                    <a:lumMod val="75000"/>
                  </a:schemeClr>
                </a:solidFill>
              </a:rPr>
              <a:t>Baseline method: </a:t>
            </a:r>
          </a:p>
        </p:txBody>
      </p:sp>
      <p:sp>
        <p:nvSpPr>
          <p:cNvPr id="84" name="TextBox 83">
            <a:extLst>
              <a:ext uri="{FF2B5EF4-FFF2-40B4-BE49-F238E27FC236}">
                <a16:creationId xmlns:a16="http://schemas.microsoft.com/office/drawing/2014/main" id="{FAC455B5-8DB6-45BA-AABD-B1376812F8D6}"/>
              </a:ext>
            </a:extLst>
          </p:cNvPr>
          <p:cNvSpPr txBox="1"/>
          <p:nvPr/>
        </p:nvSpPr>
        <p:spPr>
          <a:xfrm>
            <a:off x="8375514" y="2315165"/>
            <a:ext cx="2136664" cy="369332"/>
          </a:xfrm>
          <a:prstGeom prst="rect">
            <a:avLst/>
          </a:prstGeom>
          <a:noFill/>
        </p:spPr>
        <p:txBody>
          <a:bodyPr wrap="square">
            <a:spAutoFit/>
          </a:bodyPr>
          <a:lstStyle/>
          <a:p>
            <a:r>
              <a:rPr lang="en-US" b="1" dirty="0">
                <a:solidFill>
                  <a:schemeClr val="accent5">
                    <a:lumMod val="75000"/>
                  </a:schemeClr>
                </a:solidFill>
              </a:rPr>
              <a:t>Proposed method: </a:t>
            </a:r>
          </a:p>
        </p:txBody>
      </p:sp>
      <p:cxnSp>
        <p:nvCxnSpPr>
          <p:cNvPr id="87" name="Straight Arrow Connector 86">
            <a:extLst>
              <a:ext uri="{FF2B5EF4-FFF2-40B4-BE49-F238E27FC236}">
                <a16:creationId xmlns:a16="http://schemas.microsoft.com/office/drawing/2014/main" id="{D1043C97-9CBC-48F1-93CA-3A376D3593D8}"/>
              </a:ext>
            </a:extLst>
          </p:cNvPr>
          <p:cNvCxnSpPr>
            <a:cxnSpLocks/>
            <a:endCxn id="71" idx="7"/>
          </p:cNvCxnSpPr>
          <p:nvPr/>
        </p:nvCxnSpPr>
        <p:spPr>
          <a:xfrm flipH="1">
            <a:off x="6738824" y="1363133"/>
            <a:ext cx="3048643" cy="1480521"/>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D480836-5934-4848-A581-CA3A576BB9AD}"/>
              </a:ext>
            </a:extLst>
          </p:cNvPr>
          <p:cNvCxnSpPr>
            <a:cxnSpLocks/>
            <a:endCxn id="71" idx="3"/>
          </p:cNvCxnSpPr>
          <p:nvPr/>
        </p:nvCxnSpPr>
        <p:spPr>
          <a:xfrm flipV="1">
            <a:off x="3479800" y="3469597"/>
            <a:ext cx="2777530" cy="2042203"/>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3DBCAC32-648A-4B31-A64B-D6ADC218D0B0}"/>
              </a:ext>
            </a:extLst>
          </p:cNvPr>
          <p:cNvCxnSpPr>
            <a:stCxn id="75" idx="1"/>
            <a:endCxn id="62" idx="2"/>
          </p:cNvCxnSpPr>
          <p:nvPr/>
        </p:nvCxnSpPr>
        <p:spPr>
          <a:xfrm flipH="1" flipV="1">
            <a:off x="5725808" y="3653544"/>
            <a:ext cx="1749898" cy="1038788"/>
          </a:xfrm>
          <a:prstGeom prst="bentConnector4">
            <a:avLst>
              <a:gd name="adj1" fmla="val 100154"/>
              <a:gd name="adj2" fmla="val 73645"/>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7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4A4B85F-65F7-4F1F-B57F-4A634A122454}"/>
              </a:ext>
            </a:extLst>
          </p:cNvPr>
          <p:cNvPicPr>
            <a:picLocks noChangeAspect="1"/>
          </p:cNvPicPr>
          <p:nvPr/>
        </p:nvPicPr>
        <p:blipFill>
          <a:blip r:embed="rId3"/>
          <a:stretch>
            <a:fillRect/>
          </a:stretch>
        </p:blipFill>
        <p:spPr>
          <a:xfrm>
            <a:off x="3740285" y="3343171"/>
            <a:ext cx="2446764" cy="1501203"/>
          </a:xfrm>
          <a:prstGeom prst="rect">
            <a:avLst/>
          </a:prstGeom>
        </p:spPr>
      </p:pic>
      <p:pic>
        <p:nvPicPr>
          <p:cNvPr id="33" name="Picture 32">
            <a:extLst>
              <a:ext uri="{FF2B5EF4-FFF2-40B4-BE49-F238E27FC236}">
                <a16:creationId xmlns:a16="http://schemas.microsoft.com/office/drawing/2014/main" id="{E86661EC-83AC-45E3-B1F6-4E894ADACF07}"/>
              </a:ext>
            </a:extLst>
          </p:cNvPr>
          <p:cNvPicPr>
            <a:picLocks noChangeAspect="1"/>
          </p:cNvPicPr>
          <p:nvPr/>
        </p:nvPicPr>
        <p:blipFill>
          <a:blip r:embed="rId4"/>
          <a:stretch>
            <a:fillRect/>
          </a:stretch>
        </p:blipFill>
        <p:spPr>
          <a:xfrm>
            <a:off x="9412773" y="3389833"/>
            <a:ext cx="2242515" cy="1435085"/>
          </a:xfrm>
          <a:prstGeom prst="rect">
            <a:avLst/>
          </a:prstGeom>
        </p:spPr>
      </p:pic>
      <p:sp>
        <p:nvSpPr>
          <p:cNvPr id="30" name="Title 1">
            <a:extLst>
              <a:ext uri="{FF2B5EF4-FFF2-40B4-BE49-F238E27FC236}">
                <a16:creationId xmlns:a16="http://schemas.microsoft.com/office/drawing/2014/main" id="{F9E72CAC-4314-4C9B-89CB-C7719F862D4B}"/>
              </a:ext>
            </a:extLst>
          </p:cNvPr>
          <p:cNvSpPr txBox="1">
            <a:spLocks/>
          </p:cNvSpPr>
          <p:nvPr/>
        </p:nvSpPr>
        <p:spPr>
          <a:xfrm>
            <a:off x="120667" y="64674"/>
            <a:ext cx="10194107"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rgbClr val="C00000"/>
                </a:solidFill>
              </a:rPr>
              <a:t>Notes: Optimizing Network Provisioning through Cooperation </a:t>
            </a:r>
            <a:r>
              <a:rPr lang="en-US" altLang="zh-CN" sz="2400" b="1" baseline="30000" dirty="0">
                <a:solidFill>
                  <a:srgbClr val="C00000"/>
                </a:solidFill>
              </a:rPr>
              <a:t>[1]</a:t>
            </a:r>
            <a:endParaRPr lang="en-US" sz="2400" b="1" baseline="30000" dirty="0"/>
          </a:p>
        </p:txBody>
      </p:sp>
      <p:sp>
        <p:nvSpPr>
          <p:cNvPr id="27" name="TextBox 26">
            <a:extLst>
              <a:ext uri="{FF2B5EF4-FFF2-40B4-BE49-F238E27FC236}">
                <a16:creationId xmlns:a16="http://schemas.microsoft.com/office/drawing/2014/main" id="{8ABC7DC3-B946-4694-B73D-980DB3ACD50F}"/>
              </a:ext>
            </a:extLst>
          </p:cNvPr>
          <p:cNvSpPr txBox="1"/>
          <p:nvPr/>
        </p:nvSpPr>
        <p:spPr>
          <a:xfrm>
            <a:off x="8246535" y="6543302"/>
            <a:ext cx="3852332" cy="246221"/>
          </a:xfrm>
          <a:prstGeom prst="rect">
            <a:avLst/>
          </a:prstGeom>
          <a:noFill/>
        </p:spPr>
        <p:txBody>
          <a:bodyPr wrap="square">
            <a:spAutoFit/>
          </a:bodyPr>
          <a:lstStyle/>
          <a:p>
            <a:r>
              <a:rPr lang="en-US" sz="1000" dirty="0"/>
              <a:t>[1] </a:t>
            </a:r>
            <a:r>
              <a:rPr lang="en-US" sz="1000" dirty="0">
                <a:hlinkClick r:id="rId5"/>
              </a:rPr>
              <a:t>https://www.usenix.org/conference/nsdi22/presentation/sharma</a:t>
            </a:r>
            <a:endParaRPr lang="en-US" sz="1000" dirty="0"/>
          </a:p>
        </p:txBody>
      </p:sp>
      <p:pic>
        <p:nvPicPr>
          <p:cNvPr id="3" name="Picture 2">
            <a:extLst>
              <a:ext uri="{FF2B5EF4-FFF2-40B4-BE49-F238E27FC236}">
                <a16:creationId xmlns:a16="http://schemas.microsoft.com/office/drawing/2014/main" id="{60D7DB82-514B-4984-9CD7-11054CEF3753}"/>
              </a:ext>
            </a:extLst>
          </p:cNvPr>
          <p:cNvPicPr>
            <a:picLocks noChangeAspect="1"/>
          </p:cNvPicPr>
          <p:nvPr/>
        </p:nvPicPr>
        <p:blipFill>
          <a:blip r:embed="rId6"/>
          <a:stretch>
            <a:fillRect/>
          </a:stretch>
        </p:blipFill>
        <p:spPr>
          <a:xfrm>
            <a:off x="357881" y="1136266"/>
            <a:ext cx="3991283" cy="1927578"/>
          </a:xfrm>
          <a:prstGeom prst="rect">
            <a:avLst/>
          </a:prstGeom>
        </p:spPr>
      </p:pic>
      <p:sp>
        <p:nvSpPr>
          <p:cNvPr id="40" name="TextBox 39">
            <a:extLst>
              <a:ext uri="{FF2B5EF4-FFF2-40B4-BE49-F238E27FC236}">
                <a16:creationId xmlns:a16="http://schemas.microsoft.com/office/drawing/2014/main" id="{449BC0F7-0952-43A4-B2EF-491064342F50}"/>
              </a:ext>
            </a:extLst>
          </p:cNvPr>
          <p:cNvSpPr txBox="1"/>
          <p:nvPr/>
        </p:nvSpPr>
        <p:spPr>
          <a:xfrm>
            <a:off x="6384766" y="2141870"/>
            <a:ext cx="2136664" cy="369332"/>
          </a:xfrm>
          <a:prstGeom prst="rect">
            <a:avLst/>
          </a:prstGeom>
          <a:noFill/>
        </p:spPr>
        <p:txBody>
          <a:bodyPr wrap="square">
            <a:spAutoFit/>
          </a:bodyPr>
          <a:lstStyle/>
          <a:p>
            <a:r>
              <a:rPr lang="en-US" b="1" dirty="0">
                <a:solidFill>
                  <a:schemeClr val="accent6">
                    <a:lumMod val="75000"/>
                  </a:schemeClr>
                </a:solidFill>
                <a:highlight>
                  <a:srgbClr val="FFFF00"/>
                </a:highlight>
              </a:rPr>
              <a:t>Baseline method</a:t>
            </a:r>
            <a:r>
              <a:rPr lang="en-US" b="1" dirty="0"/>
              <a:t>: </a:t>
            </a:r>
          </a:p>
        </p:txBody>
      </p:sp>
      <p:graphicFrame>
        <p:nvGraphicFramePr>
          <p:cNvPr id="53" name="Table 53">
            <a:extLst>
              <a:ext uri="{FF2B5EF4-FFF2-40B4-BE49-F238E27FC236}">
                <a16:creationId xmlns:a16="http://schemas.microsoft.com/office/drawing/2014/main" id="{3EB140D0-04E6-40AF-8D4A-960D01418E43}"/>
              </a:ext>
            </a:extLst>
          </p:cNvPr>
          <p:cNvGraphicFramePr>
            <a:graphicFrameLocks noGrp="1"/>
          </p:cNvGraphicFramePr>
          <p:nvPr>
            <p:extLst>
              <p:ext uri="{D42A27DB-BD31-4B8C-83A1-F6EECF244321}">
                <p14:modId xmlns:p14="http://schemas.microsoft.com/office/powerpoint/2010/main" val="895491638"/>
              </p:ext>
            </p:extLst>
          </p:nvPr>
        </p:nvGraphicFramePr>
        <p:xfrm>
          <a:off x="6190257" y="2560178"/>
          <a:ext cx="2408992" cy="766682"/>
        </p:xfrm>
        <a:graphic>
          <a:graphicData uri="http://schemas.openxmlformats.org/drawingml/2006/table">
            <a:tbl>
              <a:tblPr firstRow="1" bandRow="1">
                <a:tableStyleId>{E8B1032C-EA38-4F05-BA0D-38AFFFC7BED3}</a:tableStyleId>
              </a:tblPr>
              <a:tblGrid>
                <a:gridCol w="602248">
                  <a:extLst>
                    <a:ext uri="{9D8B030D-6E8A-4147-A177-3AD203B41FA5}">
                      <a16:colId xmlns:a16="http://schemas.microsoft.com/office/drawing/2014/main" val="139832599"/>
                    </a:ext>
                  </a:extLst>
                </a:gridCol>
                <a:gridCol w="602248">
                  <a:extLst>
                    <a:ext uri="{9D8B030D-6E8A-4147-A177-3AD203B41FA5}">
                      <a16:colId xmlns:a16="http://schemas.microsoft.com/office/drawing/2014/main" val="3103116317"/>
                    </a:ext>
                  </a:extLst>
                </a:gridCol>
                <a:gridCol w="602248">
                  <a:extLst>
                    <a:ext uri="{9D8B030D-6E8A-4147-A177-3AD203B41FA5}">
                      <a16:colId xmlns:a16="http://schemas.microsoft.com/office/drawing/2014/main" val="4028280807"/>
                    </a:ext>
                  </a:extLst>
                </a:gridCol>
                <a:gridCol w="602248">
                  <a:extLst>
                    <a:ext uri="{9D8B030D-6E8A-4147-A177-3AD203B41FA5}">
                      <a16:colId xmlns:a16="http://schemas.microsoft.com/office/drawing/2014/main" val="3017359255"/>
                    </a:ext>
                  </a:extLst>
                </a:gridCol>
              </a:tblGrid>
              <a:tr h="383341">
                <a:tc>
                  <a:txBody>
                    <a:bodyPr/>
                    <a:lstStyle/>
                    <a:p>
                      <a:r>
                        <a:rPr lang="en-US" dirty="0">
                          <a:ln>
                            <a:solidFill>
                              <a:schemeClr val="accent6">
                                <a:lumMod val="75000"/>
                              </a:schemeClr>
                            </a:solidFill>
                          </a:ln>
                          <a:solidFill>
                            <a:schemeClr val="accent6">
                              <a:lumMod val="75000"/>
                            </a:schemeClr>
                          </a:solidFill>
                        </a:rPr>
                        <a:t>L1</a:t>
                      </a:r>
                    </a:p>
                  </a:txBody>
                  <a:tcPr/>
                </a:tc>
                <a:tc>
                  <a:txBody>
                    <a:bodyPr/>
                    <a:lstStyle/>
                    <a:p>
                      <a:r>
                        <a:rPr lang="en-US" dirty="0">
                          <a:ln>
                            <a:solidFill>
                              <a:schemeClr val="accent6">
                                <a:lumMod val="75000"/>
                              </a:schemeClr>
                            </a:solidFill>
                          </a:ln>
                          <a:solidFill>
                            <a:schemeClr val="accent6">
                              <a:lumMod val="75000"/>
                            </a:schemeClr>
                          </a:solidFill>
                        </a:rPr>
                        <a:t>L2</a:t>
                      </a:r>
                    </a:p>
                  </a:txBody>
                  <a:tcPr/>
                </a:tc>
                <a:tc>
                  <a:txBody>
                    <a:bodyPr/>
                    <a:lstStyle/>
                    <a:p>
                      <a:r>
                        <a:rPr lang="en-US" dirty="0">
                          <a:ln>
                            <a:solidFill>
                              <a:schemeClr val="accent6">
                                <a:lumMod val="75000"/>
                              </a:schemeClr>
                            </a:solidFill>
                          </a:ln>
                          <a:solidFill>
                            <a:schemeClr val="accent6">
                              <a:lumMod val="75000"/>
                            </a:schemeClr>
                          </a:solidFill>
                        </a:rPr>
                        <a:t>L3</a:t>
                      </a:r>
                    </a:p>
                  </a:txBody>
                  <a:tcPr/>
                </a:tc>
                <a:tc>
                  <a:txBody>
                    <a:bodyPr/>
                    <a:lstStyle/>
                    <a:p>
                      <a:r>
                        <a:rPr lang="en-US" dirty="0">
                          <a:ln>
                            <a:solidFill>
                              <a:schemeClr val="accent6">
                                <a:lumMod val="75000"/>
                              </a:schemeClr>
                            </a:solidFill>
                          </a:ln>
                          <a:solidFill>
                            <a:schemeClr val="accent6">
                              <a:lumMod val="75000"/>
                            </a:schemeClr>
                          </a:solidFill>
                        </a:rPr>
                        <a:t>L4</a:t>
                      </a:r>
                    </a:p>
                  </a:txBody>
                  <a:tcPr/>
                </a:tc>
                <a:extLst>
                  <a:ext uri="{0D108BD9-81ED-4DB2-BD59-A6C34878D82A}">
                    <a16:rowId xmlns:a16="http://schemas.microsoft.com/office/drawing/2014/main" val="600069330"/>
                  </a:ext>
                </a:extLst>
              </a:tr>
              <a:tr h="383341">
                <a:tc>
                  <a:txBody>
                    <a:bodyPr/>
                    <a:lstStyle/>
                    <a:p>
                      <a:r>
                        <a:rPr lang="en-US" dirty="0">
                          <a:ln>
                            <a:solidFill>
                              <a:schemeClr val="accent6">
                                <a:lumMod val="75000"/>
                              </a:schemeClr>
                            </a:solidFill>
                          </a:ln>
                          <a:solidFill>
                            <a:schemeClr val="accent6">
                              <a:lumMod val="75000"/>
                            </a:schemeClr>
                          </a:solidFill>
                        </a:rPr>
                        <a:t>6</a:t>
                      </a:r>
                    </a:p>
                  </a:txBody>
                  <a:tcPr/>
                </a:tc>
                <a:tc>
                  <a:txBody>
                    <a:bodyPr/>
                    <a:lstStyle/>
                    <a:p>
                      <a:r>
                        <a:rPr lang="en-US" dirty="0">
                          <a:ln>
                            <a:solidFill>
                              <a:schemeClr val="accent6">
                                <a:lumMod val="75000"/>
                              </a:schemeClr>
                            </a:solidFill>
                          </a:ln>
                          <a:solidFill>
                            <a:schemeClr val="accent6">
                              <a:lumMod val="75000"/>
                            </a:schemeClr>
                          </a:solidFill>
                        </a:rPr>
                        <a:t>6</a:t>
                      </a:r>
                    </a:p>
                  </a:txBody>
                  <a:tcPr/>
                </a:tc>
                <a:tc>
                  <a:txBody>
                    <a:bodyPr/>
                    <a:lstStyle/>
                    <a:p>
                      <a:r>
                        <a:rPr lang="en-US" dirty="0">
                          <a:ln>
                            <a:solidFill>
                              <a:schemeClr val="accent6">
                                <a:lumMod val="75000"/>
                              </a:schemeClr>
                            </a:solidFill>
                          </a:ln>
                          <a:solidFill>
                            <a:schemeClr val="accent6">
                              <a:lumMod val="75000"/>
                            </a:schemeClr>
                          </a:solidFill>
                        </a:rPr>
                        <a:t>3</a:t>
                      </a:r>
                    </a:p>
                  </a:txBody>
                  <a:tcPr/>
                </a:tc>
                <a:tc>
                  <a:txBody>
                    <a:bodyPr/>
                    <a:lstStyle/>
                    <a:p>
                      <a:r>
                        <a:rPr lang="en-US" dirty="0">
                          <a:ln>
                            <a:solidFill>
                              <a:schemeClr val="accent6">
                                <a:lumMod val="75000"/>
                              </a:schemeClr>
                            </a:solidFill>
                          </a:ln>
                          <a:solidFill>
                            <a:schemeClr val="accent6">
                              <a:lumMod val="75000"/>
                            </a:schemeClr>
                          </a:solidFill>
                        </a:rPr>
                        <a:t>3</a:t>
                      </a:r>
                    </a:p>
                  </a:txBody>
                  <a:tcPr/>
                </a:tc>
                <a:extLst>
                  <a:ext uri="{0D108BD9-81ED-4DB2-BD59-A6C34878D82A}">
                    <a16:rowId xmlns:a16="http://schemas.microsoft.com/office/drawing/2014/main" val="3978099279"/>
                  </a:ext>
                </a:extLst>
              </a:tr>
            </a:tbl>
          </a:graphicData>
        </a:graphic>
      </p:graphicFrame>
      <p:grpSp>
        <p:nvGrpSpPr>
          <p:cNvPr id="10" name="Group 9">
            <a:extLst>
              <a:ext uri="{FF2B5EF4-FFF2-40B4-BE49-F238E27FC236}">
                <a16:creationId xmlns:a16="http://schemas.microsoft.com/office/drawing/2014/main" id="{694BFA00-6E00-4A5F-B89C-49134DAF2A16}"/>
              </a:ext>
            </a:extLst>
          </p:cNvPr>
          <p:cNvGrpSpPr/>
          <p:nvPr/>
        </p:nvGrpSpPr>
        <p:grpSpPr>
          <a:xfrm>
            <a:off x="4747278" y="799344"/>
            <a:ext cx="6859015" cy="1319303"/>
            <a:chOff x="681116" y="5215701"/>
            <a:chExt cx="6859015" cy="1319303"/>
          </a:xfrm>
        </p:grpSpPr>
        <p:pic>
          <p:nvPicPr>
            <p:cNvPr id="55" name="Picture 54">
              <a:extLst>
                <a:ext uri="{FF2B5EF4-FFF2-40B4-BE49-F238E27FC236}">
                  <a16:creationId xmlns:a16="http://schemas.microsoft.com/office/drawing/2014/main" id="{14FA6AD1-F221-45A3-AC56-B7FCAED8ABBB}"/>
                </a:ext>
              </a:extLst>
            </p:cNvPr>
            <p:cNvPicPr>
              <a:picLocks noChangeAspect="1"/>
            </p:cNvPicPr>
            <p:nvPr/>
          </p:nvPicPr>
          <p:blipFill>
            <a:blip r:embed="rId7"/>
            <a:stretch>
              <a:fillRect/>
            </a:stretch>
          </p:blipFill>
          <p:spPr>
            <a:xfrm>
              <a:off x="685496" y="5215701"/>
              <a:ext cx="6854635" cy="1319303"/>
            </a:xfrm>
            <a:prstGeom prst="rect">
              <a:avLst/>
            </a:prstGeom>
          </p:spPr>
        </p:pic>
        <p:sp>
          <p:nvSpPr>
            <p:cNvPr id="56" name="Rectangle 55">
              <a:extLst>
                <a:ext uri="{FF2B5EF4-FFF2-40B4-BE49-F238E27FC236}">
                  <a16:creationId xmlns:a16="http://schemas.microsoft.com/office/drawing/2014/main" id="{6A096F65-3C6F-4D31-AD66-396C8B2A7F1A}"/>
                </a:ext>
              </a:extLst>
            </p:cNvPr>
            <p:cNvSpPr/>
            <p:nvPr/>
          </p:nvSpPr>
          <p:spPr>
            <a:xfrm>
              <a:off x="716243" y="6014398"/>
              <a:ext cx="6798734" cy="4934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7393BE0-6786-43CC-B05E-0186AC347DA5}"/>
                </a:ext>
              </a:extLst>
            </p:cNvPr>
            <p:cNvSpPr/>
            <p:nvPr/>
          </p:nvSpPr>
          <p:spPr>
            <a:xfrm>
              <a:off x="681116" y="5456858"/>
              <a:ext cx="6857819" cy="545110"/>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a:extLst>
              <a:ext uri="{FF2B5EF4-FFF2-40B4-BE49-F238E27FC236}">
                <a16:creationId xmlns:a16="http://schemas.microsoft.com/office/drawing/2014/main" id="{0D4D83D6-96BF-46A4-B2E3-2CEAAA234739}"/>
              </a:ext>
            </a:extLst>
          </p:cNvPr>
          <p:cNvSpPr txBox="1"/>
          <p:nvPr/>
        </p:nvSpPr>
        <p:spPr>
          <a:xfrm>
            <a:off x="4387756" y="2508285"/>
            <a:ext cx="1380746" cy="830997"/>
          </a:xfrm>
          <a:prstGeom prst="rect">
            <a:avLst/>
          </a:prstGeom>
          <a:noFill/>
        </p:spPr>
        <p:txBody>
          <a:bodyPr wrap="square">
            <a:spAutoFit/>
          </a:bodyPr>
          <a:lstStyle/>
          <a:p>
            <a:r>
              <a:rPr lang="en-US" sz="1600" dirty="0"/>
              <a:t>Capacity for Immediate demands</a:t>
            </a:r>
          </a:p>
        </p:txBody>
      </p:sp>
      <p:grpSp>
        <p:nvGrpSpPr>
          <p:cNvPr id="8" name="Group 7">
            <a:extLst>
              <a:ext uri="{FF2B5EF4-FFF2-40B4-BE49-F238E27FC236}">
                <a16:creationId xmlns:a16="http://schemas.microsoft.com/office/drawing/2014/main" id="{1AA757E6-517F-417F-A386-2379A658FA8B}"/>
              </a:ext>
            </a:extLst>
          </p:cNvPr>
          <p:cNvGrpSpPr/>
          <p:nvPr/>
        </p:nvGrpSpPr>
        <p:grpSpPr>
          <a:xfrm>
            <a:off x="3445279" y="4937004"/>
            <a:ext cx="3101435" cy="1920996"/>
            <a:chOff x="7770804" y="3879323"/>
            <a:chExt cx="2793692" cy="1843175"/>
          </a:xfrm>
        </p:grpSpPr>
        <p:pic>
          <p:nvPicPr>
            <p:cNvPr id="74" name="Picture 73">
              <a:extLst>
                <a:ext uri="{FF2B5EF4-FFF2-40B4-BE49-F238E27FC236}">
                  <a16:creationId xmlns:a16="http://schemas.microsoft.com/office/drawing/2014/main" id="{6A52B25D-DD7E-4B11-8B52-F8D1658E29F1}"/>
                </a:ext>
              </a:extLst>
            </p:cNvPr>
            <p:cNvPicPr>
              <a:picLocks noChangeAspect="1"/>
            </p:cNvPicPr>
            <p:nvPr/>
          </p:nvPicPr>
          <p:blipFill>
            <a:blip r:embed="rId8"/>
            <a:stretch>
              <a:fillRect/>
            </a:stretch>
          </p:blipFill>
          <p:spPr>
            <a:xfrm>
              <a:off x="7770804" y="3879323"/>
              <a:ext cx="2793692" cy="1843175"/>
            </a:xfrm>
            <a:prstGeom prst="rect">
              <a:avLst/>
            </a:prstGeom>
          </p:spPr>
        </p:pic>
        <p:sp>
          <p:nvSpPr>
            <p:cNvPr id="28" name="Arrow: Up-Down 27">
              <a:extLst>
                <a:ext uri="{FF2B5EF4-FFF2-40B4-BE49-F238E27FC236}">
                  <a16:creationId xmlns:a16="http://schemas.microsoft.com/office/drawing/2014/main" id="{D1FD39BA-FECD-4182-B973-4A8B4B970888}"/>
                </a:ext>
              </a:extLst>
            </p:cNvPr>
            <p:cNvSpPr/>
            <p:nvPr/>
          </p:nvSpPr>
          <p:spPr>
            <a:xfrm>
              <a:off x="8658887" y="3958551"/>
              <a:ext cx="129701" cy="363168"/>
            </a:xfrm>
            <a:prstGeom prst="up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9" name="Table 53">
            <a:extLst>
              <a:ext uri="{FF2B5EF4-FFF2-40B4-BE49-F238E27FC236}">
                <a16:creationId xmlns:a16="http://schemas.microsoft.com/office/drawing/2014/main" id="{35C6DD26-835B-46E2-A3AF-203F865AB965}"/>
              </a:ext>
            </a:extLst>
          </p:cNvPr>
          <p:cNvGraphicFramePr>
            <a:graphicFrameLocks noGrp="1"/>
          </p:cNvGraphicFramePr>
          <p:nvPr>
            <p:extLst>
              <p:ext uri="{D42A27DB-BD31-4B8C-83A1-F6EECF244321}">
                <p14:modId xmlns:p14="http://schemas.microsoft.com/office/powerpoint/2010/main" val="1305782323"/>
              </p:ext>
            </p:extLst>
          </p:nvPr>
        </p:nvGraphicFramePr>
        <p:xfrm>
          <a:off x="9426102" y="2557368"/>
          <a:ext cx="2175624" cy="731520"/>
        </p:xfrm>
        <a:graphic>
          <a:graphicData uri="http://schemas.openxmlformats.org/drawingml/2006/table">
            <a:tbl>
              <a:tblPr firstRow="1" bandRow="1">
                <a:tableStyleId>{BDBED569-4797-4DF1-A0F4-6AAB3CD982D8}</a:tableStyleId>
              </a:tblPr>
              <a:tblGrid>
                <a:gridCol w="543906">
                  <a:extLst>
                    <a:ext uri="{9D8B030D-6E8A-4147-A177-3AD203B41FA5}">
                      <a16:colId xmlns:a16="http://schemas.microsoft.com/office/drawing/2014/main" val="139832599"/>
                    </a:ext>
                  </a:extLst>
                </a:gridCol>
                <a:gridCol w="543906">
                  <a:extLst>
                    <a:ext uri="{9D8B030D-6E8A-4147-A177-3AD203B41FA5}">
                      <a16:colId xmlns:a16="http://schemas.microsoft.com/office/drawing/2014/main" val="3103116317"/>
                    </a:ext>
                  </a:extLst>
                </a:gridCol>
                <a:gridCol w="543906">
                  <a:extLst>
                    <a:ext uri="{9D8B030D-6E8A-4147-A177-3AD203B41FA5}">
                      <a16:colId xmlns:a16="http://schemas.microsoft.com/office/drawing/2014/main" val="4028280807"/>
                    </a:ext>
                  </a:extLst>
                </a:gridCol>
                <a:gridCol w="543906">
                  <a:extLst>
                    <a:ext uri="{9D8B030D-6E8A-4147-A177-3AD203B41FA5}">
                      <a16:colId xmlns:a16="http://schemas.microsoft.com/office/drawing/2014/main" val="3017359255"/>
                    </a:ext>
                  </a:extLst>
                </a:gridCol>
              </a:tblGrid>
              <a:tr h="360393">
                <a:tc>
                  <a:txBody>
                    <a:bodyPr/>
                    <a:lstStyle/>
                    <a:p>
                      <a:r>
                        <a:rPr lang="en-US" dirty="0">
                          <a:ln>
                            <a:solidFill>
                              <a:schemeClr val="tx1"/>
                            </a:solidFill>
                          </a:ln>
                          <a:solidFill>
                            <a:schemeClr val="tx1"/>
                          </a:solidFill>
                        </a:rPr>
                        <a:t>L1</a:t>
                      </a:r>
                    </a:p>
                  </a:txBody>
                  <a:tcPr/>
                </a:tc>
                <a:tc>
                  <a:txBody>
                    <a:bodyPr/>
                    <a:lstStyle/>
                    <a:p>
                      <a:r>
                        <a:rPr lang="en-US" dirty="0">
                          <a:ln>
                            <a:solidFill>
                              <a:schemeClr val="tx1"/>
                            </a:solidFill>
                          </a:ln>
                          <a:solidFill>
                            <a:schemeClr val="tx1"/>
                          </a:solidFill>
                        </a:rPr>
                        <a:t>L2</a:t>
                      </a:r>
                    </a:p>
                  </a:txBody>
                  <a:tcPr/>
                </a:tc>
                <a:tc>
                  <a:txBody>
                    <a:bodyPr/>
                    <a:lstStyle/>
                    <a:p>
                      <a:r>
                        <a:rPr lang="en-US" dirty="0">
                          <a:ln>
                            <a:solidFill>
                              <a:schemeClr val="tx1"/>
                            </a:solidFill>
                          </a:ln>
                          <a:solidFill>
                            <a:schemeClr val="tx1"/>
                          </a:solidFill>
                        </a:rPr>
                        <a:t>L3</a:t>
                      </a:r>
                    </a:p>
                  </a:txBody>
                  <a:tcPr/>
                </a:tc>
                <a:tc>
                  <a:txBody>
                    <a:bodyPr/>
                    <a:lstStyle/>
                    <a:p>
                      <a:r>
                        <a:rPr lang="en-US" dirty="0">
                          <a:ln>
                            <a:solidFill>
                              <a:schemeClr val="tx1"/>
                            </a:solidFill>
                          </a:ln>
                          <a:solidFill>
                            <a:schemeClr val="tx1"/>
                          </a:solidFill>
                        </a:rPr>
                        <a:t>L4</a:t>
                      </a:r>
                    </a:p>
                  </a:txBody>
                  <a:tcPr/>
                </a:tc>
                <a:extLst>
                  <a:ext uri="{0D108BD9-81ED-4DB2-BD59-A6C34878D82A}">
                    <a16:rowId xmlns:a16="http://schemas.microsoft.com/office/drawing/2014/main" val="600069330"/>
                  </a:ext>
                </a:extLst>
              </a:tr>
              <a:tr h="360393">
                <a:tc>
                  <a:txBody>
                    <a:bodyPr/>
                    <a:lstStyle/>
                    <a:p>
                      <a:r>
                        <a:rPr lang="en-US" dirty="0">
                          <a:ln>
                            <a:solidFill>
                              <a:schemeClr val="tx1"/>
                            </a:solidFill>
                          </a:ln>
                          <a:solidFill>
                            <a:schemeClr val="tx1"/>
                          </a:solidFill>
                        </a:rPr>
                        <a:t>6</a:t>
                      </a:r>
                    </a:p>
                  </a:txBody>
                  <a:tcPr/>
                </a:tc>
                <a:tc>
                  <a:txBody>
                    <a:bodyPr/>
                    <a:lstStyle/>
                    <a:p>
                      <a:r>
                        <a:rPr lang="en-US" dirty="0">
                          <a:ln>
                            <a:solidFill>
                              <a:schemeClr val="tx1"/>
                            </a:solidFill>
                          </a:ln>
                          <a:solidFill>
                            <a:schemeClr val="tx1"/>
                          </a:solidFill>
                        </a:rPr>
                        <a:t>6</a:t>
                      </a:r>
                    </a:p>
                  </a:txBody>
                  <a:tcPr/>
                </a:tc>
                <a:tc>
                  <a:txBody>
                    <a:bodyPr/>
                    <a:lstStyle/>
                    <a:p>
                      <a:r>
                        <a:rPr lang="en-US" dirty="0">
                          <a:ln>
                            <a:solidFill>
                              <a:schemeClr val="tx1"/>
                            </a:solidFill>
                          </a:ln>
                          <a:solidFill>
                            <a:schemeClr val="tx1"/>
                          </a:solidFill>
                        </a:rPr>
                        <a:t>3</a:t>
                      </a:r>
                    </a:p>
                  </a:txBody>
                  <a:tcPr/>
                </a:tc>
                <a:tc>
                  <a:txBody>
                    <a:bodyPr/>
                    <a:lstStyle/>
                    <a:p>
                      <a:r>
                        <a:rPr lang="en-US" dirty="0">
                          <a:ln>
                            <a:solidFill>
                              <a:schemeClr val="tx1"/>
                            </a:solidFill>
                          </a:ln>
                          <a:solidFill>
                            <a:schemeClr val="tx1"/>
                          </a:solidFill>
                        </a:rPr>
                        <a:t>3</a:t>
                      </a:r>
                    </a:p>
                  </a:txBody>
                  <a:tcPr/>
                </a:tc>
                <a:extLst>
                  <a:ext uri="{0D108BD9-81ED-4DB2-BD59-A6C34878D82A}">
                    <a16:rowId xmlns:a16="http://schemas.microsoft.com/office/drawing/2014/main" val="3978099279"/>
                  </a:ext>
                </a:extLst>
              </a:tr>
            </a:tbl>
          </a:graphicData>
        </a:graphic>
      </p:graphicFrame>
      <p:sp>
        <p:nvSpPr>
          <p:cNvPr id="25" name="Rectangle 24">
            <a:extLst>
              <a:ext uri="{FF2B5EF4-FFF2-40B4-BE49-F238E27FC236}">
                <a16:creationId xmlns:a16="http://schemas.microsoft.com/office/drawing/2014/main" id="{A987AE63-8FBB-4461-8B93-E1CCF3AE37B0}"/>
              </a:ext>
            </a:extLst>
          </p:cNvPr>
          <p:cNvSpPr/>
          <p:nvPr/>
        </p:nvSpPr>
        <p:spPr>
          <a:xfrm>
            <a:off x="243753" y="818729"/>
            <a:ext cx="164665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endParaRPr lang="en-US" b="1" dirty="0">
              <a:solidFill>
                <a:schemeClr val="bg1"/>
              </a:solidFill>
            </a:endParaRPr>
          </a:p>
        </p:txBody>
      </p:sp>
      <p:grpSp>
        <p:nvGrpSpPr>
          <p:cNvPr id="15" name="Group 14">
            <a:extLst>
              <a:ext uri="{FF2B5EF4-FFF2-40B4-BE49-F238E27FC236}">
                <a16:creationId xmlns:a16="http://schemas.microsoft.com/office/drawing/2014/main" id="{8925D7E3-2D3F-4A78-BA86-5A799315FC8F}"/>
              </a:ext>
            </a:extLst>
          </p:cNvPr>
          <p:cNvGrpSpPr/>
          <p:nvPr/>
        </p:nvGrpSpPr>
        <p:grpSpPr>
          <a:xfrm>
            <a:off x="214007" y="3391711"/>
            <a:ext cx="11651761" cy="2961027"/>
            <a:chOff x="272375" y="3362528"/>
            <a:chExt cx="11651761" cy="2961027"/>
          </a:xfrm>
        </p:grpSpPr>
        <p:sp>
          <p:nvSpPr>
            <p:cNvPr id="76" name="Arrow: Up 75">
              <a:extLst>
                <a:ext uri="{FF2B5EF4-FFF2-40B4-BE49-F238E27FC236}">
                  <a16:creationId xmlns:a16="http://schemas.microsoft.com/office/drawing/2014/main" id="{8951A9E9-502E-4516-8FEA-800744C2A585}"/>
                </a:ext>
              </a:extLst>
            </p:cNvPr>
            <p:cNvSpPr/>
            <p:nvPr/>
          </p:nvSpPr>
          <p:spPr>
            <a:xfrm rot="13525250">
              <a:off x="3412380" y="3835946"/>
              <a:ext cx="86748" cy="159459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A632B53B-342E-46DD-A159-664A5F900897}"/>
                </a:ext>
              </a:extLst>
            </p:cNvPr>
            <p:cNvPicPr>
              <a:picLocks noChangeAspect="1"/>
            </p:cNvPicPr>
            <p:nvPr/>
          </p:nvPicPr>
          <p:blipFill>
            <a:blip r:embed="rId9"/>
            <a:stretch>
              <a:fillRect/>
            </a:stretch>
          </p:blipFill>
          <p:spPr>
            <a:xfrm>
              <a:off x="6716526" y="5184843"/>
              <a:ext cx="5207610" cy="1138712"/>
            </a:xfrm>
            <a:prstGeom prst="rect">
              <a:avLst/>
            </a:prstGeom>
            <a:ln w="28575">
              <a:solidFill>
                <a:srgbClr val="0070C0"/>
              </a:solidFill>
            </a:ln>
          </p:spPr>
        </p:pic>
        <p:sp>
          <p:nvSpPr>
            <p:cNvPr id="45" name="Rectangle 44">
              <a:extLst>
                <a:ext uri="{FF2B5EF4-FFF2-40B4-BE49-F238E27FC236}">
                  <a16:creationId xmlns:a16="http://schemas.microsoft.com/office/drawing/2014/main" id="{AAA8C01A-E63B-48E5-B61F-C9D4B2FC00D2}"/>
                </a:ext>
              </a:extLst>
            </p:cNvPr>
            <p:cNvSpPr/>
            <p:nvPr/>
          </p:nvSpPr>
          <p:spPr>
            <a:xfrm>
              <a:off x="9542834" y="4510032"/>
              <a:ext cx="2188725" cy="256521"/>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B353FAC9-22D3-45AE-B317-B5D86C919A09}"/>
                </a:ext>
              </a:extLst>
            </p:cNvPr>
            <p:cNvCxnSpPr>
              <a:cxnSpLocks/>
              <a:stCxn id="37" idx="3"/>
              <a:endCxn id="47" idx="3"/>
            </p:cNvCxnSpPr>
            <p:nvPr/>
          </p:nvCxnSpPr>
          <p:spPr>
            <a:xfrm flipH="1" flipV="1">
              <a:off x="11738041" y="3498715"/>
              <a:ext cx="186095" cy="2255484"/>
            </a:xfrm>
            <a:prstGeom prst="bentConnector3">
              <a:avLst>
                <a:gd name="adj1" fmla="val -12284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20D2327-564B-447B-9A2F-5525BE2716FB}"/>
                </a:ext>
              </a:extLst>
            </p:cNvPr>
            <p:cNvSpPr txBox="1"/>
            <p:nvPr/>
          </p:nvSpPr>
          <p:spPr>
            <a:xfrm>
              <a:off x="272375" y="5102326"/>
              <a:ext cx="3005847" cy="1200329"/>
            </a:xfrm>
            <a:prstGeom prst="rect">
              <a:avLst/>
            </a:prstGeom>
            <a:noFill/>
            <a:ln w="19050">
              <a:solidFill>
                <a:srgbClr val="C00000"/>
              </a:solidFill>
            </a:ln>
          </p:spPr>
          <p:txBody>
            <a:bodyPr wrap="square">
              <a:spAutoFit/>
            </a:bodyPr>
            <a:lstStyle/>
            <a:p>
              <a:r>
                <a:rPr lang="en-US" dirty="0"/>
                <a:t>Failure Scenario </a:t>
              </a:r>
              <a:r>
                <a:rPr lang="en-US" b="1" dirty="0">
                  <a:solidFill>
                    <a:srgbClr val="C00000"/>
                  </a:solidFill>
                </a:rPr>
                <a:t>L1:[15, 17] </a:t>
              </a:r>
              <a:r>
                <a:rPr lang="en-US" dirty="0"/>
                <a:t>means: link L1 fails on day 15th and comes back on day 17</a:t>
              </a:r>
              <a:r>
                <a:rPr lang="en-US" baseline="30000" dirty="0"/>
                <a:t>th</a:t>
              </a:r>
              <a:r>
                <a:rPr lang="en-US" dirty="0"/>
                <a:t>.  </a:t>
              </a:r>
            </a:p>
          </p:txBody>
        </p:sp>
        <p:sp>
          <p:nvSpPr>
            <p:cNvPr id="47" name="Rectangle 46">
              <a:extLst>
                <a:ext uri="{FF2B5EF4-FFF2-40B4-BE49-F238E27FC236}">
                  <a16:creationId xmlns:a16="http://schemas.microsoft.com/office/drawing/2014/main" id="{C1D07A19-C136-4C02-A936-FE0184692221}"/>
                </a:ext>
              </a:extLst>
            </p:cNvPr>
            <p:cNvSpPr/>
            <p:nvPr/>
          </p:nvSpPr>
          <p:spPr>
            <a:xfrm>
              <a:off x="9494196" y="3362528"/>
              <a:ext cx="2243845" cy="27237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6D794F8-46D2-49CB-B640-5C540223B553}"/>
                </a:ext>
              </a:extLst>
            </p:cNvPr>
            <p:cNvSpPr/>
            <p:nvPr/>
          </p:nvSpPr>
          <p:spPr>
            <a:xfrm>
              <a:off x="4004557" y="3855396"/>
              <a:ext cx="1005189" cy="23022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C2A09D27-98D9-4580-8187-F0764D7A2DC4}"/>
              </a:ext>
            </a:extLst>
          </p:cNvPr>
          <p:cNvSpPr txBox="1"/>
          <p:nvPr/>
        </p:nvSpPr>
        <p:spPr>
          <a:xfrm>
            <a:off x="742366" y="3558690"/>
            <a:ext cx="2441641" cy="1200329"/>
          </a:xfrm>
          <a:prstGeom prst="rect">
            <a:avLst/>
          </a:prstGeom>
          <a:noFill/>
          <a:ln w="19050">
            <a:solidFill>
              <a:schemeClr val="accent6">
                <a:lumMod val="75000"/>
              </a:schemeClr>
            </a:solidFill>
          </a:ln>
        </p:spPr>
        <p:txBody>
          <a:bodyPr wrap="square">
            <a:spAutoFit/>
          </a:bodyPr>
          <a:lstStyle/>
          <a:p>
            <a:r>
              <a:rPr lang="en-US" b="1" dirty="0">
                <a:highlight>
                  <a:srgbClr val="FFFF00"/>
                </a:highlight>
              </a:rPr>
              <a:t>Augmented capacity </a:t>
            </a:r>
            <a:r>
              <a:rPr lang="en-US" dirty="0">
                <a:highlight>
                  <a:srgbClr val="FFFF00"/>
                </a:highlight>
              </a:rPr>
              <a:t>for </a:t>
            </a:r>
            <a:r>
              <a:rPr lang="en-US" b="1" dirty="0">
                <a:highlight>
                  <a:srgbClr val="FFFF00"/>
                </a:highlight>
              </a:rPr>
              <a:t>deferrable demands</a:t>
            </a:r>
            <a:r>
              <a:rPr lang="en-US" dirty="0"/>
              <a:t>, given the </a:t>
            </a:r>
            <a:r>
              <a:rPr lang="en-US" b="1" dirty="0"/>
              <a:t>failure scenarios</a:t>
            </a:r>
            <a:r>
              <a:rPr lang="en-US" dirty="0"/>
              <a:t> of links.  </a:t>
            </a:r>
          </a:p>
        </p:txBody>
      </p:sp>
      <p:pic>
        <p:nvPicPr>
          <p:cNvPr id="24" name="Picture 23">
            <a:extLst>
              <a:ext uri="{FF2B5EF4-FFF2-40B4-BE49-F238E27FC236}">
                <a16:creationId xmlns:a16="http://schemas.microsoft.com/office/drawing/2014/main" id="{9E9A1980-47CF-4095-B3E8-FEAAC0A84376}"/>
              </a:ext>
            </a:extLst>
          </p:cNvPr>
          <p:cNvPicPr>
            <a:picLocks noChangeAspect="1"/>
          </p:cNvPicPr>
          <p:nvPr/>
        </p:nvPicPr>
        <p:blipFill>
          <a:blip r:embed="rId10"/>
          <a:stretch>
            <a:fillRect/>
          </a:stretch>
        </p:blipFill>
        <p:spPr>
          <a:xfrm>
            <a:off x="6164519" y="3344969"/>
            <a:ext cx="2456081" cy="1548043"/>
          </a:xfrm>
          <a:prstGeom prst="rect">
            <a:avLst/>
          </a:prstGeom>
        </p:spPr>
      </p:pic>
      <p:sp>
        <p:nvSpPr>
          <p:cNvPr id="67" name="TextBox 66">
            <a:extLst>
              <a:ext uri="{FF2B5EF4-FFF2-40B4-BE49-F238E27FC236}">
                <a16:creationId xmlns:a16="http://schemas.microsoft.com/office/drawing/2014/main" id="{72AFE187-A11B-4651-84F5-1FE7EAAE633B}"/>
              </a:ext>
            </a:extLst>
          </p:cNvPr>
          <p:cNvSpPr txBox="1"/>
          <p:nvPr/>
        </p:nvSpPr>
        <p:spPr>
          <a:xfrm>
            <a:off x="9484647" y="2128899"/>
            <a:ext cx="2136664" cy="369332"/>
          </a:xfrm>
          <a:prstGeom prst="rect">
            <a:avLst/>
          </a:prstGeom>
          <a:noFill/>
        </p:spPr>
        <p:txBody>
          <a:bodyPr wrap="square">
            <a:spAutoFit/>
          </a:bodyPr>
          <a:lstStyle/>
          <a:p>
            <a:r>
              <a:rPr lang="en-US" b="1" dirty="0">
                <a:solidFill>
                  <a:schemeClr val="accent5">
                    <a:lumMod val="75000"/>
                  </a:schemeClr>
                </a:solidFill>
              </a:rPr>
              <a:t>Proposed method: </a:t>
            </a:r>
          </a:p>
        </p:txBody>
      </p:sp>
      <p:sp>
        <p:nvSpPr>
          <p:cNvPr id="78" name="Right Brace 77">
            <a:extLst>
              <a:ext uri="{FF2B5EF4-FFF2-40B4-BE49-F238E27FC236}">
                <a16:creationId xmlns:a16="http://schemas.microsoft.com/office/drawing/2014/main" id="{49A46EE5-F011-4336-9595-0247CD4C2F4B}"/>
              </a:ext>
            </a:extLst>
          </p:cNvPr>
          <p:cNvSpPr/>
          <p:nvPr/>
        </p:nvSpPr>
        <p:spPr>
          <a:xfrm rot="10800000">
            <a:off x="5488381" y="2577657"/>
            <a:ext cx="263180" cy="700564"/>
          </a:xfrm>
          <a:prstGeom prst="rightBrace">
            <a:avLst>
              <a:gd name="adj1" fmla="val 36904"/>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Rectangle 98">
            <a:extLst>
              <a:ext uri="{FF2B5EF4-FFF2-40B4-BE49-F238E27FC236}">
                <a16:creationId xmlns:a16="http://schemas.microsoft.com/office/drawing/2014/main" id="{7F7FAD20-5C53-4C81-9422-BCDE39C1B16D}"/>
              </a:ext>
            </a:extLst>
          </p:cNvPr>
          <p:cNvSpPr/>
          <p:nvPr/>
        </p:nvSpPr>
        <p:spPr>
          <a:xfrm>
            <a:off x="9186332" y="2172151"/>
            <a:ext cx="2642501" cy="2818138"/>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4C83818-420F-4753-86E6-D5F6BFDFB696}"/>
              </a:ext>
            </a:extLst>
          </p:cNvPr>
          <p:cNvSpPr/>
          <p:nvPr/>
        </p:nvSpPr>
        <p:spPr>
          <a:xfrm>
            <a:off x="6566170" y="4922195"/>
            <a:ext cx="5428033" cy="1614791"/>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86A269CA-89F7-4C07-9622-5AC5FBAE32EA}"/>
              </a:ext>
            </a:extLst>
          </p:cNvPr>
          <p:cNvSpPr/>
          <p:nvPr/>
        </p:nvSpPr>
        <p:spPr>
          <a:xfrm>
            <a:off x="3757758" y="4629828"/>
            <a:ext cx="4890131" cy="243729"/>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Connector: Elbow 101">
            <a:extLst>
              <a:ext uri="{FF2B5EF4-FFF2-40B4-BE49-F238E27FC236}">
                <a16:creationId xmlns:a16="http://schemas.microsoft.com/office/drawing/2014/main" id="{252D2EB3-BF9D-4DD8-8DA0-438B0986A106}"/>
              </a:ext>
            </a:extLst>
          </p:cNvPr>
          <p:cNvCxnSpPr>
            <a:cxnSpLocks/>
            <a:stCxn id="28" idx="6"/>
            <a:endCxn id="101" idx="2"/>
          </p:cNvCxnSpPr>
          <p:nvPr/>
        </p:nvCxnSpPr>
        <p:spPr>
          <a:xfrm flipV="1">
            <a:off x="4539181" y="4873557"/>
            <a:ext cx="1663643" cy="335271"/>
          </a:xfrm>
          <a:prstGeom prst="bentConnector2">
            <a:avLst/>
          </a:prstGeom>
          <a:ln w="38100">
            <a:solidFill>
              <a:schemeClr val="accent6">
                <a:lumMod val="75000"/>
              </a:schemeClr>
            </a:solidFill>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108" name="Slide Number Placeholder 107">
            <a:extLst>
              <a:ext uri="{FF2B5EF4-FFF2-40B4-BE49-F238E27FC236}">
                <a16:creationId xmlns:a16="http://schemas.microsoft.com/office/drawing/2014/main" id="{283187A0-5480-4DE3-9895-CA5A60CA5781}"/>
              </a:ext>
            </a:extLst>
          </p:cNvPr>
          <p:cNvSpPr>
            <a:spLocks noGrp="1"/>
          </p:cNvSpPr>
          <p:nvPr>
            <p:ph type="sldNum" sz="quarter" idx="12"/>
          </p:nvPr>
        </p:nvSpPr>
        <p:spPr/>
        <p:txBody>
          <a:bodyPr/>
          <a:lstStyle/>
          <a:p>
            <a:fld id="{99371C1B-A13D-49AF-A30A-2E29DF20F284}" type="slidenum">
              <a:rPr lang="en-US" smtClean="0"/>
              <a:t>5</a:t>
            </a:fld>
            <a:endParaRPr lang="en-US"/>
          </a:p>
        </p:txBody>
      </p:sp>
      <p:sp>
        <p:nvSpPr>
          <p:cNvPr id="109" name="Rectangle 108">
            <a:extLst>
              <a:ext uri="{FF2B5EF4-FFF2-40B4-BE49-F238E27FC236}">
                <a16:creationId xmlns:a16="http://schemas.microsoft.com/office/drawing/2014/main" id="{EC327038-9CB8-4D94-82F7-CA2AA99F8E27}"/>
              </a:ext>
            </a:extLst>
          </p:cNvPr>
          <p:cNvSpPr/>
          <p:nvPr/>
        </p:nvSpPr>
        <p:spPr>
          <a:xfrm>
            <a:off x="4419599" y="2493885"/>
            <a:ext cx="4241801" cy="867382"/>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Connector: Elbow 115">
            <a:extLst>
              <a:ext uri="{FF2B5EF4-FFF2-40B4-BE49-F238E27FC236}">
                <a16:creationId xmlns:a16="http://schemas.microsoft.com/office/drawing/2014/main" id="{93D16955-CDF4-4029-8E89-7834B84FA042}"/>
              </a:ext>
            </a:extLst>
          </p:cNvPr>
          <p:cNvCxnSpPr>
            <a:stCxn id="50" idx="3"/>
            <a:endCxn id="28" idx="2"/>
          </p:cNvCxnSpPr>
          <p:nvPr/>
        </p:nvCxnSpPr>
        <p:spPr>
          <a:xfrm>
            <a:off x="3184007" y="4158855"/>
            <a:ext cx="1283180" cy="1049973"/>
          </a:xfrm>
          <a:prstGeom prst="bentConnector3">
            <a:avLst>
              <a:gd name="adj1" fmla="val 16349"/>
            </a:avLst>
          </a:prstGeom>
          <a:ln w="28575">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07B586CD-0BEE-4EF0-A8CF-B33CA579E6F5}"/>
              </a:ext>
            </a:extLst>
          </p:cNvPr>
          <p:cNvSpPr/>
          <p:nvPr/>
        </p:nvSpPr>
        <p:spPr>
          <a:xfrm>
            <a:off x="6163733" y="3376761"/>
            <a:ext cx="2450289" cy="1466172"/>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Connector: Elbow 121">
            <a:extLst>
              <a:ext uri="{FF2B5EF4-FFF2-40B4-BE49-F238E27FC236}">
                <a16:creationId xmlns:a16="http://schemas.microsoft.com/office/drawing/2014/main" id="{FFB044C7-7E25-4889-AD0B-7FB0FE49D9C6}"/>
              </a:ext>
            </a:extLst>
          </p:cNvPr>
          <p:cNvCxnSpPr>
            <a:cxnSpLocks/>
            <a:stCxn id="121" idx="3"/>
            <a:endCxn id="56" idx="2"/>
          </p:cNvCxnSpPr>
          <p:nvPr/>
        </p:nvCxnSpPr>
        <p:spPr>
          <a:xfrm flipH="1" flipV="1">
            <a:off x="8181772" y="2091449"/>
            <a:ext cx="432250" cy="2018398"/>
          </a:xfrm>
          <a:prstGeom prst="bentConnector4">
            <a:avLst>
              <a:gd name="adj1" fmla="val -52886"/>
              <a:gd name="adj2" fmla="val 87875"/>
            </a:avLst>
          </a:prstGeom>
          <a:ln w="28575">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07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4A4B85F-65F7-4F1F-B57F-4A634A122454}"/>
              </a:ext>
            </a:extLst>
          </p:cNvPr>
          <p:cNvPicPr>
            <a:picLocks noChangeAspect="1"/>
          </p:cNvPicPr>
          <p:nvPr/>
        </p:nvPicPr>
        <p:blipFill>
          <a:blip r:embed="rId3"/>
          <a:stretch>
            <a:fillRect/>
          </a:stretch>
        </p:blipFill>
        <p:spPr>
          <a:xfrm>
            <a:off x="3740285" y="3343171"/>
            <a:ext cx="2446764" cy="1501203"/>
          </a:xfrm>
          <a:prstGeom prst="rect">
            <a:avLst/>
          </a:prstGeom>
        </p:spPr>
      </p:pic>
      <p:pic>
        <p:nvPicPr>
          <p:cNvPr id="33" name="Picture 32">
            <a:extLst>
              <a:ext uri="{FF2B5EF4-FFF2-40B4-BE49-F238E27FC236}">
                <a16:creationId xmlns:a16="http://schemas.microsoft.com/office/drawing/2014/main" id="{E86661EC-83AC-45E3-B1F6-4E894ADACF07}"/>
              </a:ext>
            </a:extLst>
          </p:cNvPr>
          <p:cNvPicPr>
            <a:picLocks noChangeAspect="1"/>
          </p:cNvPicPr>
          <p:nvPr/>
        </p:nvPicPr>
        <p:blipFill>
          <a:blip r:embed="rId4"/>
          <a:stretch>
            <a:fillRect/>
          </a:stretch>
        </p:blipFill>
        <p:spPr>
          <a:xfrm>
            <a:off x="9412773" y="3389833"/>
            <a:ext cx="2242515" cy="1435085"/>
          </a:xfrm>
          <a:prstGeom prst="rect">
            <a:avLst/>
          </a:prstGeom>
        </p:spPr>
      </p:pic>
      <p:sp>
        <p:nvSpPr>
          <p:cNvPr id="30" name="Title 1">
            <a:extLst>
              <a:ext uri="{FF2B5EF4-FFF2-40B4-BE49-F238E27FC236}">
                <a16:creationId xmlns:a16="http://schemas.microsoft.com/office/drawing/2014/main" id="{F9E72CAC-4314-4C9B-89CB-C7719F862D4B}"/>
              </a:ext>
            </a:extLst>
          </p:cNvPr>
          <p:cNvSpPr txBox="1">
            <a:spLocks/>
          </p:cNvSpPr>
          <p:nvPr/>
        </p:nvSpPr>
        <p:spPr>
          <a:xfrm>
            <a:off x="120667" y="64674"/>
            <a:ext cx="10194107"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rgbClr val="C00000"/>
                </a:solidFill>
              </a:rPr>
              <a:t>Notes: Optimizing Network Provisioning through Cooperation </a:t>
            </a:r>
            <a:r>
              <a:rPr lang="en-US" altLang="zh-CN" sz="2400" b="1" baseline="30000" dirty="0">
                <a:solidFill>
                  <a:srgbClr val="C00000"/>
                </a:solidFill>
              </a:rPr>
              <a:t>[1]</a:t>
            </a:r>
            <a:endParaRPr lang="en-US" sz="2400" b="1" baseline="30000" dirty="0"/>
          </a:p>
        </p:txBody>
      </p:sp>
      <p:sp>
        <p:nvSpPr>
          <p:cNvPr id="27" name="TextBox 26">
            <a:extLst>
              <a:ext uri="{FF2B5EF4-FFF2-40B4-BE49-F238E27FC236}">
                <a16:creationId xmlns:a16="http://schemas.microsoft.com/office/drawing/2014/main" id="{8ABC7DC3-B946-4694-B73D-980DB3ACD50F}"/>
              </a:ext>
            </a:extLst>
          </p:cNvPr>
          <p:cNvSpPr txBox="1"/>
          <p:nvPr/>
        </p:nvSpPr>
        <p:spPr>
          <a:xfrm>
            <a:off x="8246535" y="6543302"/>
            <a:ext cx="3852332" cy="246221"/>
          </a:xfrm>
          <a:prstGeom prst="rect">
            <a:avLst/>
          </a:prstGeom>
          <a:noFill/>
        </p:spPr>
        <p:txBody>
          <a:bodyPr wrap="square">
            <a:spAutoFit/>
          </a:bodyPr>
          <a:lstStyle/>
          <a:p>
            <a:r>
              <a:rPr lang="en-US" sz="1000" dirty="0"/>
              <a:t>[1] </a:t>
            </a:r>
            <a:r>
              <a:rPr lang="en-US" sz="1000" dirty="0">
                <a:hlinkClick r:id="rId5"/>
              </a:rPr>
              <a:t>https://www.usenix.org/conference/nsdi22/presentation/sharma</a:t>
            </a:r>
            <a:endParaRPr lang="en-US" sz="1000" dirty="0"/>
          </a:p>
        </p:txBody>
      </p:sp>
      <p:pic>
        <p:nvPicPr>
          <p:cNvPr id="3" name="Picture 2">
            <a:extLst>
              <a:ext uri="{FF2B5EF4-FFF2-40B4-BE49-F238E27FC236}">
                <a16:creationId xmlns:a16="http://schemas.microsoft.com/office/drawing/2014/main" id="{60D7DB82-514B-4984-9CD7-11054CEF3753}"/>
              </a:ext>
            </a:extLst>
          </p:cNvPr>
          <p:cNvPicPr>
            <a:picLocks noChangeAspect="1"/>
          </p:cNvPicPr>
          <p:nvPr/>
        </p:nvPicPr>
        <p:blipFill>
          <a:blip r:embed="rId6"/>
          <a:stretch>
            <a:fillRect/>
          </a:stretch>
        </p:blipFill>
        <p:spPr>
          <a:xfrm>
            <a:off x="298615" y="1881333"/>
            <a:ext cx="3991283" cy="1927578"/>
          </a:xfrm>
          <a:prstGeom prst="rect">
            <a:avLst/>
          </a:prstGeom>
        </p:spPr>
      </p:pic>
      <p:sp>
        <p:nvSpPr>
          <p:cNvPr id="40" name="TextBox 39">
            <a:extLst>
              <a:ext uri="{FF2B5EF4-FFF2-40B4-BE49-F238E27FC236}">
                <a16:creationId xmlns:a16="http://schemas.microsoft.com/office/drawing/2014/main" id="{449BC0F7-0952-43A4-B2EF-491064342F50}"/>
              </a:ext>
            </a:extLst>
          </p:cNvPr>
          <p:cNvSpPr txBox="1"/>
          <p:nvPr/>
        </p:nvSpPr>
        <p:spPr>
          <a:xfrm>
            <a:off x="6384766" y="2141870"/>
            <a:ext cx="2136664" cy="369332"/>
          </a:xfrm>
          <a:prstGeom prst="rect">
            <a:avLst/>
          </a:prstGeom>
          <a:noFill/>
        </p:spPr>
        <p:txBody>
          <a:bodyPr wrap="square">
            <a:spAutoFit/>
          </a:bodyPr>
          <a:lstStyle/>
          <a:p>
            <a:r>
              <a:rPr lang="en-US" b="1" dirty="0">
                <a:solidFill>
                  <a:schemeClr val="accent6">
                    <a:lumMod val="75000"/>
                  </a:schemeClr>
                </a:solidFill>
              </a:rPr>
              <a:t>Baseline method: </a:t>
            </a:r>
          </a:p>
        </p:txBody>
      </p:sp>
      <p:graphicFrame>
        <p:nvGraphicFramePr>
          <p:cNvPr id="53" name="Table 53">
            <a:extLst>
              <a:ext uri="{FF2B5EF4-FFF2-40B4-BE49-F238E27FC236}">
                <a16:creationId xmlns:a16="http://schemas.microsoft.com/office/drawing/2014/main" id="{3EB140D0-04E6-40AF-8D4A-960D01418E43}"/>
              </a:ext>
            </a:extLst>
          </p:cNvPr>
          <p:cNvGraphicFramePr>
            <a:graphicFrameLocks noGrp="1"/>
          </p:cNvGraphicFramePr>
          <p:nvPr>
            <p:extLst>
              <p:ext uri="{D42A27DB-BD31-4B8C-83A1-F6EECF244321}">
                <p14:modId xmlns:p14="http://schemas.microsoft.com/office/powerpoint/2010/main" val="2931373256"/>
              </p:ext>
            </p:extLst>
          </p:nvPr>
        </p:nvGraphicFramePr>
        <p:xfrm>
          <a:off x="6190257" y="2560178"/>
          <a:ext cx="2408992" cy="766682"/>
        </p:xfrm>
        <a:graphic>
          <a:graphicData uri="http://schemas.openxmlformats.org/drawingml/2006/table">
            <a:tbl>
              <a:tblPr firstRow="1" bandRow="1">
                <a:tableStyleId>{E8B1032C-EA38-4F05-BA0D-38AFFFC7BED3}</a:tableStyleId>
              </a:tblPr>
              <a:tblGrid>
                <a:gridCol w="602248">
                  <a:extLst>
                    <a:ext uri="{9D8B030D-6E8A-4147-A177-3AD203B41FA5}">
                      <a16:colId xmlns:a16="http://schemas.microsoft.com/office/drawing/2014/main" val="139832599"/>
                    </a:ext>
                  </a:extLst>
                </a:gridCol>
                <a:gridCol w="602248">
                  <a:extLst>
                    <a:ext uri="{9D8B030D-6E8A-4147-A177-3AD203B41FA5}">
                      <a16:colId xmlns:a16="http://schemas.microsoft.com/office/drawing/2014/main" val="3103116317"/>
                    </a:ext>
                  </a:extLst>
                </a:gridCol>
                <a:gridCol w="602248">
                  <a:extLst>
                    <a:ext uri="{9D8B030D-6E8A-4147-A177-3AD203B41FA5}">
                      <a16:colId xmlns:a16="http://schemas.microsoft.com/office/drawing/2014/main" val="4028280807"/>
                    </a:ext>
                  </a:extLst>
                </a:gridCol>
                <a:gridCol w="602248">
                  <a:extLst>
                    <a:ext uri="{9D8B030D-6E8A-4147-A177-3AD203B41FA5}">
                      <a16:colId xmlns:a16="http://schemas.microsoft.com/office/drawing/2014/main" val="3017359255"/>
                    </a:ext>
                  </a:extLst>
                </a:gridCol>
              </a:tblGrid>
              <a:tr h="383341">
                <a:tc>
                  <a:txBody>
                    <a:bodyPr/>
                    <a:lstStyle/>
                    <a:p>
                      <a:r>
                        <a:rPr lang="en-US" dirty="0">
                          <a:ln>
                            <a:solidFill>
                              <a:schemeClr val="tx1"/>
                            </a:solidFill>
                          </a:ln>
                          <a:solidFill>
                            <a:schemeClr val="accent6">
                              <a:lumMod val="75000"/>
                            </a:schemeClr>
                          </a:solidFill>
                        </a:rPr>
                        <a:t>L1</a:t>
                      </a:r>
                    </a:p>
                  </a:txBody>
                  <a:tcPr/>
                </a:tc>
                <a:tc>
                  <a:txBody>
                    <a:bodyPr/>
                    <a:lstStyle/>
                    <a:p>
                      <a:r>
                        <a:rPr lang="en-US" dirty="0">
                          <a:ln>
                            <a:solidFill>
                              <a:schemeClr val="tx1"/>
                            </a:solidFill>
                          </a:ln>
                          <a:solidFill>
                            <a:schemeClr val="accent6">
                              <a:lumMod val="75000"/>
                            </a:schemeClr>
                          </a:solidFill>
                        </a:rPr>
                        <a:t>L2</a:t>
                      </a:r>
                    </a:p>
                  </a:txBody>
                  <a:tcPr/>
                </a:tc>
                <a:tc>
                  <a:txBody>
                    <a:bodyPr/>
                    <a:lstStyle/>
                    <a:p>
                      <a:r>
                        <a:rPr lang="en-US" dirty="0">
                          <a:ln>
                            <a:solidFill>
                              <a:schemeClr val="tx1"/>
                            </a:solidFill>
                          </a:ln>
                          <a:solidFill>
                            <a:schemeClr val="accent6">
                              <a:lumMod val="75000"/>
                            </a:schemeClr>
                          </a:solidFill>
                        </a:rPr>
                        <a:t>L3</a:t>
                      </a:r>
                    </a:p>
                  </a:txBody>
                  <a:tcPr/>
                </a:tc>
                <a:tc>
                  <a:txBody>
                    <a:bodyPr/>
                    <a:lstStyle/>
                    <a:p>
                      <a:r>
                        <a:rPr lang="en-US" dirty="0">
                          <a:ln>
                            <a:solidFill>
                              <a:schemeClr val="tx1"/>
                            </a:solidFill>
                          </a:ln>
                          <a:solidFill>
                            <a:schemeClr val="accent6">
                              <a:lumMod val="75000"/>
                            </a:schemeClr>
                          </a:solidFill>
                        </a:rPr>
                        <a:t>L4</a:t>
                      </a:r>
                    </a:p>
                  </a:txBody>
                  <a:tcPr/>
                </a:tc>
                <a:extLst>
                  <a:ext uri="{0D108BD9-81ED-4DB2-BD59-A6C34878D82A}">
                    <a16:rowId xmlns:a16="http://schemas.microsoft.com/office/drawing/2014/main" val="600069330"/>
                  </a:ext>
                </a:extLst>
              </a:tr>
              <a:tr h="383341">
                <a:tc>
                  <a:txBody>
                    <a:bodyPr/>
                    <a:lstStyle/>
                    <a:p>
                      <a:r>
                        <a:rPr lang="en-US" dirty="0">
                          <a:ln>
                            <a:solidFill>
                              <a:schemeClr val="tx1"/>
                            </a:solidFill>
                          </a:ln>
                          <a:solidFill>
                            <a:schemeClr val="accent6">
                              <a:lumMod val="75000"/>
                            </a:schemeClr>
                          </a:solidFill>
                        </a:rPr>
                        <a:t>6</a:t>
                      </a:r>
                    </a:p>
                  </a:txBody>
                  <a:tcPr/>
                </a:tc>
                <a:tc>
                  <a:txBody>
                    <a:bodyPr/>
                    <a:lstStyle/>
                    <a:p>
                      <a:r>
                        <a:rPr lang="en-US" dirty="0">
                          <a:ln>
                            <a:solidFill>
                              <a:schemeClr val="tx1"/>
                            </a:solidFill>
                          </a:ln>
                          <a:solidFill>
                            <a:schemeClr val="accent6">
                              <a:lumMod val="75000"/>
                            </a:schemeClr>
                          </a:solidFill>
                        </a:rPr>
                        <a:t>6</a:t>
                      </a:r>
                    </a:p>
                  </a:txBody>
                  <a:tcPr/>
                </a:tc>
                <a:tc>
                  <a:txBody>
                    <a:bodyPr/>
                    <a:lstStyle/>
                    <a:p>
                      <a:r>
                        <a:rPr lang="en-US" dirty="0">
                          <a:ln>
                            <a:solidFill>
                              <a:schemeClr val="tx1"/>
                            </a:solidFill>
                          </a:ln>
                          <a:solidFill>
                            <a:schemeClr val="accent6">
                              <a:lumMod val="75000"/>
                            </a:schemeClr>
                          </a:solidFill>
                        </a:rPr>
                        <a:t>3</a:t>
                      </a:r>
                    </a:p>
                  </a:txBody>
                  <a:tcPr/>
                </a:tc>
                <a:tc>
                  <a:txBody>
                    <a:bodyPr/>
                    <a:lstStyle/>
                    <a:p>
                      <a:r>
                        <a:rPr lang="en-US" dirty="0">
                          <a:ln>
                            <a:solidFill>
                              <a:schemeClr val="tx1"/>
                            </a:solidFill>
                          </a:ln>
                          <a:solidFill>
                            <a:schemeClr val="accent6">
                              <a:lumMod val="75000"/>
                            </a:schemeClr>
                          </a:solidFill>
                        </a:rPr>
                        <a:t>3</a:t>
                      </a:r>
                    </a:p>
                  </a:txBody>
                  <a:tcPr/>
                </a:tc>
                <a:extLst>
                  <a:ext uri="{0D108BD9-81ED-4DB2-BD59-A6C34878D82A}">
                    <a16:rowId xmlns:a16="http://schemas.microsoft.com/office/drawing/2014/main" val="3978099279"/>
                  </a:ext>
                </a:extLst>
              </a:tr>
            </a:tbl>
          </a:graphicData>
        </a:graphic>
      </p:graphicFrame>
      <p:grpSp>
        <p:nvGrpSpPr>
          <p:cNvPr id="10" name="Group 9">
            <a:extLst>
              <a:ext uri="{FF2B5EF4-FFF2-40B4-BE49-F238E27FC236}">
                <a16:creationId xmlns:a16="http://schemas.microsoft.com/office/drawing/2014/main" id="{694BFA00-6E00-4A5F-B89C-49134DAF2A16}"/>
              </a:ext>
            </a:extLst>
          </p:cNvPr>
          <p:cNvGrpSpPr/>
          <p:nvPr/>
        </p:nvGrpSpPr>
        <p:grpSpPr>
          <a:xfrm>
            <a:off x="4747278" y="799344"/>
            <a:ext cx="6859015" cy="1319303"/>
            <a:chOff x="681116" y="5215701"/>
            <a:chExt cx="6859015" cy="1319303"/>
          </a:xfrm>
        </p:grpSpPr>
        <p:pic>
          <p:nvPicPr>
            <p:cNvPr id="55" name="Picture 54">
              <a:extLst>
                <a:ext uri="{FF2B5EF4-FFF2-40B4-BE49-F238E27FC236}">
                  <a16:creationId xmlns:a16="http://schemas.microsoft.com/office/drawing/2014/main" id="{14FA6AD1-F221-45A3-AC56-B7FCAED8ABBB}"/>
                </a:ext>
              </a:extLst>
            </p:cNvPr>
            <p:cNvPicPr>
              <a:picLocks noChangeAspect="1"/>
            </p:cNvPicPr>
            <p:nvPr/>
          </p:nvPicPr>
          <p:blipFill>
            <a:blip r:embed="rId7"/>
            <a:stretch>
              <a:fillRect/>
            </a:stretch>
          </p:blipFill>
          <p:spPr>
            <a:xfrm>
              <a:off x="685496" y="5215701"/>
              <a:ext cx="6854635" cy="1319303"/>
            </a:xfrm>
            <a:prstGeom prst="rect">
              <a:avLst/>
            </a:prstGeom>
          </p:spPr>
        </p:pic>
        <p:sp>
          <p:nvSpPr>
            <p:cNvPr id="56" name="Rectangle 55">
              <a:extLst>
                <a:ext uri="{FF2B5EF4-FFF2-40B4-BE49-F238E27FC236}">
                  <a16:creationId xmlns:a16="http://schemas.microsoft.com/office/drawing/2014/main" id="{6A096F65-3C6F-4D31-AD66-396C8B2A7F1A}"/>
                </a:ext>
              </a:extLst>
            </p:cNvPr>
            <p:cNvSpPr/>
            <p:nvPr/>
          </p:nvSpPr>
          <p:spPr>
            <a:xfrm>
              <a:off x="716243" y="6014398"/>
              <a:ext cx="6798734" cy="4934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7393BE0-6786-43CC-B05E-0186AC347DA5}"/>
                </a:ext>
              </a:extLst>
            </p:cNvPr>
            <p:cNvSpPr/>
            <p:nvPr/>
          </p:nvSpPr>
          <p:spPr>
            <a:xfrm>
              <a:off x="681116" y="5456858"/>
              <a:ext cx="6857819" cy="545110"/>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a:extLst>
              <a:ext uri="{FF2B5EF4-FFF2-40B4-BE49-F238E27FC236}">
                <a16:creationId xmlns:a16="http://schemas.microsoft.com/office/drawing/2014/main" id="{0D4D83D6-96BF-46A4-B2E3-2CEAAA234739}"/>
              </a:ext>
            </a:extLst>
          </p:cNvPr>
          <p:cNvSpPr txBox="1"/>
          <p:nvPr/>
        </p:nvSpPr>
        <p:spPr>
          <a:xfrm>
            <a:off x="4590955" y="2482885"/>
            <a:ext cx="1380746" cy="830997"/>
          </a:xfrm>
          <a:prstGeom prst="rect">
            <a:avLst/>
          </a:prstGeom>
          <a:noFill/>
        </p:spPr>
        <p:txBody>
          <a:bodyPr wrap="square">
            <a:spAutoFit/>
          </a:bodyPr>
          <a:lstStyle/>
          <a:p>
            <a:r>
              <a:rPr lang="en-US" sz="1600" dirty="0"/>
              <a:t>Capacity for Immediate demands</a:t>
            </a:r>
          </a:p>
        </p:txBody>
      </p:sp>
      <p:grpSp>
        <p:nvGrpSpPr>
          <p:cNvPr id="8" name="Group 7">
            <a:extLst>
              <a:ext uri="{FF2B5EF4-FFF2-40B4-BE49-F238E27FC236}">
                <a16:creationId xmlns:a16="http://schemas.microsoft.com/office/drawing/2014/main" id="{1AA757E6-517F-417F-A386-2379A658FA8B}"/>
              </a:ext>
            </a:extLst>
          </p:cNvPr>
          <p:cNvGrpSpPr/>
          <p:nvPr/>
        </p:nvGrpSpPr>
        <p:grpSpPr>
          <a:xfrm>
            <a:off x="3445279" y="4937004"/>
            <a:ext cx="3101435" cy="1920996"/>
            <a:chOff x="7770804" y="3879323"/>
            <a:chExt cx="2793692" cy="1843175"/>
          </a:xfrm>
        </p:grpSpPr>
        <p:pic>
          <p:nvPicPr>
            <p:cNvPr id="74" name="Picture 73">
              <a:extLst>
                <a:ext uri="{FF2B5EF4-FFF2-40B4-BE49-F238E27FC236}">
                  <a16:creationId xmlns:a16="http://schemas.microsoft.com/office/drawing/2014/main" id="{6A52B25D-DD7E-4B11-8B52-F8D1658E29F1}"/>
                </a:ext>
              </a:extLst>
            </p:cNvPr>
            <p:cNvPicPr>
              <a:picLocks noChangeAspect="1"/>
            </p:cNvPicPr>
            <p:nvPr/>
          </p:nvPicPr>
          <p:blipFill>
            <a:blip r:embed="rId8"/>
            <a:stretch>
              <a:fillRect/>
            </a:stretch>
          </p:blipFill>
          <p:spPr>
            <a:xfrm>
              <a:off x="7770804" y="3879323"/>
              <a:ext cx="2793692" cy="1843175"/>
            </a:xfrm>
            <a:prstGeom prst="rect">
              <a:avLst/>
            </a:prstGeom>
          </p:spPr>
        </p:pic>
        <p:sp>
          <p:nvSpPr>
            <p:cNvPr id="2" name="Arrow: Up-Down 1">
              <a:extLst>
                <a:ext uri="{FF2B5EF4-FFF2-40B4-BE49-F238E27FC236}">
                  <a16:creationId xmlns:a16="http://schemas.microsoft.com/office/drawing/2014/main" id="{108850DE-84F1-48C2-9565-46E2A1BF6A2B}"/>
                </a:ext>
              </a:extLst>
            </p:cNvPr>
            <p:cNvSpPr/>
            <p:nvPr/>
          </p:nvSpPr>
          <p:spPr>
            <a:xfrm>
              <a:off x="8775389" y="3960609"/>
              <a:ext cx="116732" cy="836579"/>
            </a:xfrm>
            <a:prstGeom prst="upDownArrow">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Up-Down 27">
              <a:extLst>
                <a:ext uri="{FF2B5EF4-FFF2-40B4-BE49-F238E27FC236}">
                  <a16:creationId xmlns:a16="http://schemas.microsoft.com/office/drawing/2014/main" id="{D1FD39BA-FECD-4182-B973-4A8B4B970888}"/>
                </a:ext>
              </a:extLst>
            </p:cNvPr>
            <p:cNvSpPr/>
            <p:nvPr/>
          </p:nvSpPr>
          <p:spPr>
            <a:xfrm>
              <a:off x="10078400" y="3977218"/>
              <a:ext cx="129701" cy="363168"/>
            </a:xfrm>
            <a:prstGeom prst="up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9" name="Table 53">
            <a:extLst>
              <a:ext uri="{FF2B5EF4-FFF2-40B4-BE49-F238E27FC236}">
                <a16:creationId xmlns:a16="http://schemas.microsoft.com/office/drawing/2014/main" id="{35C6DD26-835B-46E2-A3AF-203F865AB965}"/>
              </a:ext>
            </a:extLst>
          </p:cNvPr>
          <p:cNvGraphicFramePr>
            <a:graphicFrameLocks noGrp="1"/>
          </p:cNvGraphicFramePr>
          <p:nvPr/>
        </p:nvGraphicFramePr>
        <p:xfrm>
          <a:off x="9426102" y="2557368"/>
          <a:ext cx="2175624" cy="731520"/>
        </p:xfrm>
        <a:graphic>
          <a:graphicData uri="http://schemas.openxmlformats.org/drawingml/2006/table">
            <a:tbl>
              <a:tblPr firstRow="1" bandRow="1">
                <a:tableStyleId>{BDBED569-4797-4DF1-A0F4-6AAB3CD982D8}</a:tableStyleId>
              </a:tblPr>
              <a:tblGrid>
                <a:gridCol w="543906">
                  <a:extLst>
                    <a:ext uri="{9D8B030D-6E8A-4147-A177-3AD203B41FA5}">
                      <a16:colId xmlns:a16="http://schemas.microsoft.com/office/drawing/2014/main" val="139832599"/>
                    </a:ext>
                  </a:extLst>
                </a:gridCol>
                <a:gridCol w="543906">
                  <a:extLst>
                    <a:ext uri="{9D8B030D-6E8A-4147-A177-3AD203B41FA5}">
                      <a16:colId xmlns:a16="http://schemas.microsoft.com/office/drawing/2014/main" val="3103116317"/>
                    </a:ext>
                  </a:extLst>
                </a:gridCol>
                <a:gridCol w="543906">
                  <a:extLst>
                    <a:ext uri="{9D8B030D-6E8A-4147-A177-3AD203B41FA5}">
                      <a16:colId xmlns:a16="http://schemas.microsoft.com/office/drawing/2014/main" val="4028280807"/>
                    </a:ext>
                  </a:extLst>
                </a:gridCol>
                <a:gridCol w="543906">
                  <a:extLst>
                    <a:ext uri="{9D8B030D-6E8A-4147-A177-3AD203B41FA5}">
                      <a16:colId xmlns:a16="http://schemas.microsoft.com/office/drawing/2014/main" val="3017359255"/>
                    </a:ext>
                  </a:extLst>
                </a:gridCol>
              </a:tblGrid>
              <a:tr h="360393">
                <a:tc>
                  <a:txBody>
                    <a:bodyPr/>
                    <a:lstStyle/>
                    <a:p>
                      <a:r>
                        <a:rPr lang="en-US" dirty="0">
                          <a:ln>
                            <a:solidFill>
                              <a:schemeClr val="tx1"/>
                            </a:solidFill>
                          </a:ln>
                          <a:solidFill>
                            <a:schemeClr val="tx1"/>
                          </a:solidFill>
                        </a:rPr>
                        <a:t>L1</a:t>
                      </a:r>
                    </a:p>
                  </a:txBody>
                  <a:tcPr/>
                </a:tc>
                <a:tc>
                  <a:txBody>
                    <a:bodyPr/>
                    <a:lstStyle/>
                    <a:p>
                      <a:r>
                        <a:rPr lang="en-US" dirty="0">
                          <a:ln>
                            <a:solidFill>
                              <a:schemeClr val="tx1"/>
                            </a:solidFill>
                          </a:ln>
                          <a:solidFill>
                            <a:schemeClr val="tx1"/>
                          </a:solidFill>
                        </a:rPr>
                        <a:t>L2</a:t>
                      </a:r>
                    </a:p>
                  </a:txBody>
                  <a:tcPr/>
                </a:tc>
                <a:tc>
                  <a:txBody>
                    <a:bodyPr/>
                    <a:lstStyle/>
                    <a:p>
                      <a:r>
                        <a:rPr lang="en-US" dirty="0">
                          <a:ln>
                            <a:solidFill>
                              <a:schemeClr val="tx1"/>
                            </a:solidFill>
                          </a:ln>
                          <a:solidFill>
                            <a:schemeClr val="tx1"/>
                          </a:solidFill>
                        </a:rPr>
                        <a:t>L3</a:t>
                      </a:r>
                    </a:p>
                  </a:txBody>
                  <a:tcPr/>
                </a:tc>
                <a:tc>
                  <a:txBody>
                    <a:bodyPr/>
                    <a:lstStyle/>
                    <a:p>
                      <a:r>
                        <a:rPr lang="en-US" dirty="0">
                          <a:ln>
                            <a:solidFill>
                              <a:schemeClr val="tx1"/>
                            </a:solidFill>
                          </a:ln>
                          <a:solidFill>
                            <a:schemeClr val="tx1"/>
                          </a:solidFill>
                        </a:rPr>
                        <a:t>L4</a:t>
                      </a:r>
                    </a:p>
                  </a:txBody>
                  <a:tcPr/>
                </a:tc>
                <a:extLst>
                  <a:ext uri="{0D108BD9-81ED-4DB2-BD59-A6C34878D82A}">
                    <a16:rowId xmlns:a16="http://schemas.microsoft.com/office/drawing/2014/main" val="600069330"/>
                  </a:ext>
                </a:extLst>
              </a:tr>
              <a:tr h="360393">
                <a:tc>
                  <a:txBody>
                    <a:bodyPr/>
                    <a:lstStyle/>
                    <a:p>
                      <a:r>
                        <a:rPr lang="en-US" dirty="0">
                          <a:ln>
                            <a:solidFill>
                              <a:schemeClr val="tx1"/>
                            </a:solidFill>
                          </a:ln>
                          <a:solidFill>
                            <a:schemeClr val="tx1"/>
                          </a:solidFill>
                        </a:rPr>
                        <a:t>6</a:t>
                      </a:r>
                    </a:p>
                  </a:txBody>
                  <a:tcPr/>
                </a:tc>
                <a:tc>
                  <a:txBody>
                    <a:bodyPr/>
                    <a:lstStyle/>
                    <a:p>
                      <a:r>
                        <a:rPr lang="en-US" dirty="0">
                          <a:ln>
                            <a:solidFill>
                              <a:schemeClr val="tx1"/>
                            </a:solidFill>
                          </a:ln>
                          <a:solidFill>
                            <a:schemeClr val="tx1"/>
                          </a:solidFill>
                        </a:rPr>
                        <a:t>6</a:t>
                      </a:r>
                    </a:p>
                  </a:txBody>
                  <a:tcPr/>
                </a:tc>
                <a:tc>
                  <a:txBody>
                    <a:bodyPr/>
                    <a:lstStyle/>
                    <a:p>
                      <a:r>
                        <a:rPr lang="en-US" dirty="0">
                          <a:ln>
                            <a:solidFill>
                              <a:schemeClr val="tx1"/>
                            </a:solidFill>
                          </a:ln>
                          <a:solidFill>
                            <a:schemeClr val="tx1"/>
                          </a:solidFill>
                        </a:rPr>
                        <a:t>3</a:t>
                      </a:r>
                    </a:p>
                  </a:txBody>
                  <a:tcPr/>
                </a:tc>
                <a:tc>
                  <a:txBody>
                    <a:bodyPr/>
                    <a:lstStyle/>
                    <a:p>
                      <a:r>
                        <a:rPr lang="en-US" dirty="0">
                          <a:ln>
                            <a:solidFill>
                              <a:schemeClr val="tx1"/>
                            </a:solidFill>
                          </a:ln>
                          <a:solidFill>
                            <a:schemeClr val="tx1"/>
                          </a:solidFill>
                        </a:rPr>
                        <a:t>3</a:t>
                      </a:r>
                    </a:p>
                  </a:txBody>
                  <a:tcPr/>
                </a:tc>
                <a:extLst>
                  <a:ext uri="{0D108BD9-81ED-4DB2-BD59-A6C34878D82A}">
                    <a16:rowId xmlns:a16="http://schemas.microsoft.com/office/drawing/2014/main" val="3978099279"/>
                  </a:ext>
                </a:extLst>
              </a:tr>
            </a:tbl>
          </a:graphicData>
        </a:graphic>
      </p:graphicFrame>
      <p:sp>
        <p:nvSpPr>
          <p:cNvPr id="25" name="Rectangle 24">
            <a:extLst>
              <a:ext uri="{FF2B5EF4-FFF2-40B4-BE49-F238E27FC236}">
                <a16:creationId xmlns:a16="http://schemas.microsoft.com/office/drawing/2014/main" id="{A987AE63-8FBB-4461-8B93-E1CCF3AE37B0}"/>
              </a:ext>
            </a:extLst>
          </p:cNvPr>
          <p:cNvSpPr/>
          <p:nvPr/>
        </p:nvSpPr>
        <p:spPr>
          <a:xfrm>
            <a:off x="243753" y="818729"/>
            <a:ext cx="164665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endParaRPr lang="en-US" b="1" dirty="0">
              <a:solidFill>
                <a:schemeClr val="bg1"/>
              </a:solidFill>
            </a:endParaRPr>
          </a:p>
        </p:txBody>
      </p:sp>
      <p:grpSp>
        <p:nvGrpSpPr>
          <p:cNvPr id="15" name="Group 14">
            <a:extLst>
              <a:ext uri="{FF2B5EF4-FFF2-40B4-BE49-F238E27FC236}">
                <a16:creationId xmlns:a16="http://schemas.microsoft.com/office/drawing/2014/main" id="{8925D7E3-2D3F-4A78-BA86-5A799315FC8F}"/>
              </a:ext>
            </a:extLst>
          </p:cNvPr>
          <p:cNvGrpSpPr/>
          <p:nvPr/>
        </p:nvGrpSpPr>
        <p:grpSpPr>
          <a:xfrm>
            <a:off x="214007" y="3391710"/>
            <a:ext cx="11651761" cy="2961028"/>
            <a:chOff x="272375" y="3362527"/>
            <a:chExt cx="11651761" cy="2961028"/>
          </a:xfrm>
        </p:grpSpPr>
        <p:sp>
          <p:nvSpPr>
            <p:cNvPr id="76" name="Arrow: Up 75">
              <a:extLst>
                <a:ext uri="{FF2B5EF4-FFF2-40B4-BE49-F238E27FC236}">
                  <a16:creationId xmlns:a16="http://schemas.microsoft.com/office/drawing/2014/main" id="{8951A9E9-502E-4516-8FEA-800744C2A585}"/>
                </a:ext>
              </a:extLst>
            </p:cNvPr>
            <p:cNvSpPr/>
            <p:nvPr/>
          </p:nvSpPr>
          <p:spPr>
            <a:xfrm rot="13525250">
              <a:off x="3412380" y="3835946"/>
              <a:ext cx="86748" cy="159459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A632B53B-342E-46DD-A159-664A5F900897}"/>
                </a:ext>
              </a:extLst>
            </p:cNvPr>
            <p:cNvPicPr>
              <a:picLocks noChangeAspect="1"/>
            </p:cNvPicPr>
            <p:nvPr/>
          </p:nvPicPr>
          <p:blipFill>
            <a:blip r:embed="rId9"/>
            <a:stretch>
              <a:fillRect/>
            </a:stretch>
          </p:blipFill>
          <p:spPr>
            <a:xfrm>
              <a:off x="6716526" y="5184843"/>
              <a:ext cx="5207610" cy="1138712"/>
            </a:xfrm>
            <a:prstGeom prst="rect">
              <a:avLst/>
            </a:prstGeom>
            <a:ln w="28575">
              <a:solidFill>
                <a:srgbClr val="0070C0"/>
              </a:solidFill>
            </a:ln>
          </p:spPr>
        </p:pic>
        <p:sp>
          <p:nvSpPr>
            <p:cNvPr id="45" name="Rectangle 44">
              <a:extLst>
                <a:ext uri="{FF2B5EF4-FFF2-40B4-BE49-F238E27FC236}">
                  <a16:creationId xmlns:a16="http://schemas.microsoft.com/office/drawing/2014/main" id="{AAA8C01A-E63B-48E5-B61F-C9D4B2FC00D2}"/>
                </a:ext>
              </a:extLst>
            </p:cNvPr>
            <p:cNvSpPr/>
            <p:nvPr/>
          </p:nvSpPr>
          <p:spPr>
            <a:xfrm>
              <a:off x="9474741" y="4510032"/>
              <a:ext cx="2188725" cy="256521"/>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B353FAC9-22D3-45AE-B317-B5D86C919A09}"/>
                </a:ext>
              </a:extLst>
            </p:cNvPr>
            <p:cNvCxnSpPr>
              <a:cxnSpLocks/>
              <a:stCxn id="37" idx="3"/>
              <a:endCxn id="47" idx="3"/>
            </p:cNvCxnSpPr>
            <p:nvPr/>
          </p:nvCxnSpPr>
          <p:spPr>
            <a:xfrm flipH="1" flipV="1">
              <a:off x="11738041" y="4066972"/>
              <a:ext cx="186095" cy="1687227"/>
            </a:xfrm>
            <a:prstGeom prst="bentConnector3">
              <a:avLst>
                <a:gd name="adj1" fmla="val -12284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20D2327-564B-447B-9A2F-5525BE2716FB}"/>
                </a:ext>
              </a:extLst>
            </p:cNvPr>
            <p:cNvSpPr txBox="1"/>
            <p:nvPr/>
          </p:nvSpPr>
          <p:spPr>
            <a:xfrm>
              <a:off x="272375" y="5102326"/>
              <a:ext cx="3005847" cy="1200329"/>
            </a:xfrm>
            <a:prstGeom prst="rect">
              <a:avLst/>
            </a:prstGeom>
            <a:noFill/>
            <a:ln w="19050">
              <a:solidFill>
                <a:srgbClr val="C00000"/>
              </a:solidFill>
            </a:ln>
          </p:spPr>
          <p:txBody>
            <a:bodyPr wrap="square">
              <a:spAutoFit/>
            </a:bodyPr>
            <a:lstStyle/>
            <a:p>
              <a:r>
                <a:rPr lang="en-US" dirty="0"/>
                <a:t>Failure Scenario </a:t>
              </a:r>
              <a:r>
                <a:rPr lang="en-US" b="1" dirty="0">
                  <a:solidFill>
                    <a:srgbClr val="C00000"/>
                  </a:solidFill>
                </a:rPr>
                <a:t>L1:[15, 17] </a:t>
              </a:r>
              <a:r>
                <a:rPr lang="en-US" dirty="0"/>
                <a:t>means: link L1 fails on day 15th and comes back on day 17</a:t>
              </a:r>
              <a:r>
                <a:rPr lang="en-US" baseline="30000" dirty="0"/>
                <a:t>th</a:t>
              </a:r>
              <a:r>
                <a:rPr lang="en-US" dirty="0"/>
                <a:t>.  </a:t>
              </a:r>
            </a:p>
          </p:txBody>
        </p:sp>
        <p:sp>
          <p:nvSpPr>
            <p:cNvPr id="47" name="Rectangle 46">
              <a:extLst>
                <a:ext uri="{FF2B5EF4-FFF2-40B4-BE49-F238E27FC236}">
                  <a16:creationId xmlns:a16="http://schemas.microsoft.com/office/drawing/2014/main" id="{C1D07A19-C136-4C02-A936-FE0184692221}"/>
                </a:ext>
              </a:extLst>
            </p:cNvPr>
            <p:cNvSpPr/>
            <p:nvPr/>
          </p:nvSpPr>
          <p:spPr>
            <a:xfrm>
              <a:off x="9494196" y="3362527"/>
              <a:ext cx="2243845" cy="140888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6D794F8-46D2-49CB-B640-5C540223B553}"/>
                </a:ext>
              </a:extLst>
            </p:cNvPr>
            <p:cNvSpPr/>
            <p:nvPr/>
          </p:nvSpPr>
          <p:spPr>
            <a:xfrm>
              <a:off x="4004557" y="3855396"/>
              <a:ext cx="1005189" cy="23022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C2A09D27-98D9-4580-8187-F0764D7A2DC4}"/>
              </a:ext>
            </a:extLst>
          </p:cNvPr>
          <p:cNvSpPr txBox="1"/>
          <p:nvPr/>
        </p:nvSpPr>
        <p:spPr>
          <a:xfrm>
            <a:off x="429099" y="3702624"/>
            <a:ext cx="2441641" cy="1200329"/>
          </a:xfrm>
          <a:prstGeom prst="rect">
            <a:avLst/>
          </a:prstGeom>
          <a:noFill/>
          <a:ln w="19050">
            <a:solidFill>
              <a:srgbClr val="0070C0"/>
            </a:solidFill>
          </a:ln>
        </p:spPr>
        <p:txBody>
          <a:bodyPr wrap="square">
            <a:spAutoFit/>
          </a:bodyPr>
          <a:lstStyle/>
          <a:p>
            <a:r>
              <a:rPr lang="en-US" b="1" dirty="0">
                <a:solidFill>
                  <a:schemeClr val="accent5">
                    <a:lumMod val="75000"/>
                  </a:schemeClr>
                </a:solidFill>
                <a:highlight>
                  <a:srgbClr val="FFFF00"/>
                </a:highlight>
              </a:rPr>
              <a:t>Augmented capacity </a:t>
            </a:r>
            <a:r>
              <a:rPr lang="en-US" dirty="0">
                <a:highlight>
                  <a:srgbClr val="FFFF00"/>
                </a:highlight>
              </a:rPr>
              <a:t>for deferrable demands</a:t>
            </a:r>
            <a:r>
              <a:rPr lang="en-US" dirty="0"/>
              <a:t>, given the failure scenarios of links.  </a:t>
            </a:r>
          </a:p>
        </p:txBody>
      </p:sp>
      <p:pic>
        <p:nvPicPr>
          <p:cNvPr id="24" name="Picture 23">
            <a:extLst>
              <a:ext uri="{FF2B5EF4-FFF2-40B4-BE49-F238E27FC236}">
                <a16:creationId xmlns:a16="http://schemas.microsoft.com/office/drawing/2014/main" id="{9E9A1980-47CF-4095-B3E8-FEAAC0A84376}"/>
              </a:ext>
            </a:extLst>
          </p:cNvPr>
          <p:cNvPicPr>
            <a:picLocks noChangeAspect="1"/>
          </p:cNvPicPr>
          <p:nvPr/>
        </p:nvPicPr>
        <p:blipFill>
          <a:blip r:embed="rId10"/>
          <a:stretch>
            <a:fillRect/>
          </a:stretch>
        </p:blipFill>
        <p:spPr>
          <a:xfrm>
            <a:off x="6164519" y="3344969"/>
            <a:ext cx="2456081" cy="1548043"/>
          </a:xfrm>
          <a:prstGeom prst="rect">
            <a:avLst/>
          </a:prstGeom>
        </p:spPr>
      </p:pic>
      <p:sp>
        <p:nvSpPr>
          <p:cNvPr id="67" name="TextBox 66">
            <a:extLst>
              <a:ext uri="{FF2B5EF4-FFF2-40B4-BE49-F238E27FC236}">
                <a16:creationId xmlns:a16="http://schemas.microsoft.com/office/drawing/2014/main" id="{72AFE187-A11B-4651-84F5-1FE7EAAE633B}"/>
              </a:ext>
            </a:extLst>
          </p:cNvPr>
          <p:cNvSpPr txBox="1"/>
          <p:nvPr/>
        </p:nvSpPr>
        <p:spPr>
          <a:xfrm>
            <a:off x="9484647" y="2128899"/>
            <a:ext cx="2136664" cy="369332"/>
          </a:xfrm>
          <a:prstGeom prst="rect">
            <a:avLst/>
          </a:prstGeom>
          <a:noFill/>
        </p:spPr>
        <p:txBody>
          <a:bodyPr wrap="square">
            <a:spAutoFit/>
          </a:bodyPr>
          <a:lstStyle/>
          <a:p>
            <a:r>
              <a:rPr lang="en-US" b="1" dirty="0">
                <a:solidFill>
                  <a:schemeClr val="accent5">
                    <a:lumMod val="75000"/>
                  </a:schemeClr>
                </a:solidFill>
                <a:highlight>
                  <a:srgbClr val="FFFF00"/>
                </a:highlight>
              </a:rPr>
              <a:t>Proposed method</a:t>
            </a:r>
            <a:r>
              <a:rPr lang="en-US" b="1" dirty="0">
                <a:solidFill>
                  <a:schemeClr val="accent5">
                    <a:lumMod val="75000"/>
                  </a:schemeClr>
                </a:solidFill>
              </a:rPr>
              <a:t>: </a:t>
            </a:r>
          </a:p>
        </p:txBody>
      </p:sp>
      <p:sp>
        <p:nvSpPr>
          <p:cNvPr id="78" name="Right Brace 77">
            <a:extLst>
              <a:ext uri="{FF2B5EF4-FFF2-40B4-BE49-F238E27FC236}">
                <a16:creationId xmlns:a16="http://schemas.microsoft.com/office/drawing/2014/main" id="{49A46EE5-F011-4336-9595-0247CD4C2F4B}"/>
              </a:ext>
            </a:extLst>
          </p:cNvPr>
          <p:cNvSpPr/>
          <p:nvPr/>
        </p:nvSpPr>
        <p:spPr>
          <a:xfrm rot="10800000">
            <a:off x="5767787" y="2577657"/>
            <a:ext cx="263180" cy="700564"/>
          </a:xfrm>
          <a:prstGeom prst="rightBrace">
            <a:avLst>
              <a:gd name="adj1" fmla="val 36904"/>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6" name="Connector: Elbow 95">
            <a:extLst>
              <a:ext uri="{FF2B5EF4-FFF2-40B4-BE49-F238E27FC236}">
                <a16:creationId xmlns:a16="http://schemas.microsoft.com/office/drawing/2014/main" id="{C965A0CC-052D-4E7F-86AC-FDDE0C1634EF}"/>
              </a:ext>
            </a:extLst>
          </p:cNvPr>
          <p:cNvCxnSpPr>
            <a:cxnSpLocks/>
            <a:endCxn id="47" idx="1"/>
          </p:cNvCxnSpPr>
          <p:nvPr/>
        </p:nvCxnSpPr>
        <p:spPr>
          <a:xfrm rot="16200000" flipH="1">
            <a:off x="8173173" y="2833499"/>
            <a:ext cx="2030285" cy="495025"/>
          </a:xfrm>
          <a:prstGeom prst="bentConnector2">
            <a:avLst/>
          </a:prstGeom>
          <a:ln w="38100">
            <a:solidFill>
              <a:schemeClr val="accent5">
                <a:lumMod val="75000"/>
              </a:schemeClr>
            </a:solidFill>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36" name="Rectangle 35">
            <a:extLst>
              <a:ext uri="{FF2B5EF4-FFF2-40B4-BE49-F238E27FC236}">
                <a16:creationId xmlns:a16="http://schemas.microsoft.com/office/drawing/2014/main" id="{2B1630E3-0F05-4505-8961-9884CAE3055C}"/>
              </a:ext>
            </a:extLst>
          </p:cNvPr>
          <p:cNvSpPr/>
          <p:nvPr/>
        </p:nvSpPr>
        <p:spPr>
          <a:xfrm>
            <a:off x="6153825" y="2148733"/>
            <a:ext cx="2568103" cy="2795439"/>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6C4608AB-081F-4510-8C05-3BF5BF280C08}"/>
              </a:ext>
            </a:extLst>
          </p:cNvPr>
          <p:cNvSpPr/>
          <p:nvPr/>
        </p:nvSpPr>
        <p:spPr>
          <a:xfrm>
            <a:off x="5068111" y="5272391"/>
            <a:ext cx="797668" cy="301558"/>
          </a:xfrm>
          <a:prstGeom prst="ellipse">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38" name="Connector: Elbow 37">
            <a:extLst>
              <a:ext uri="{FF2B5EF4-FFF2-40B4-BE49-F238E27FC236}">
                <a16:creationId xmlns:a16="http://schemas.microsoft.com/office/drawing/2014/main" id="{148A8190-B399-4325-9CEF-5DC3924E00BB}"/>
              </a:ext>
            </a:extLst>
          </p:cNvPr>
          <p:cNvCxnSpPr>
            <a:cxnSpLocks/>
            <a:endCxn id="28" idx="7"/>
          </p:cNvCxnSpPr>
          <p:nvPr/>
        </p:nvCxnSpPr>
        <p:spPr>
          <a:xfrm rot="10800000" flipV="1">
            <a:off x="6151060" y="4665856"/>
            <a:ext cx="3271983" cy="445170"/>
          </a:xfrm>
          <a:prstGeom prst="bentConnector3">
            <a:avLst>
              <a:gd name="adj1" fmla="val 13432"/>
            </a:avLst>
          </a:prstGeom>
          <a:ln w="38100">
            <a:solidFill>
              <a:schemeClr val="accent5">
                <a:lumMod val="75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41" name="TextBox 40">
            <a:extLst>
              <a:ext uri="{FF2B5EF4-FFF2-40B4-BE49-F238E27FC236}">
                <a16:creationId xmlns:a16="http://schemas.microsoft.com/office/drawing/2014/main" id="{1C06FBF3-CC29-432C-A32E-54C463488A6B}"/>
              </a:ext>
            </a:extLst>
          </p:cNvPr>
          <p:cNvSpPr txBox="1"/>
          <p:nvPr/>
        </p:nvSpPr>
        <p:spPr>
          <a:xfrm>
            <a:off x="244454" y="1235242"/>
            <a:ext cx="4395279" cy="954107"/>
          </a:xfrm>
          <a:prstGeom prst="rect">
            <a:avLst/>
          </a:prstGeom>
          <a:noFill/>
          <a:ln w="12700">
            <a:solidFill>
              <a:srgbClr val="0070C0"/>
            </a:solidFill>
          </a:ln>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altLang="zh-CN" sz="2000" b="1" i="0" u="sng" strike="noStrike" kern="1200" cap="none" spc="0" normalizeH="0" baseline="0" noProof="0" dirty="0">
                <a:ln w="0"/>
                <a:solidFill>
                  <a:srgbClr val="4472C4"/>
                </a:solidFill>
                <a:effectLst>
                  <a:outerShdw blurRad="38100" dist="25400" dir="5400000" algn="ctr" rotWithShape="0">
                    <a:srgbClr val="6E747A">
                      <a:alpha val="43000"/>
                    </a:srgbClr>
                  </a:outerShdw>
                </a:effectLst>
                <a:highlight>
                  <a:srgbClr val="FFFF00"/>
                </a:highlight>
                <a:uLnTx/>
                <a:uFillTx/>
                <a:latin typeface="Calibri" panose="020F0502020204030204"/>
                <a:ea typeface="+mn-ea"/>
                <a:cs typeface="+mn-cs"/>
              </a:rPr>
              <a:t>Summary</a:t>
            </a:r>
            <a:r>
              <a:rPr kumimoji="0" lang="zh-CN" altLang="en-US" sz="1800" b="1" i="0" u="sng" strike="noStrike" kern="1200" cap="none" spc="0" normalizeH="0" baseline="0" noProof="0" dirty="0">
                <a:ln w="0"/>
                <a:solidFill>
                  <a:srgbClr val="4472C4"/>
                </a:solidFill>
                <a:effectLst>
                  <a:outerShdw blurRad="38100" dist="25400" dir="5400000" algn="ctr" rotWithShape="0">
                    <a:srgbClr val="6E747A">
                      <a:alpha val="43000"/>
                    </a:srgbClr>
                  </a:outerShdw>
                </a:effectLst>
                <a:highlight>
                  <a:srgbClr val="FFFF00"/>
                </a:highlight>
                <a:uLnTx/>
                <a:uFillTx/>
                <a:latin typeface="Calibri" panose="020F0502020204030204"/>
                <a:ea typeface="+mn-ea"/>
                <a:cs typeface="+mn-cs"/>
              </a:rPr>
              <a:t>：</a:t>
            </a:r>
            <a:endParaRPr kumimoji="0" lang="en-US" altLang="zh-CN" sz="1800" b="1" i="0" u="sng" strike="noStrike" kern="1200" cap="none" spc="0" normalizeH="0" baseline="0" noProof="0" dirty="0">
              <a:ln w="0"/>
              <a:solidFill>
                <a:srgbClr val="4472C4"/>
              </a:solidFill>
              <a:effectLst>
                <a:outerShdw blurRad="38100" dist="25400" dir="5400000" algn="ctr" rotWithShape="0">
                  <a:srgbClr val="6E747A">
                    <a:alpha val="43000"/>
                  </a:srgbClr>
                </a:outerShdw>
              </a:effectLst>
              <a:highlight>
                <a:srgbClr val="FFFF00"/>
              </a:highligh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800" b="1" i="0" strike="noStrike" kern="1200" cap="none" spc="0" normalizeH="0" baseline="0" noProof="0" dirty="0">
                <a:ln w="0"/>
                <a:solidFill>
                  <a:srgbClr val="4472C4"/>
                </a:solidFill>
                <a:highlight>
                  <a:srgbClr val="FFFF00"/>
                </a:highlight>
                <a:uLnTx/>
                <a:uFillTx/>
                <a:latin typeface="Calibri" panose="020F0502020204030204"/>
                <a:ea typeface="+mn-ea"/>
                <a:cs typeface="+mn-cs"/>
              </a:rPr>
              <a:t>Satisfy the cost function (1) with constraints A, B and C, equations (2) –(5). </a:t>
            </a:r>
          </a:p>
        </p:txBody>
      </p:sp>
      <p:sp>
        <p:nvSpPr>
          <p:cNvPr id="11" name="Slide Number Placeholder 10">
            <a:extLst>
              <a:ext uri="{FF2B5EF4-FFF2-40B4-BE49-F238E27FC236}">
                <a16:creationId xmlns:a16="http://schemas.microsoft.com/office/drawing/2014/main" id="{5060A675-9DF7-404C-8DF4-7CBF07A747E7}"/>
              </a:ext>
            </a:extLst>
          </p:cNvPr>
          <p:cNvSpPr>
            <a:spLocks noGrp="1"/>
          </p:cNvSpPr>
          <p:nvPr>
            <p:ph type="sldNum" sz="quarter" idx="12"/>
          </p:nvPr>
        </p:nvSpPr>
        <p:spPr/>
        <p:txBody>
          <a:bodyPr/>
          <a:lstStyle/>
          <a:p>
            <a:fld id="{99371C1B-A13D-49AF-A30A-2E29DF20F284}" type="slidenum">
              <a:rPr lang="en-US" smtClean="0"/>
              <a:t>6</a:t>
            </a:fld>
            <a:endParaRPr lang="en-US"/>
          </a:p>
        </p:txBody>
      </p:sp>
      <p:sp>
        <p:nvSpPr>
          <p:cNvPr id="46" name="Rectangle 45">
            <a:extLst>
              <a:ext uri="{FF2B5EF4-FFF2-40B4-BE49-F238E27FC236}">
                <a16:creationId xmlns:a16="http://schemas.microsoft.com/office/drawing/2014/main" id="{41FC32BE-6680-484B-A727-CF1C9A68B6C1}"/>
              </a:ext>
            </a:extLst>
          </p:cNvPr>
          <p:cNvSpPr/>
          <p:nvPr/>
        </p:nvSpPr>
        <p:spPr>
          <a:xfrm>
            <a:off x="9286492" y="2478932"/>
            <a:ext cx="2568103" cy="882335"/>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B6FF09A-8CAB-436E-B17F-1723CCEC2045}"/>
              </a:ext>
            </a:extLst>
          </p:cNvPr>
          <p:cNvSpPr/>
          <p:nvPr/>
        </p:nvSpPr>
        <p:spPr>
          <a:xfrm>
            <a:off x="4570558" y="2445065"/>
            <a:ext cx="4040042" cy="882335"/>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1E825F1E-B6C6-44A9-B408-DBBB45CD4121}"/>
              </a:ext>
            </a:extLst>
          </p:cNvPr>
          <p:cNvCxnSpPr>
            <a:cxnSpLocks/>
            <a:stCxn id="50" idx="3"/>
            <a:endCxn id="28" idx="2"/>
          </p:cNvCxnSpPr>
          <p:nvPr/>
        </p:nvCxnSpPr>
        <p:spPr>
          <a:xfrm>
            <a:off x="2870740" y="4302789"/>
            <a:ext cx="3172328" cy="925494"/>
          </a:xfrm>
          <a:prstGeom prst="bentConnector3">
            <a:avLst>
              <a:gd name="adj1" fmla="val 15571"/>
            </a:avLst>
          </a:prstGeom>
          <a:ln w="38100">
            <a:solidFill>
              <a:schemeClr val="accent5">
                <a:lumMod val="75000"/>
              </a:schemeClr>
            </a:solidFill>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8537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987AE63-8FBB-4461-8B93-E1CCF3AE37B0}"/>
              </a:ext>
            </a:extLst>
          </p:cNvPr>
          <p:cNvSpPr/>
          <p:nvPr/>
        </p:nvSpPr>
        <p:spPr>
          <a:xfrm>
            <a:off x="486944" y="916005"/>
            <a:ext cx="164665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endParaRPr lang="en-US" b="1" dirty="0">
              <a:solidFill>
                <a:schemeClr val="bg1"/>
              </a:solidFill>
            </a:endParaRPr>
          </a:p>
        </p:txBody>
      </p:sp>
      <p:sp>
        <p:nvSpPr>
          <p:cNvPr id="30" name="Title 1">
            <a:extLst>
              <a:ext uri="{FF2B5EF4-FFF2-40B4-BE49-F238E27FC236}">
                <a16:creationId xmlns:a16="http://schemas.microsoft.com/office/drawing/2014/main" id="{F9E72CAC-4314-4C9B-89CB-C7719F862D4B}"/>
              </a:ext>
            </a:extLst>
          </p:cNvPr>
          <p:cNvSpPr txBox="1">
            <a:spLocks/>
          </p:cNvSpPr>
          <p:nvPr/>
        </p:nvSpPr>
        <p:spPr>
          <a:xfrm>
            <a:off x="120667" y="64674"/>
            <a:ext cx="10194107"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rgbClr val="C00000"/>
                </a:solidFill>
              </a:rPr>
              <a:t>Notes: Optimizing Network Provisioning through Cooperation </a:t>
            </a:r>
            <a:r>
              <a:rPr lang="en-US" altLang="zh-CN" sz="2400" b="1" baseline="30000" dirty="0">
                <a:solidFill>
                  <a:srgbClr val="C00000"/>
                </a:solidFill>
              </a:rPr>
              <a:t>[1]</a:t>
            </a:r>
            <a:endParaRPr lang="en-US" sz="2400" b="1" baseline="30000" dirty="0"/>
          </a:p>
        </p:txBody>
      </p:sp>
      <p:sp>
        <p:nvSpPr>
          <p:cNvPr id="27" name="TextBox 26">
            <a:extLst>
              <a:ext uri="{FF2B5EF4-FFF2-40B4-BE49-F238E27FC236}">
                <a16:creationId xmlns:a16="http://schemas.microsoft.com/office/drawing/2014/main" id="{8ABC7DC3-B946-4694-B73D-980DB3ACD50F}"/>
              </a:ext>
            </a:extLst>
          </p:cNvPr>
          <p:cNvSpPr txBox="1"/>
          <p:nvPr/>
        </p:nvSpPr>
        <p:spPr>
          <a:xfrm>
            <a:off x="3265974" y="6611779"/>
            <a:ext cx="3852332" cy="246221"/>
          </a:xfrm>
          <a:prstGeom prst="rect">
            <a:avLst/>
          </a:prstGeom>
          <a:noFill/>
        </p:spPr>
        <p:txBody>
          <a:bodyPr wrap="square">
            <a:spAutoFit/>
          </a:bodyPr>
          <a:lstStyle/>
          <a:p>
            <a:r>
              <a:rPr lang="en-US" sz="1000" dirty="0"/>
              <a:t>[1] </a:t>
            </a:r>
            <a:r>
              <a:rPr lang="en-US" sz="1000" dirty="0">
                <a:hlinkClick r:id="rId3"/>
              </a:rPr>
              <a:t>https://www.usenix.org/conference/nsdi22/presentation/sharma</a:t>
            </a:r>
            <a:endParaRPr lang="en-US" sz="1000" dirty="0"/>
          </a:p>
        </p:txBody>
      </p:sp>
      <p:pic>
        <p:nvPicPr>
          <p:cNvPr id="41" name="Picture 40">
            <a:extLst>
              <a:ext uri="{FF2B5EF4-FFF2-40B4-BE49-F238E27FC236}">
                <a16:creationId xmlns:a16="http://schemas.microsoft.com/office/drawing/2014/main" id="{2A8F52A0-52D9-4380-9B9C-B6F7B3747DCF}"/>
              </a:ext>
            </a:extLst>
          </p:cNvPr>
          <p:cNvPicPr>
            <a:picLocks noChangeAspect="1"/>
          </p:cNvPicPr>
          <p:nvPr/>
        </p:nvPicPr>
        <p:blipFill>
          <a:blip r:embed="rId4"/>
          <a:stretch>
            <a:fillRect/>
          </a:stretch>
        </p:blipFill>
        <p:spPr>
          <a:xfrm>
            <a:off x="7684677" y="2321090"/>
            <a:ext cx="4436532" cy="2020148"/>
          </a:xfrm>
          <a:prstGeom prst="rect">
            <a:avLst/>
          </a:prstGeom>
          <a:ln w="12700">
            <a:solidFill>
              <a:srgbClr val="0070C0"/>
            </a:solidFill>
          </a:ln>
        </p:spPr>
      </p:pic>
      <p:pic>
        <p:nvPicPr>
          <p:cNvPr id="43" name="Picture 42">
            <a:extLst>
              <a:ext uri="{FF2B5EF4-FFF2-40B4-BE49-F238E27FC236}">
                <a16:creationId xmlns:a16="http://schemas.microsoft.com/office/drawing/2014/main" id="{7C030CD9-B123-4577-8D42-5930550D9EE6}"/>
              </a:ext>
            </a:extLst>
          </p:cNvPr>
          <p:cNvPicPr>
            <a:picLocks noChangeAspect="1"/>
          </p:cNvPicPr>
          <p:nvPr/>
        </p:nvPicPr>
        <p:blipFill>
          <a:blip r:embed="rId5"/>
          <a:stretch>
            <a:fillRect/>
          </a:stretch>
        </p:blipFill>
        <p:spPr>
          <a:xfrm>
            <a:off x="7674234" y="4396752"/>
            <a:ext cx="4439945" cy="832329"/>
          </a:xfrm>
          <a:prstGeom prst="rect">
            <a:avLst/>
          </a:prstGeom>
          <a:ln w="12700">
            <a:solidFill>
              <a:srgbClr val="0070C0"/>
            </a:solidFill>
          </a:ln>
        </p:spPr>
      </p:pic>
      <p:pic>
        <p:nvPicPr>
          <p:cNvPr id="44" name="Picture 43">
            <a:extLst>
              <a:ext uri="{FF2B5EF4-FFF2-40B4-BE49-F238E27FC236}">
                <a16:creationId xmlns:a16="http://schemas.microsoft.com/office/drawing/2014/main" id="{C791C0D2-626C-4836-A8AD-8A68782A6427}"/>
              </a:ext>
            </a:extLst>
          </p:cNvPr>
          <p:cNvPicPr>
            <a:picLocks noChangeAspect="1"/>
          </p:cNvPicPr>
          <p:nvPr/>
        </p:nvPicPr>
        <p:blipFill>
          <a:blip r:embed="rId6"/>
          <a:stretch>
            <a:fillRect/>
          </a:stretch>
        </p:blipFill>
        <p:spPr>
          <a:xfrm>
            <a:off x="7690736" y="5304920"/>
            <a:ext cx="4424706" cy="1553080"/>
          </a:xfrm>
          <a:prstGeom prst="rect">
            <a:avLst/>
          </a:prstGeom>
          <a:ln w="12700">
            <a:solidFill>
              <a:srgbClr val="0070C0"/>
            </a:solidFill>
          </a:ln>
        </p:spPr>
      </p:pic>
      <p:cxnSp>
        <p:nvCxnSpPr>
          <p:cNvPr id="6" name="Connector: Elbow 5">
            <a:extLst>
              <a:ext uri="{FF2B5EF4-FFF2-40B4-BE49-F238E27FC236}">
                <a16:creationId xmlns:a16="http://schemas.microsoft.com/office/drawing/2014/main" id="{4721BA50-00D5-4AA9-87C5-11DA93D7F767}"/>
              </a:ext>
            </a:extLst>
          </p:cNvPr>
          <p:cNvCxnSpPr>
            <a:stCxn id="42" idx="3"/>
            <a:endCxn id="37" idx="0"/>
          </p:cNvCxnSpPr>
          <p:nvPr/>
        </p:nvCxnSpPr>
        <p:spPr>
          <a:xfrm>
            <a:off x="7198468" y="1086255"/>
            <a:ext cx="2391333" cy="14842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2792829-5397-4440-BB38-15A6E8817150}"/>
              </a:ext>
            </a:extLst>
          </p:cNvPr>
          <p:cNvSpPr/>
          <p:nvPr/>
        </p:nvSpPr>
        <p:spPr>
          <a:xfrm>
            <a:off x="7665395" y="2276272"/>
            <a:ext cx="4435813" cy="4581728"/>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D7DB82-514B-4984-9CD7-11054CEF3753}"/>
              </a:ext>
            </a:extLst>
          </p:cNvPr>
          <p:cNvPicPr>
            <a:picLocks noChangeAspect="1"/>
          </p:cNvPicPr>
          <p:nvPr/>
        </p:nvPicPr>
        <p:blipFill>
          <a:blip r:embed="rId7"/>
          <a:stretch>
            <a:fillRect/>
          </a:stretch>
        </p:blipFill>
        <p:spPr>
          <a:xfrm>
            <a:off x="3767247" y="2122361"/>
            <a:ext cx="3991283" cy="1927578"/>
          </a:xfrm>
          <a:prstGeom prst="rect">
            <a:avLst/>
          </a:prstGeom>
        </p:spPr>
      </p:pic>
      <p:sp>
        <p:nvSpPr>
          <p:cNvPr id="11" name="Oval 10">
            <a:extLst>
              <a:ext uri="{FF2B5EF4-FFF2-40B4-BE49-F238E27FC236}">
                <a16:creationId xmlns:a16="http://schemas.microsoft.com/office/drawing/2014/main" id="{1BD0D5DF-6B6B-44F7-ADD1-AE874076981B}"/>
              </a:ext>
            </a:extLst>
          </p:cNvPr>
          <p:cNvSpPr/>
          <p:nvPr/>
        </p:nvSpPr>
        <p:spPr>
          <a:xfrm>
            <a:off x="3667328" y="2966936"/>
            <a:ext cx="554476" cy="554476"/>
          </a:xfrm>
          <a:prstGeom prst="ellipse">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Oval 44">
            <a:extLst>
              <a:ext uri="{FF2B5EF4-FFF2-40B4-BE49-F238E27FC236}">
                <a16:creationId xmlns:a16="http://schemas.microsoft.com/office/drawing/2014/main" id="{EE7EE888-6A55-4D61-A124-3E688E9935E6}"/>
              </a:ext>
            </a:extLst>
          </p:cNvPr>
          <p:cNvSpPr/>
          <p:nvPr/>
        </p:nvSpPr>
        <p:spPr>
          <a:xfrm>
            <a:off x="7315199" y="2937753"/>
            <a:ext cx="444229" cy="492868"/>
          </a:xfrm>
          <a:prstGeom prst="ellipse">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39" name="Picture 38">
            <a:extLst>
              <a:ext uri="{FF2B5EF4-FFF2-40B4-BE49-F238E27FC236}">
                <a16:creationId xmlns:a16="http://schemas.microsoft.com/office/drawing/2014/main" id="{03EC5079-D4EC-4525-A238-A117EB5C861E}"/>
              </a:ext>
            </a:extLst>
          </p:cNvPr>
          <p:cNvPicPr>
            <a:picLocks noChangeAspect="1"/>
          </p:cNvPicPr>
          <p:nvPr/>
        </p:nvPicPr>
        <p:blipFill>
          <a:blip r:embed="rId8"/>
          <a:stretch>
            <a:fillRect/>
          </a:stretch>
        </p:blipFill>
        <p:spPr>
          <a:xfrm>
            <a:off x="99976" y="3680847"/>
            <a:ext cx="4385733" cy="2957019"/>
          </a:xfrm>
          <a:prstGeom prst="rect">
            <a:avLst/>
          </a:prstGeom>
          <a:ln w="28575">
            <a:solidFill>
              <a:srgbClr val="0070C0"/>
            </a:solidFill>
          </a:ln>
        </p:spPr>
      </p:pic>
      <p:sp>
        <p:nvSpPr>
          <p:cNvPr id="76" name="Arrow: Up 75">
            <a:extLst>
              <a:ext uri="{FF2B5EF4-FFF2-40B4-BE49-F238E27FC236}">
                <a16:creationId xmlns:a16="http://schemas.microsoft.com/office/drawing/2014/main" id="{8951A9E9-502E-4516-8FEA-800744C2A585}"/>
              </a:ext>
            </a:extLst>
          </p:cNvPr>
          <p:cNvSpPr/>
          <p:nvPr/>
        </p:nvSpPr>
        <p:spPr>
          <a:xfrm rot="2432794">
            <a:off x="5001618" y="3677665"/>
            <a:ext cx="124778" cy="1523041"/>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A632B53B-342E-46DD-A159-664A5F900897}"/>
              </a:ext>
            </a:extLst>
          </p:cNvPr>
          <p:cNvPicPr>
            <a:picLocks noChangeAspect="1"/>
          </p:cNvPicPr>
          <p:nvPr/>
        </p:nvPicPr>
        <p:blipFill>
          <a:blip r:embed="rId9"/>
          <a:stretch>
            <a:fillRect/>
          </a:stretch>
        </p:blipFill>
        <p:spPr>
          <a:xfrm>
            <a:off x="7362470" y="1234680"/>
            <a:ext cx="4454662" cy="974070"/>
          </a:xfrm>
          <a:prstGeom prst="rect">
            <a:avLst/>
          </a:prstGeom>
          <a:ln w="28575">
            <a:solidFill>
              <a:srgbClr val="0070C0"/>
            </a:solidFill>
          </a:ln>
        </p:spPr>
      </p:pic>
      <p:pic>
        <p:nvPicPr>
          <p:cNvPr id="7" name="Picture 6">
            <a:extLst>
              <a:ext uri="{FF2B5EF4-FFF2-40B4-BE49-F238E27FC236}">
                <a16:creationId xmlns:a16="http://schemas.microsoft.com/office/drawing/2014/main" id="{9B7155FB-0126-4727-AAAF-72CEA4CA2D60}"/>
              </a:ext>
            </a:extLst>
          </p:cNvPr>
          <p:cNvPicPr>
            <a:picLocks noChangeAspect="1"/>
          </p:cNvPicPr>
          <p:nvPr/>
        </p:nvPicPr>
        <p:blipFill>
          <a:blip r:embed="rId10"/>
          <a:stretch>
            <a:fillRect/>
          </a:stretch>
        </p:blipFill>
        <p:spPr>
          <a:xfrm>
            <a:off x="2324989" y="904672"/>
            <a:ext cx="4930552" cy="1527247"/>
          </a:xfrm>
          <a:prstGeom prst="rect">
            <a:avLst/>
          </a:prstGeom>
        </p:spPr>
      </p:pic>
      <p:cxnSp>
        <p:nvCxnSpPr>
          <p:cNvPr id="13" name="Connector: Curved 12">
            <a:extLst>
              <a:ext uri="{FF2B5EF4-FFF2-40B4-BE49-F238E27FC236}">
                <a16:creationId xmlns:a16="http://schemas.microsoft.com/office/drawing/2014/main" id="{A7D55AA7-2D8D-490B-AA78-E0C9D86A8160}"/>
              </a:ext>
            </a:extLst>
          </p:cNvPr>
          <p:cNvCxnSpPr>
            <a:cxnSpLocks/>
            <a:stCxn id="11" idx="4"/>
            <a:endCxn id="45" idx="4"/>
          </p:cNvCxnSpPr>
          <p:nvPr/>
        </p:nvCxnSpPr>
        <p:spPr>
          <a:xfrm rot="5400000" flipH="1" flipV="1">
            <a:off x="5695544" y="1679643"/>
            <a:ext cx="90791" cy="3592748"/>
          </a:xfrm>
          <a:prstGeom prst="curvedConnector3">
            <a:avLst>
              <a:gd name="adj1" fmla="val -251787"/>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ECFFFFBC-435C-4D8C-9892-45646F2E5C6F}"/>
              </a:ext>
            </a:extLst>
          </p:cNvPr>
          <p:cNvSpPr/>
          <p:nvPr/>
        </p:nvSpPr>
        <p:spPr>
          <a:xfrm>
            <a:off x="4688730" y="950068"/>
            <a:ext cx="2509738" cy="27237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a:extLst>
              <a:ext uri="{FF2B5EF4-FFF2-40B4-BE49-F238E27FC236}">
                <a16:creationId xmlns:a16="http://schemas.microsoft.com/office/drawing/2014/main" id="{7DB028C0-C023-4717-97CD-6D6D17F29219}"/>
              </a:ext>
            </a:extLst>
          </p:cNvPr>
          <p:cNvSpPr>
            <a:spLocks noGrp="1"/>
          </p:cNvSpPr>
          <p:nvPr>
            <p:ph type="sldNum" sz="quarter" idx="12"/>
          </p:nvPr>
        </p:nvSpPr>
        <p:spPr/>
        <p:txBody>
          <a:bodyPr/>
          <a:lstStyle/>
          <a:p>
            <a:fld id="{99371C1B-A13D-49AF-A30A-2E29DF20F284}" type="slidenum">
              <a:rPr lang="en-US" smtClean="0"/>
              <a:t>7</a:t>
            </a:fld>
            <a:endParaRPr lang="en-US"/>
          </a:p>
        </p:txBody>
      </p:sp>
    </p:spTree>
    <p:extLst>
      <p:ext uri="{BB962C8B-B14F-4D97-AF65-F5344CB8AC3E}">
        <p14:creationId xmlns:p14="http://schemas.microsoft.com/office/powerpoint/2010/main" val="14849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987AE63-8FBB-4461-8B93-E1CCF3AE37B0}"/>
              </a:ext>
            </a:extLst>
          </p:cNvPr>
          <p:cNvSpPr/>
          <p:nvPr/>
        </p:nvSpPr>
        <p:spPr>
          <a:xfrm>
            <a:off x="486944" y="916005"/>
            <a:ext cx="164665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endParaRPr lang="en-US" b="1" dirty="0">
              <a:solidFill>
                <a:schemeClr val="bg1"/>
              </a:solidFill>
            </a:endParaRPr>
          </a:p>
        </p:txBody>
      </p:sp>
      <p:sp>
        <p:nvSpPr>
          <p:cNvPr id="30" name="Title 1">
            <a:extLst>
              <a:ext uri="{FF2B5EF4-FFF2-40B4-BE49-F238E27FC236}">
                <a16:creationId xmlns:a16="http://schemas.microsoft.com/office/drawing/2014/main" id="{F9E72CAC-4314-4C9B-89CB-C7719F862D4B}"/>
              </a:ext>
            </a:extLst>
          </p:cNvPr>
          <p:cNvSpPr txBox="1">
            <a:spLocks/>
          </p:cNvSpPr>
          <p:nvPr/>
        </p:nvSpPr>
        <p:spPr>
          <a:xfrm>
            <a:off x="120667" y="64674"/>
            <a:ext cx="10194107"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rgbClr val="C00000"/>
                </a:solidFill>
              </a:rPr>
              <a:t>Notes: Optimizing Network Provisioning through Cooperation </a:t>
            </a:r>
            <a:r>
              <a:rPr lang="en-US" altLang="zh-CN" sz="2400" b="1" baseline="30000" dirty="0">
                <a:solidFill>
                  <a:srgbClr val="C00000"/>
                </a:solidFill>
              </a:rPr>
              <a:t>[1]</a:t>
            </a:r>
            <a:endParaRPr lang="en-US" sz="2400" b="1" baseline="30000" dirty="0"/>
          </a:p>
        </p:txBody>
      </p:sp>
      <p:sp>
        <p:nvSpPr>
          <p:cNvPr id="27" name="TextBox 26">
            <a:extLst>
              <a:ext uri="{FF2B5EF4-FFF2-40B4-BE49-F238E27FC236}">
                <a16:creationId xmlns:a16="http://schemas.microsoft.com/office/drawing/2014/main" id="{8ABC7DC3-B946-4694-B73D-980DB3ACD50F}"/>
              </a:ext>
            </a:extLst>
          </p:cNvPr>
          <p:cNvSpPr txBox="1"/>
          <p:nvPr/>
        </p:nvSpPr>
        <p:spPr>
          <a:xfrm>
            <a:off x="3265974" y="6611779"/>
            <a:ext cx="3852332" cy="246221"/>
          </a:xfrm>
          <a:prstGeom prst="rect">
            <a:avLst/>
          </a:prstGeom>
          <a:noFill/>
        </p:spPr>
        <p:txBody>
          <a:bodyPr wrap="square">
            <a:spAutoFit/>
          </a:bodyPr>
          <a:lstStyle/>
          <a:p>
            <a:r>
              <a:rPr lang="en-US" sz="1000" dirty="0"/>
              <a:t>[1] </a:t>
            </a:r>
            <a:r>
              <a:rPr lang="en-US" sz="1000" dirty="0">
                <a:hlinkClick r:id="rId3"/>
              </a:rPr>
              <a:t>https://www.usenix.org/conference/nsdi22/presentation/sharma</a:t>
            </a:r>
            <a:endParaRPr lang="en-US" sz="1000" dirty="0"/>
          </a:p>
        </p:txBody>
      </p:sp>
      <p:pic>
        <p:nvPicPr>
          <p:cNvPr id="43" name="Picture 42">
            <a:extLst>
              <a:ext uri="{FF2B5EF4-FFF2-40B4-BE49-F238E27FC236}">
                <a16:creationId xmlns:a16="http://schemas.microsoft.com/office/drawing/2014/main" id="{7C030CD9-B123-4577-8D42-5930550D9EE6}"/>
              </a:ext>
            </a:extLst>
          </p:cNvPr>
          <p:cNvPicPr>
            <a:picLocks noChangeAspect="1"/>
          </p:cNvPicPr>
          <p:nvPr/>
        </p:nvPicPr>
        <p:blipFill>
          <a:blip r:embed="rId4"/>
          <a:stretch>
            <a:fillRect/>
          </a:stretch>
        </p:blipFill>
        <p:spPr>
          <a:xfrm>
            <a:off x="7674234" y="4396752"/>
            <a:ext cx="4439945" cy="832329"/>
          </a:xfrm>
          <a:prstGeom prst="rect">
            <a:avLst/>
          </a:prstGeom>
          <a:ln w="12700">
            <a:solidFill>
              <a:srgbClr val="0070C0"/>
            </a:solidFill>
          </a:ln>
        </p:spPr>
      </p:pic>
      <p:pic>
        <p:nvPicPr>
          <p:cNvPr id="44" name="Picture 43">
            <a:extLst>
              <a:ext uri="{FF2B5EF4-FFF2-40B4-BE49-F238E27FC236}">
                <a16:creationId xmlns:a16="http://schemas.microsoft.com/office/drawing/2014/main" id="{C791C0D2-626C-4836-A8AD-8A68782A6427}"/>
              </a:ext>
            </a:extLst>
          </p:cNvPr>
          <p:cNvPicPr>
            <a:picLocks noChangeAspect="1"/>
          </p:cNvPicPr>
          <p:nvPr/>
        </p:nvPicPr>
        <p:blipFill>
          <a:blip r:embed="rId5"/>
          <a:stretch>
            <a:fillRect/>
          </a:stretch>
        </p:blipFill>
        <p:spPr>
          <a:xfrm>
            <a:off x="7690736" y="5304920"/>
            <a:ext cx="4424706" cy="1553080"/>
          </a:xfrm>
          <a:prstGeom prst="rect">
            <a:avLst/>
          </a:prstGeom>
          <a:ln w="12700">
            <a:solidFill>
              <a:srgbClr val="0070C0"/>
            </a:solidFill>
          </a:ln>
        </p:spPr>
      </p:pic>
      <p:cxnSp>
        <p:nvCxnSpPr>
          <p:cNvPr id="6" name="Connector: Elbow 5">
            <a:extLst>
              <a:ext uri="{FF2B5EF4-FFF2-40B4-BE49-F238E27FC236}">
                <a16:creationId xmlns:a16="http://schemas.microsoft.com/office/drawing/2014/main" id="{4721BA50-00D5-4AA9-87C5-11DA93D7F767}"/>
              </a:ext>
            </a:extLst>
          </p:cNvPr>
          <p:cNvCxnSpPr>
            <a:stCxn id="42" idx="3"/>
            <a:endCxn id="37" idx="0"/>
          </p:cNvCxnSpPr>
          <p:nvPr/>
        </p:nvCxnSpPr>
        <p:spPr>
          <a:xfrm>
            <a:off x="7198468" y="1086255"/>
            <a:ext cx="2391333" cy="14842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A7D55AA7-2D8D-490B-AA78-E0C9D86A8160}"/>
              </a:ext>
            </a:extLst>
          </p:cNvPr>
          <p:cNvCxnSpPr>
            <a:cxnSpLocks/>
            <a:stCxn id="11" idx="4"/>
            <a:endCxn id="45" idx="4"/>
          </p:cNvCxnSpPr>
          <p:nvPr/>
        </p:nvCxnSpPr>
        <p:spPr>
          <a:xfrm rot="5400000" flipH="1" flipV="1">
            <a:off x="5695544" y="1679643"/>
            <a:ext cx="90791" cy="3592748"/>
          </a:xfrm>
          <a:prstGeom prst="curvedConnector3">
            <a:avLst>
              <a:gd name="adj1" fmla="val -251787"/>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2792829-5397-4440-BB38-15A6E8817150}"/>
              </a:ext>
            </a:extLst>
          </p:cNvPr>
          <p:cNvSpPr/>
          <p:nvPr/>
        </p:nvSpPr>
        <p:spPr>
          <a:xfrm>
            <a:off x="7665395" y="4377446"/>
            <a:ext cx="4435813" cy="2480553"/>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D7DB82-514B-4984-9CD7-11054CEF3753}"/>
              </a:ext>
            </a:extLst>
          </p:cNvPr>
          <p:cNvPicPr>
            <a:picLocks noChangeAspect="1"/>
          </p:cNvPicPr>
          <p:nvPr/>
        </p:nvPicPr>
        <p:blipFill>
          <a:blip r:embed="rId6"/>
          <a:stretch>
            <a:fillRect/>
          </a:stretch>
        </p:blipFill>
        <p:spPr>
          <a:xfrm>
            <a:off x="3747791" y="2112633"/>
            <a:ext cx="3991283" cy="1927578"/>
          </a:xfrm>
          <a:prstGeom prst="rect">
            <a:avLst/>
          </a:prstGeom>
        </p:spPr>
      </p:pic>
      <p:sp>
        <p:nvSpPr>
          <p:cNvPr id="11" name="Oval 10">
            <a:extLst>
              <a:ext uri="{FF2B5EF4-FFF2-40B4-BE49-F238E27FC236}">
                <a16:creationId xmlns:a16="http://schemas.microsoft.com/office/drawing/2014/main" id="{1BD0D5DF-6B6B-44F7-ADD1-AE874076981B}"/>
              </a:ext>
            </a:extLst>
          </p:cNvPr>
          <p:cNvSpPr/>
          <p:nvPr/>
        </p:nvSpPr>
        <p:spPr>
          <a:xfrm>
            <a:off x="3667328" y="2966936"/>
            <a:ext cx="554476" cy="554476"/>
          </a:xfrm>
          <a:prstGeom prst="ellipse">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39" name="Picture 38">
            <a:extLst>
              <a:ext uri="{FF2B5EF4-FFF2-40B4-BE49-F238E27FC236}">
                <a16:creationId xmlns:a16="http://schemas.microsoft.com/office/drawing/2014/main" id="{03EC5079-D4EC-4525-A238-A117EB5C861E}"/>
              </a:ext>
            </a:extLst>
          </p:cNvPr>
          <p:cNvPicPr>
            <a:picLocks noChangeAspect="1"/>
          </p:cNvPicPr>
          <p:nvPr/>
        </p:nvPicPr>
        <p:blipFill>
          <a:blip r:embed="rId7"/>
          <a:stretch>
            <a:fillRect/>
          </a:stretch>
        </p:blipFill>
        <p:spPr>
          <a:xfrm>
            <a:off x="99976" y="3680847"/>
            <a:ext cx="4385733" cy="2957019"/>
          </a:xfrm>
          <a:prstGeom prst="rect">
            <a:avLst/>
          </a:prstGeom>
          <a:ln w="12700">
            <a:solidFill>
              <a:srgbClr val="0070C0"/>
            </a:solidFill>
          </a:ln>
        </p:spPr>
      </p:pic>
      <p:pic>
        <p:nvPicPr>
          <p:cNvPr id="37" name="Picture 36">
            <a:extLst>
              <a:ext uri="{FF2B5EF4-FFF2-40B4-BE49-F238E27FC236}">
                <a16:creationId xmlns:a16="http://schemas.microsoft.com/office/drawing/2014/main" id="{A632B53B-342E-46DD-A159-664A5F900897}"/>
              </a:ext>
            </a:extLst>
          </p:cNvPr>
          <p:cNvPicPr>
            <a:picLocks noChangeAspect="1"/>
          </p:cNvPicPr>
          <p:nvPr/>
        </p:nvPicPr>
        <p:blipFill>
          <a:blip r:embed="rId8"/>
          <a:stretch>
            <a:fillRect/>
          </a:stretch>
        </p:blipFill>
        <p:spPr>
          <a:xfrm>
            <a:off x="7362470" y="1234680"/>
            <a:ext cx="4454662" cy="974070"/>
          </a:xfrm>
          <a:prstGeom prst="rect">
            <a:avLst/>
          </a:prstGeom>
          <a:ln w="28575">
            <a:solidFill>
              <a:srgbClr val="0070C0"/>
            </a:solidFill>
          </a:ln>
        </p:spPr>
      </p:pic>
      <p:pic>
        <p:nvPicPr>
          <p:cNvPr id="7" name="Picture 6">
            <a:extLst>
              <a:ext uri="{FF2B5EF4-FFF2-40B4-BE49-F238E27FC236}">
                <a16:creationId xmlns:a16="http://schemas.microsoft.com/office/drawing/2014/main" id="{9B7155FB-0126-4727-AAAF-72CEA4CA2D60}"/>
              </a:ext>
            </a:extLst>
          </p:cNvPr>
          <p:cNvPicPr>
            <a:picLocks noChangeAspect="1"/>
          </p:cNvPicPr>
          <p:nvPr/>
        </p:nvPicPr>
        <p:blipFill>
          <a:blip r:embed="rId9"/>
          <a:stretch>
            <a:fillRect/>
          </a:stretch>
        </p:blipFill>
        <p:spPr>
          <a:xfrm>
            <a:off x="2363900" y="924127"/>
            <a:ext cx="4930552" cy="1527247"/>
          </a:xfrm>
          <a:prstGeom prst="rect">
            <a:avLst/>
          </a:prstGeom>
        </p:spPr>
      </p:pic>
      <p:sp>
        <p:nvSpPr>
          <p:cNvPr id="19" name="Rectangle 18">
            <a:extLst>
              <a:ext uri="{FF2B5EF4-FFF2-40B4-BE49-F238E27FC236}">
                <a16:creationId xmlns:a16="http://schemas.microsoft.com/office/drawing/2014/main" id="{A05C4012-1293-4225-AB92-98CD985FA450}"/>
              </a:ext>
            </a:extLst>
          </p:cNvPr>
          <p:cNvSpPr/>
          <p:nvPr/>
        </p:nvSpPr>
        <p:spPr>
          <a:xfrm>
            <a:off x="77822" y="3634902"/>
            <a:ext cx="4435813" cy="3057728"/>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4A9D47A-318C-4B3C-A7B5-E12839C403A5}"/>
              </a:ext>
            </a:extLst>
          </p:cNvPr>
          <p:cNvSpPr/>
          <p:nvPr/>
        </p:nvSpPr>
        <p:spPr>
          <a:xfrm>
            <a:off x="5502612" y="2924783"/>
            <a:ext cx="444229" cy="492868"/>
          </a:xfrm>
          <a:prstGeom prst="ellipse">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ECFFFFBC-435C-4D8C-9892-45646F2E5C6F}"/>
              </a:ext>
            </a:extLst>
          </p:cNvPr>
          <p:cNvSpPr/>
          <p:nvPr/>
        </p:nvSpPr>
        <p:spPr>
          <a:xfrm>
            <a:off x="4688730" y="950068"/>
            <a:ext cx="2509738" cy="27237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B2B6C1C1-3317-4374-89AD-902D67B9092A}"/>
              </a:ext>
            </a:extLst>
          </p:cNvPr>
          <p:cNvSpPr>
            <a:spLocks noGrp="1"/>
          </p:cNvSpPr>
          <p:nvPr>
            <p:ph type="sldNum" sz="quarter" idx="12"/>
          </p:nvPr>
        </p:nvSpPr>
        <p:spPr/>
        <p:txBody>
          <a:bodyPr/>
          <a:lstStyle/>
          <a:p>
            <a:fld id="{99371C1B-A13D-49AF-A30A-2E29DF20F284}" type="slidenum">
              <a:rPr lang="en-US" smtClean="0"/>
              <a:t>8</a:t>
            </a:fld>
            <a:endParaRPr lang="en-US"/>
          </a:p>
        </p:txBody>
      </p:sp>
      <p:pic>
        <p:nvPicPr>
          <p:cNvPr id="41" name="Picture 40">
            <a:extLst>
              <a:ext uri="{FF2B5EF4-FFF2-40B4-BE49-F238E27FC236}">
                <a16:creationId xmlns:a16="http://schemas.microsoft.com/office/drawing/2014/main" id="{2A8F52A0-52D9-4380-9B9C-B6F7B3747DCF}"/>
              </a:ext>
            </a:extLst>
          </p:cNvPr>
          <p:cNvPicPr>
            <a:picLocks noChangeAspect="1"/>
          </p:cNvPicPr>
          <p:nvPr/>
        </p:nvPicPr>
        <p:blipFill>
          <a:blip r:embed="rId10"/>
          <a:stretch>
            <a:fillRect/>
          </a:stretch>
        </p:blipFill>
        <p:spPr>
          <a:xfrm>
            <a:off x="7684677" y="2321090"/>
            <a:ext cx="4436532" cy="2020148"/>
          </a:xfrm>
          <a:prstGeom prst="rect">
            <a:avLst/>
          </a:prstGeom>
          <a:ln w="38100">
            <a:solidFill>
              <a:srgbClr val="0070C0"/>
            </a:solidFill>
          </a:ln>
        </p:spPr>
      </p:pic>
      <p:sp>
        <p:nvSpPr>
          <p:cNvPr id="45" name="Oval 44">
            <a:extLst>
              <a:ext uri="{FF2B5EF4-FFF2-40B4-BE49-F238E27FC236}">
                <a16:creationId xmlns:a16="http://schemas.microsoft.com/office/drawing/2014/main" id="{EE7EE888-6A55-4D61-A124-3E688E9935E6}"/>
              </a:ext>
            </a:extLst>
          </p:cNvPr>
          <p:cNvSpPr/>
          <p:nvPr/>
        </p:nvSpPr>
        <p:spPr>
          <a:xfrm>
            <a:off x="7315199" y="2937753"/>
            <a:ext cx="444229" cy="492868"/>
          </a:xfrm>
          <a:prstGeom prst="ellipse">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6" name="Arrow: Up 75">
            <a:extLst>
              <a:ext uri="{FF2B5EF4-FFF2-40B4-BE49-F238E27FC236}">
                <a16:creationId xmlns:a16="http://schemas.microsoft.com/office/drawing/2014/main" id="{8951A9E9-502E-4516-8FEA-800744C2A585}"/>
              </a:ext>
            </a:extLst>
          </p:cNvPr>
          <p:cNvSpPr/>
          <p:nvPr/>
        </p:nvSpPr>
        <p:spPr>
          <a:xfrm rot="20043093">
            <a:off x="7560181" y="3436064"/>
            <a:ext cx="99527" cy="503399"/>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77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987AE63-8FBB-4461-8B93-E1CCF3AE37B0}"/>
              </a:ext>
            </a:extLst>
          </p:cNvPr>
          <p:cNvSpPr/>
          <p:nvPr/>
        </p:nvSpPr>
        <p:spPr>
          <a:xfrm>
            <a:off x="486944" y="916005"/>
            <a:ext cx="164665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endParaRPr lang="en-US" b="1" dirty="0">
              <a:solidFill>
                <a:schemeClr val="bg1"/>
              </a:solidFill>
            </a:endParaRPr>
          </a:p>
        </p:txBody>
      </p:sp>
      <p:sp>
        <p:nvSpPr>
          <p:cNvPr id="30" name="Title 1">
            <a:extLst>
              <a:ext uri="{FF2B5EF4-FFF2-40B4-BE49-F238E27FC236}">
                <a16:creationId xmlns:a16="http://schemas.microsoft.com/office/drawing/2014/main" id="{F9E72CAC-4314-4C9B-89CB-C7719F862D4B}"/>
              </a:ext>
            </a:extLst>
          </p:cNvPr>
          <p:cNvSpPr txBox="1">
            <a:spLocks/>
          </p:cNvSpPr>
          <p:nvPr/>
        </p:nvSpPr>
        <p:spPr>
          <a:xfrm>
            <a:off x="120667" y="64674"/>
            <a:ext cx="10194107"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rgbClr val="C00000"/>
                </a:solidFill>
              </a:rPr>
              <a:t>Notes: Optimizing Network Provisioning through Cooperation </a:t>
            </a:r>
            <a:r>
              <a:rPr lang="en-US" altLang="zh-CN" sz="2400" b="1" baseline="30000" dirty="0">
                <a:solidFill>
                  <a:srgbClr val="C00000"/>
                </a:solidFill>
              </a:rPr>
              <a:t>[1]</a:t>
            </a:r>
            <a:endParaRPr lang="en-US" sz="2400" b="1" baseline="30000" dirty="0"/>
          </a:p>
        </p:txBody>
      </p:sp>
      <p:sp>
        <p:nvSpPr>
          <p:cNvPr id="27" name="TextBox 26">
            <a:extLst>
              <a:ext uri="{FF2B5EF4-FFF2-40B4-BE49-F238E27FC236}">
                <a16:creationId xmlns:a16="http://schemas.microsoft.com/office/drawing/2014/main" id="{8ABC7DC3-B946-4694-B73D-980DB3ACD50F}"/>
              </a:ext>
            </a:extLst>
          </p:cNvPr>
          <p:cNvSpPr txBox="1"/>
          <p:nvPr/>
        </p:nvSpPr>
        <p:spPr>
          <a:xfrm>
            <a:off x="3265974" y="6611779"/>
            <a:ext cx="3852332" cy="246221"/>
          </a:xfrm>
          <a:prstGeom prst="rect">
            <a:avLst/>
          </a:prstGeom>
          <a:noFill/>
        </p:spPr>
        <p:txBody>
          <a:bodyPr wrap="square">
            <a:spAutoFit/>
          </a:bodyPr>
          <a:lstStyle/>
          <a:p>
            <a:r>
              <a:rPr lang="en-US" sz="1000" dirty="0"/>
              <a:t>[1] </a:t>
            </a:r>
            <a:r>
              <a:rPr lang="en-US" sz="1000" dirty="0">
                <a:hlinkClick r:id="rId3"/>
              </a:rPr>
              <a:t>https://www.usenix.org/conference/nsdi22/presentation/sharma</a:t>
            </a:r>
            <a:endParaRPr lang="en-US" sz="1000" dirty="0"/>
          </a:p>
        </p:txBody>
      </p:sp>
      <p:pic>
        <p:nvPicPr>
          <p:cNvPr id="41" name="Picture 40">
            <a:extLst>
              <a:ext uri="{FF2B5EF4-FFF2-40B4-BE49-F238E27FC236}">
                <a16:creationId xmlns:a16="http://schemas.microsoft.com/office/drawing/2014/main" id="{2A8F52A0-52D9-4380-9B9C-B6F7B3747DCF}"/>
              </a:ext>
            </a:extLst>
          </p:cNvPr>
          <p:cNvPicPr>
            <a:picLocks noChangeAspect="1"/>
          </p:cNvPicPr>
          <p:nvPr/>
        </p:nvPicPr>
        <p:blipFill>
          <a:blip r:embed="rId4"/>
          <a:stretch>
            <a:fillRect/>
          </a:stretch>
        </p:blipFill>
        <p:spPr>
          <a:xfrm>
            <a:off x="7684677" y="2321090"/>
            <a:ext cx="4436532" cy="2020148"/>
          </a:xfrm>
          <a:prstGeom prst="rect">
            <a:avLst/>
          </a:prstGeom>
          <a:ln w="12700">
            <a:solidFill>
              <a:srgbClr val="0070C0"/>
            </a:solidFill>
          </a:ln>
        </p:spPr>
      </p:pic>
      <p:pic>
        <p:nvPicPr>
          <p:cNvPr id="43" name="Picture 42">
            <a:extLst>
              <a:ext uri="{FF2B5EF4-FFF2-40B4-BE49-F238E27FC236}">
                <a16:creationId xmlns:a16="http://schemas.microsoft.com/office/drawing/2014/main" id="{7C030CD9-B123-4577-8D42-5930550D9EE6}"/>
              </a:ext>
            </a:extLst>
          </p:cNvPr>
          <p:cNvPicPr>
            <a:picLocks noChangeAspect="1"/>
          </p:cNvPicPr>
          <p:nvPr/>
        </p:nvPicPr>
        <p:blipFill>
          <a:blip r:embed="rId5"/>
          <a:stretch>
            <a:fillRect/>
          </a:stretch>
        </p:blipFill>
        <p:spPr>
          <a:xfrm>
            <a:off x="7674234" y="4396752"/>
            <a:ext cx="4439945" cy="832329"/>
          </a:xfrm>
          <a:prstGeom prst="rect">
            <a:avLst/>
          </a:prstGeom>
          <a:ln w="38100">
            <a:noFill/>
          </a:ln>
        </p:spPr>
      </p:pic>
      <p:pic>
        <p:nvPicPr>
          <p:cNvPr id="44" name="Picture 43">
            <a:extLst>
              <a:ext uri="{FF2B5EF4-FFF2-40B4-BE49-F238E27FC236}">
                <a16:creationId xmlns:a16="http://schemas.microsoft.com/office/drawing/2014/main" id="{C791C0D2-626C-4836-A8AD-8A68782A6427}"/>
              </a:ext>
            </a:extLst>
          </p:cNvPr>
          <p:cNvPicPr>
            <a:picLocks noChangeAspect="1"/>
          </p:cNvPicPr>
          <p:nvPr/>
        </p:nvPicPr>
        <p:blipFill>
          <a:blip r:embed="rId6"/>
          <a:stretch>
            <a:fillRect/>
          </a:stretch>
        </p:blipFill>
        <p:spPr>
          <a:xfrm>
            <a:off x="7690736" y="5304920"/>
            <a:ext cx="4424706" cy="1553080"/>
          </a:xfrm>
          <a:prstGeom prst="rect">
            <a:avLst/>
          </a:prstGeom>
          <a:ln w="38100">
            <a:noFill/>
          </a:ln>
        </p:spPr>
      </p:pic>
      <p:cxnSp>
        <p:nvCxnSpPr>
          <p:cNvPr id="6" name="Connector: Elbow 5">
            <a:extLst>
              <a:ext uri="{FF2B5EF4-FFF2-40B4-BE49-F238E27FC236}">
                <a16:creationId xmlns:a16="http://schemas.microsoft.com/office/drawing/2014/main" id="{4721BA50-00D5-4AA9-87C5-11DA93D7F767}"/>
              </a:ext>
            </a:extLst>
          </p:cNvPr>
          <p:cNvCxnSpPr>
            <a:stCxn id="42" idx="3"/>
            <a:endCxn id="37" idx="0"/>
          </p:cNvCxnSpPr>
          <p:nvPr/>
        </p:nvCxnSpPr>
        <p:spPr>
          <a:xfrm>
            <a:off x="7198468" y="1086255"/>
            <a:ext cx="2391333" cy="14842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2792829-5397-4440-BB38-15A6E8817150}"/>
              </a:ext>
            </a:extLst>
          </p:cNvPr>
          <p:cNvSpPr/>
          <p:nvPr/>
        </p:nvSpPr>
        <p:spPr>
          <a:xfrm>
            <a:off x="7665395" y="2276272"/>
            <a:ext cx="4435813" cy="2081719"/>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D7DB82-514B-4984-9CD7-11054CEF3753}"/>
              </a:ext>
            </a:extLst>
          </p:cNvPr>
          <p:cNvPicPr>
            <a:picLocks noChangeAspect="1"/>
          </p:cNvPicPr>
          <p:nvPr/>
        </p:nvPicPr>
        <p:blipFill>
          <a:blip r:embed="rId7"/>
          <a:stretch>
            <a:fillRect/>
          </a:stretch>
        </p:blipFill>
        <p:spPr>
          <a:xfrm>
            <a:off x="3767247" y="2122361"/>
            <a:ext cx="3991283" cy="1927578"/>
          </a:xfrm>
          <a:prstGeom prst="rect">
            <a:avLst/>
          </a:prstGeom>
        </p:spPr>
      </p:pic>
      <p:pic>
        <p:nvPicPr>
          <p:cNvPr id="39" name="Picture 38">
            <a:extLst>
              <a:ext uri="{FF2B5EF4-FFF2-40B4-BE49-F238E27FC236}">
                <a16:creationId xmlns:a16="http://schemas.microsoft.com/office/drawing/2014/main" id="{03EC5079-D4EC-4525-A238-A117EB5C861E}"/>
              </a:ext>
            </a:extLst>
          </p:cNvPr>
          <p:cNvPicPr>
            <a:picLocks noChangeAspect="1"/>
          </p:cNvPicPr>
          <p:nvPr/>
        </p:nvPicPr>
        <p:blipFill>
          <a:blip r:embed="rId8"/>
          <a:stretch>
            <a:fillRect/>
          </a:stretch>
        </p:blipFill>
        <p:spPr>
          <a:xfrm>
            <a:off x="99976" y="3680847"/>
            <a:ext cx="4385733" cy="2957019"/>
          </a:xfrm>
          <a:prstGeom prst="rect">
            <a:avLst/>
          </a:prstGeom>
          <a:ln w="12700">
            <a:solidFill>
              <a:srgbClr val="0070C0"/>
            </a:solidFill>
          </a:ln>
        </p:spPr>
      </p:pic>
      <p:sp>
        <p:nvSpPr>
          <p:cNvPr id="76" name="Arrow: Up 75">
            <a:extLst>
              <a:ext uri="{FF2B5EF4-FFF2-40B4-BE49-F238E27FC236}">
                <a16:creationId xmlns:a16="http://schemas.microsoft.com/office/drawing/2014/main" id="{8951A9E9-502E-4516-8FEA-800744C2A585}"/>
              </a:ext>
            </a:extLst>
          </p:cNvPr>
          <p:cNvSpPr/>
          <p:nvPr/>
        </p:nvSpPr>
        <p:spPr>
          <a:xfrm rot="19962119">
            <a:off x="6986405" y="3620851"/>
            <a:ext cx="109738" cy="2566484"/>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A632B53B-342E-46DD-A159-664A5F900897}"/>
              </a:ext>
            </a:extLst>
          </p:cNvPr>
          <p:cNvPicPr>
            <a:picLocks noChangeAspect="1"/>
          </p:cNvPicPr>
          <p:nvPr/>
        </p:nvPicPr>
        <p:blipFill>
          <a:blip r:embed="rId9"/>
          <a:stretch>
            <a:fillRect/>
          </a:stretch>
        </p:blipFill>
        <p:spPr>
          <a:xfrm>
            <a:off x="7362470" y="1234680"/>
            <a:ext cx="4454662" cy="974070"/>
          </a:xfrm>
          <a:prstGeom prst="rect">
            <a:avLst/>
          </a:prstGeom>
          <a:ln w="28575">
            <a:solidFill>
              <a:srgbClr val="0070C0"/>
            </a:solidFill>
          </a:ln>
        </p:spPr>
      </p:pic>
      <p:pic>
        <p:nvPicPr>
          <p:cNvPr id="7" name="Picture 6">
            <a:extLst>
              <a:ext uri="{FF2B5EF4-FFF2-40B4-BE49-F238E27FC236}">
                <a16:creationId xmlns:a16="http://schemas.microsoft.com/office/drawing/2014/main" id="{9B7155FB-0126-4727-AAAF-72CEA4CA2D60}"/>
              </a:ext>
            </a:extLst>
          </p:cNvPr>
          <p:cNvPicPr>
            <a:picLocks noChangeAspect="1"/>
          </p:cNvPicPr>
          <p:nvPr/>
        </p:nvPicPr>
        <p:blipFill>
          <a:blip r:embed="rId10"/>
          <a:stretch>
            <a:fillRect/>
          </a:stretch>
        </p:blipFill>
        <p:spPr>
          <a:xfrm>
            <a:off x="2324989" y="894944"/>
            <a:ext cx="4930552" cy="1527247"/>
          </a:xfrm>
          <a:prstGeom prst="rect">
            <a:avLst/>
          </a:prstGeom>
        </p:spPr>
      </p:pic>
      <p:sp>
        <p:nvSpPr>
          <p:cNvPr id="19" name="Rectangle 18">
            <a:extLst>
              <a:ext uri="{FF2B5EF4-FFF2-40B4-BE49-F238E27FC236}">
                <a16:creationId xmlns:a16="http://schemas.microsoft.com/office/drawing/2014/main" id="{DDCC4DD1-A94D-4416-9884-0DC99E865B18}"/>
              </a:ext>
            </a:extLst>
          </p:cNvPr>
          <p:cNvSpPr/>
          <p:nvPr/>
        </p:nvSpPr>
        <p:spPr>
          <a:xfrm>
            <a:off x="48640" y="3634902"/>
            <a:ext cx="4435813" cy="3038272"/>
          </a:xfrm>
          <a:prstGeom prst="rect">
            <a:avLst/>
          </a:prstGeom>
          <a:solidFill>
            <a:schemeClr val="bg1">
              <a:lumMod val="85000"/>
              <a:alpha val="68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Curved 12">
            <a:extLst>
              <a:ext uri="{FF2B5EF4-FFF2-40B4-BE49-F238E27FC236}">
                <a16:creationId xmlns:a16="http://schemas.microsoft.com/office/drawing/2014/main" id="{A7D55AA7-2D8D-490B-AA78-E0C9D86A8160}"/>
              </a:ext>
            </a:extLst>
          </p:cNvPr>
          <p:cNvCxnSpPr>
            <a:cxnSpLocks/>
          </p:cNvCxnSpPr>
          <p:nvPr/>
        </p:nvCxnSpPr>
        <p:spPr>
          <a:xfrm rot="5400000" flipH="1" flipV="1">
            <a:off x="5695544" y="1679643"/>
            <a:ext cx="90791" cy="3592748"/>
          </a:xfrm>
          <a:prstGeom prst="curvedConnector3">
            <a:avLst>
              <a:gd name="adj1" fmla="val -251787"/>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948C556-4E49-44C9-A016-6628A57FA5E3}"/>
              </a:ext>
            </a:extLst>
          </p:cNvPr>
          <p:cNvCxnSpPr>
            <a:cxnSpLocks/>
          </p:cNvCxnSpPr>
          <p:nvPr/>
        </p:nvCxnSpPr>
        <p:spPr>
          <a:xfrm flipV="1">
            <a:off x="4007795" y="3103123"/>
            <a:ext cx="1614792" cy="680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5639B82-6A63-4B9D-BEF9-857409DE5EBE}"/>
              </a:ext>
            </a:extLst>
          </p:cNvPr>
          <p:cNvCxnSpPr>
            <a:cxnSpLocks/>
          </p:cNvCxnSpPr>
          <p:nvPr/>
        </p:nvCxnSpPr>
        <p:spPr>
          <a:xfrm>
            <a:off x="5823625" y="3119337"/>
            <a:ext cx="162776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98C70F13-771B-49A1-A750-446B5092FB63}"/>
              </a:ext>
            </a:extLst>
          </p:cNvPr>
          <p:cNvCxnSpPr>
            <a:cxnSpLocks/>
          </p:cNvCxnSpPr>
          <p:nvPr/>
        </p:nvCxnSpPr>
        <p:spPr>
          <a:xfrm rot="5400000" flipH="1" flipV="1">
            <a:off x="4797357" y="2033081"/>
            <a:ext cx="81064" cy="1786646"/>
          </a:xfrm>
          <a:prstGeom prst="curvedConnector3">
            <a:avLst>
              <a:gd name="adj1" fmla="val 381999"/>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ECFFFFBC-435C-4D8C-9892-45646F2E5C6F}"/>
              </a:ext>
            </a:extLst>
          </p:cNvPr>
          <p:cNvSpPr/>
          <p:nvPr/>
        </p:nvSpPr>
        <p:spPr>
          <a:xfrm>
            <a:off x="4688730" y="950068"/>
            <a:ext cx="2509738" cy="27237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lide Number Placeholder 31">
            <a:extLst>
              <a:ext uri="{FF2B5EF4-FFF2-40B4-BE49-F238E27FC236}">
                <a16:creationId xmlns:a16="http://schemas.microsoft.com/office/drawing/2014/main" id="{397BE5EC-82D5-4D5E-9AF5-E8F9B2CBDAF1}"/>
              </a:ext>
            </a:extLst>
          </p:cNvPr>
          <p:cNvSpPr>
            <a:spLocks noGrp="1"/>
          </p:cNvSpPr>
          <p:nvPr>
            <p:ph type="sldNum" sz="quarter" idx="12"/>
          </p:nvPr>
        </p:nvSpPr>
        <p:spPr/>
        <p:txBody>
          <a:bodyPr/>
          <a:lstStyle/>
          <a:p>
            <a:fld id="{99371C1B-A13D-49AF-A30A-2E29DF20F284}" type="slidenum">
              <a:rPr lang="en-US" smtClean="0"/>
              <a:t>9</a:t>
            </a:fld>
            <a:endParaRPr lang="en-US"/>
          </a:p>
        </p:txBody>
      </p:sp>
      <p:sp>
        <p:nvSpPr>
          <p:cNvPr id="47" name="Rectangle 46">
            <a:extLst>
              <a:ext uri="{FF2B5EF4-FFF2-40B4-BE49-F238E27FC236}">
                <a16:creationId xmlns:a16="http://schemas.microsoft.com/office/drawing/2014/main" id="{B43ABF1F-6D96-41CB-ABC7-7BB77ABDFBA2}"/>
              </a:ext>
            </a:extLst>
          </p:cNvPr>
          <p:cNvSpPr/>
          <p:nvPr/>
        </p:nvSpPr>
        <p:spPr>
          <a:xfrm>
            <a:off x="7668997" y="4404467"/>
            <a:ext cx="4438336" cy="239426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819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20759</TotalTime>
  <Words>993</Words>
  <Application>Microsoft Office PowerPoint</Application>
  <PresentationFormat>Widescreen</PresentationFormat>
  <Paragraphs>172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Notes: Optimizing Network Provisioning through Cooperation [1]</vt:lpstr>
      <vt:lpstr>Notes: Optimizing Network Provisioning through Cooperation [1]</vt:lpstr>
      <vt:lpstr>Notes: Optimizing Network Provisioning through Cooperation [1]</vt:lpstr>
      <vt:lpstr>PowerPoint Presentation</vt:lpstr>
      <vt:lpstr>PowerPoint Presentation</vt:lpstr>
      <vt:lpstr>PowerPoint Presentation</vt:lpstr>
      <vt:lpstr>PowerPoint Presentation</vt:lpstr>
      <vt:lpstr>PowerPoint Presentation</vt:lpstr>
      <vt:lpstr>PowerPoint Presentation</vt:lpstr>
      <vt:lpstr>Notes: Optimizing Network Provisioning through Cooperation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Seeds for Brainstorm</dc:title>
  <dc:creator>Jian Li</dc:creator>
  <cp:lastModifiedBy>Yingxuan Zhu</cp:lastModifiedBy>
  <cp:revision>630</cp:revision>
  <dcterms:created xsi:type="dcterms:W3CDTF">2021-03-22T17:08:32Z</dcterms:created>
  <dcterms:modified xsi:type="dcterms:W3CDTF">2022-04-22T02:27:02Z</dcterms:modified>
</cp:coreProperties>
</file>