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2" r:id="rId2"/>
    <p:sldId id="297" r:id="rId3"/>
    <p:sldId id="298" r:id="rId4"/>
    <p:sldId id="299" r:id="rId5"/>
    <p:sldId id="301" r:id="rId6"/>
    <p:sldId id="305" r:id="rId7"/>
    <p:sldId id="30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6437" autoAdjust="0"/>
  </p:normalViewPr>
  <p:slideViewPr>
    <p:cSldViewPr snapToGrid="0">
      <p:cViewPr varScale="1">
        <p:scale>
          <a:sx n="115" d="100"/>
          <a:sy n="115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7E53E-DCC9-4EEA-BE84-24AA42B8DF53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3839E-ECD2-4C2B-B6B3-039F1A78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8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01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21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15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1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65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05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3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81C6-491D-42AF-BEA9-F9B330D17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58EFA-79C2-477C-A94F-AED1C8CFF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172F-D083-4C99-9AC8-FC3854B5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691C9-A229-4453-AA4A-7B9C4354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118CE-8DFE-44D3-9A1E-0C350A6F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F929-6039-4938-A12D-EBE01810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0D092-84AE-4B7A-8491-1D30E478B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BE112-F406-4473-9899-0A227AA2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B874-F03B-4A4A-80BD-1A1809D4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26BEA-5B59-48B2-A2EA-46EA2337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1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E8C4F-61EA-4D64-BA71-271141F07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183B2-4597-43C5-ADFE-63AA5C440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4E4F-E87F-4AAC-BDE4-1AB1A95F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AB5F2-73B1-4933-873B-2F28E65B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E2F26-AC93-4EA5-B66E-EDD2550A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4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47D1-D15F-4890-BC67-A7C49652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B7E6F-3A21-4BAA-B8DA-E4094935D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551F7-9B27-4D00-865C-AF95C5C7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A80D4-D0C0-41FA-8C7F-36075415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2742-5D26-48A7-90F7-49C6574E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1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C232-D533-4BDD-BACF-F902E7FE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B804F-6A5A-42E6-8FAC-0D9854D5D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41D7C-2408-476C-99AC-96C0FA16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483A7-E754-49FB-8528-C04D51AD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4E191-E3D1-4727-9CC6-E42300D7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5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43C8-7FAD-410F-9085-09BFEA59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9CD8D-C9D6-44F7-A044-41D94A575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3C0D9-F76D-49D7-BE7D-4A11BA4A2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A35A7-437B-47B7-B2D1-F3F763BD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709E6-679C-40DF-A6EB-5E3BF3E2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AB72A-6BFB-4D9C-94DF-BCE141FF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99FC-8A18-4472-8E23-4E72259A4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E2FCC-A784-49C0-A5AC-48BAD7E8E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D19A6-DA4C-4173-A476-219BA2C05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E6B41-AD5C-448F-81B0-E3B616A29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0077B-3019-46B1-BF96-C84D1FE8F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E08C49-27A8-4718-ABE2-4D6B5494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017C4-7537-444F-8827-56FF32E2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84F20-7AFD-4E14-8B01-1504E845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8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A72B-0B8C-4C53-8820-09B44869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C2048-7FCF-4BB6-86F1-0A41B965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511BF-FF27-43E0-81C2-F7238D25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342EA-6F2E-49EE-BEEF-FB5C9528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2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F379A-8E5A-4B14-9803-1EA65C27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FA51B-5501-4091-B227-A49BE46E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C4B43-9A7A-4036-AA79-F8F10429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7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7429-8B5F-4097-BB24-0D5CA709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2B2D-D145-4C9E-B0FD-7868E376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E48FA-C3B3-4F00-A0C3-0988C3DE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8A4A1-5BDC-4F76-991D-B36EB82A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9970D-2D77-4F63-85E9-C2D64F16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A77C8-B065-4BDF-A27D-70F46094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6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45CF-CF1C-4D2D-B07C-FFDD6BB9D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49916-D3F4-472A-9BDE-8C4670B40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12290-83A4-4553-B49C-7A44E9543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605EA-197F-4B5E-9B13-286C9986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110AC-B4F6-4099-BE57-797F762C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7C265-97DA-4CD7-9B6B-B8944A45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D0647B-00B4-4939-9FAD-A926F286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26945-4BA1-4F11-9C6C-027CEE5DD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BC7EF-6275-4A65-915A-C81366C24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3E0DA-34BF-445A-A003-CCE061496EE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1027D-4B97-41CF-816E-A677DA921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D41F4-F6FE-4C0A-A9BA-69C0658D4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6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cseweb.ucsd.edu/~jzhao/files/wang-hpca2022.pdf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cseweb.ucsd.edu/~jzhao/files/wang-hpca2022.pdf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cseweb.ucsd.edu/~jzhao/files/wang-hpca2022.pdf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seweb.ucsd.edu/~jzhao/files/wang-hpca2022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eecs.umich.edu/~mosharaf/Readings/Parameter-Server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eweb.ucsd.edu/~jzhao/files/wang-hpca2022.pdf" TargetMode="External"/><Relationship Id="rId5" Type="http://schemas.openxmlformats.org/officeDocument/2006/relationships/hyperlink" Target="https://arxiv.org/abs/1805.07891" TargetMode="External"/><Relationship Id="rId4" Type="http://schemas.openxmlformats.org/officeDocument/2006/relationships/hyperlink" Target="https://www.pdl.cmu.edu/PDL-FTP/CloudComputing/GeePS-cui-eurosys16.pdf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003.05622" TargetMode="External"/><Relationship Id="rId3" Type="http://schemas.openxmlformats.org/officeDocument/2006/relationships/hyperlink" Target="https://i.cs.hku.hk/~cwu/papers/yhpeng-sosp19.pdf" TargetMode="External"/><Relationship Id="rId7" Type="http://schemas.openxmlformats.org/officeDocument/2006/relationships/hyperlink" Target="https://dl.acm.org/doi/pdf/10.1145/3373376.337849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902.01064" TargetMode="External"/><Relationship Id="rId5" Type="http://schemas.openxmlformats.org/officeDocument/2006/relationships/hyperlink" Target="https://ieeexplore.ieee.org/document/9138924" TargetMode="External"/><Relationship Id="rId4" Type="http://schemas.openxmlformats.org/officeDocument/2006/relationships/hyperlink" Target="https://arxiv.org/abs/1910.04940" TargetMode="External"/><Relationship Id="rId9" Type="http://schemas.openxmlformats.org/officeDocument/2006/relationships/hyperlink" Target="https://cseweb.ucsd.edu/~jzhao/files/wang-hpca2022.pdf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jianh.web.engr.illinois.edu/papers/iswitch-isca2019.pdf" TargetMode="External"/><Relationship Id="rId3" Type="http://schemas.openxmlformats.org/officeDocument/2006/relationships/hyperlink" Target="https://web.eecs.umich.edu/~twenisch/papers/isca09-disaggregate.pdf" TargetMode="External"/><Relationship Id="rId7" Type="http://schemas.openxmlformats.org/officeDocument/2006/relationships/hyperlink" Target="https://arxiv.org/abs/1908.0307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902.06468" TargetMode="External"/><Relationship Id="rId5" Type="http://schemas.openxmlformats.org/officeDocument/2006/relationships/hyperlink" Target="https://dl.acm.org/doi/pdf/10.1109/MICRO.2014.55" TargetMode="External"/><Relationship Id="rId4" Type="http://schemas.openxmlformats.org/officeDocument/2006/relationships/hyperlink" Target="https://web.eecs.umich.edu/~twenisch/papers/hpca12-disagg.pdf" TargetMode="External"/><Relationship Id="rId9" Type="http://schemas.openxmlformats.org/officeDocument/2006/relationships/hyperlink" Target="https://cseweb.ucsd.edu/~jzhao/files/wang-hpca202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2D11F3-92C3-6571-AB56-409328500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12" y="4713215"/>
            <a:ext cx="4687331" cy="1852829"/>
          </a:xfrm>
          <a:prstGeom prst="rect">
            <a:avLst/>
          </a:prstGeom>
        </p:spPr>
      </p:pic>
      <p:sp>
        <p:nvSpPr>
          <p:cNvPr id="52" name="Title 1">
            <a:extLst>
              <a:ext uri="{FF2B5EF4-FFF2-40B4-BE49-F238E27FC236}">
                <a16:creationId xmlns:a16="http://schemas.microsoft.com/office/drawing/2014/main" id="{2973FC88-BE47-4102-8709-1965BD3E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503" y="0"/>
            <a:ext cx="10715107" cy="872465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HPCA 2022: Enabling Efﬁcient Large-Scale Deep Learning Training with Cache Coherent Disaggregated Memory Systems</a:t>
            </a:r>
            <a:endParaRPr lang="en-US" sz="2400" b="1" baseline="30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5CBACF-2393-DE13-7CA8-0C41E862F208}"/>
              </a:ext>
            </a:extLst>
          </p:cNvPr>
          <p:cNvSpPr txBox="1"/>
          <p:nvPr/>
        </p:nvSpPr>
        <p:spPr>
          <a:xfrm>
            <a:off x="8896062" y="6541532"/>
            <a:ext cx="3744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[M.1] </a:t>
            </a:r>
            <a:r>
              <a:rPr lang="en-US" sz="900" dirty="0">
                <a:hlinkClick r:id="rId4"/>
              </a:rPr>
              <a:t>https://cseweb.ucsd.edu/~jzhao/files/wang-hpca2022.pdf</a:t>
            </a:r>
            <a:endParaRPr lang="en-US" sz="9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15335F-2A07-F51B-B078-E0731C6484B4}"/>
              </a:ext>
            </a:extLst>
          </p:cNvPr>
          <p:cNvSpPr/>
          <p:nvPr/>
        </p:nvSpPr>
        <p:spPr>
          <a:xfrm>
            <a:off x="283845" y="858467"/>
            <a:ext cx="4296468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I. Background Information and Challenges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E1E34B-A818-2BD1-4592-444161E5CFB8}"/>
              </a:ext>
            </a:extLst>
          </p:cNvPr>
          <p:cNvSpPr txBox="1"/>
          <p:nvPr/>
        </p:nvSpPr>
        <p:spPr>
          <a:xfrm>
            <a:off x="214349" y="1285452"/>
            <a:ext cx="598694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</a:t>
            </a:r>
            <a:r>
              <a:rPr lang="en-US" sz="1400" b="1" dirty="0">
                <a:solidFill>
                  <a:srgbClr val="C00000"/>
                </a:solidFill>
              </a:rPr>
              <a:t>distributed DL training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C00000"/>
                </a:solidFill>
              </a:rPr>
              <a:t>parameter communication </a:t>
            </a:r>
            <a:r>
              <a:rPr lang="en-US" sz="1400" dirty="0"/>
              <a:t>became a key performance </a:t>
            </a:r>
            <a:r>
              <a:rPr lang="en-US" sz="1400" b="1" dirty="0">
                <a:solidFill>
                  <a:srgbClr val="C00000"/>
                </a:solidFill>
              </a:rPr>
              <a:t>bottleneck</a:t>
            </a:r>
            <a:r>
              <a:rPr lang="en-US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GPUs and TPUs on-device memory </a:t>
            </a:r>
            <a:r>
              <a:rPr lang="en-US" sz="1400" dirty="0"/>
              <a:t>is high-performance but significantly </a:t>
            </a:r>
            <a:r>
              <a:rPr lang="en-US" sz="1400" b="1" dirty="0">
                <a:solidFill>
                  <a:srgbClr val="0070C0"/>
                </a:solidFill>
              </a:rPr>
              <a:t>smaller</a:t>
            </a:r>
            <a:r>
              <a:rPr lang="en-US" sz="1400" dirty="0"/>
              <a:t> than the system memory; on-device memory capacity does not evolve as fast as DL model sizes.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b="1" dirty="0">
                <a:solidFill>
                  <a:srgbClr val="0070C0"/>
                </a:solidFill>
              </a:rPr>
              <a:t>bandwidth</a:t>
            </a:r>
            <a:r>
              <a:rPr lang="en-US" sz="1400" dirty="0">
                <a:solidFill>
                  <a:srgbClr val="0070C0"/>
                </a:solidFill>
              </a:rPr>
              <a:t> of cross-device communication </a:t>
            </a:r>
            <a:r>
              <a:rPr lang="en-US" sz="1400" dirty="0"/>
              <a:t>is significantly </a:t>
            </a:r>
            <a:r>
              <a:rPr lang="en-US" sz="1400" b="1" dirty="0">
                <a:solidFill>
                  <a:srgbClr val="0070C0"/>
                </a:solidFill>
              </a:rPr>
              <a:t>lower</a:t>
            </a:r>
            <a:r>
              <a:rPr lang="en-US" sz="1400" dirty="0"/>
              <a:t> than on-device memory bandwidth.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Cache-coherent interconnection (CCI): </a:t>
            </a:r>
            <a:r>
              <a:rPr lang="en-US" sz="1400" dirty="0"/>
              <a:t>allows CPU to directly issue load and store instructions to access multiple memory devices attached to the existing serial buses; CCI also allows the host CPU to distribute memory-intensive computation jobs to the processors on memory devices, schedule the jobs, and collect computed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CCI reuses existing serial bus physical layer protocol and builds a customized higher-level protocol stack that focuses on improving ﬁne-grained memory access latency while providing sufﬁcient peak bandwidth. Thus, </a:t>
            </a:r>
            <a:r>
              <a:rPr lang="en-US" sz="1400" dirty="0">
                <a:solidFill>
                  <a:srgbClr val="0070C0"/>
                </a:solidFill>
              </a:rPr>
              <a:t>CCI can achieve higher bandwidth when accessing small memory blocks</a:t>
            </a:r>
            <a:r>
              <a:rPr lang="en-US" sz="1400" dirty="0"/>
              <a:t>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D1794B-ECC3-CF6C-CC5A-8E455D32E2F5}"/>
              </a:ext>
            </a:extLst>
          </p:cNvPr>
          <p:cNvSpPr/>
          <p:nvPr/>
        </p:nvSpPr>
        <p:spPr>
          <a:xfrm>
            <a:off x="6293160" y="847056"/>
            <a:ext cx="1704511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</a:rPr>
              <a:t>III. Solutions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E794EE-8D70-D4A1-A17E-F4F8B18B74F1}"/>
              </a:ext>
            </a:extLst>
          </p:cNvPr>
          <p:cNvSpPr txBox="1"/>
          <p:nvPr/>
        </p:nvSpPr>
        <p:spPr>
          <a:xfrm>
            <a:off x="4921134" y="4772536"/>
            <a:ext cx="142978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Insights</a:t>
            </a:r>
            <a:r>
              <a:rPr lang="en-US" sz="1600" b="1" dirty="0"/>
              <a:t>: 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Enable GPU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C00000"/>
                </a:solidFill>
              </a:rPr>
              <a:t>direct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access to CCI memory</a:t>
            </a:r>
            <a:r>
              <a:rPr lang="en-US" sz="1600" b="1" dirty="0"/>
              <a:t> for better performance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2C2D91-1862-5715-3C12-7F0F7864C010}"/>
              </a:ext>
            </a:extLst>
          </p:cNvPr>
          <p:cNvSpPr txBox="1"/>
          <p:nvPr/>
        </p:nvSpPr>
        <p:spPr>
          <a:xfrm>
            <a:off x="6351300" y="1408550"/>
            <a:ext cx="1512539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COARSE: a disaggregated memory extension for parameter communication in distributed DL training.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A85AC2-2DE9-6AC9-26B4-32036168006A}"/>
              </a:ext>
            </a:extLst>
          </p:cNvPr>
          <p:cNvSpPr/>
          <p:nvPr/>
        </p:nvSpPr>
        <p:spPr>
          <a:xfrm>
            <a:off x="207818" y="798022"/>
            <a:ext cx="6026727" cy="57856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4CA0D6-26FD-64F1-B266-38CFD2C795C1}"/>
              </a:ext>
            </a:extLst>
          </p:cNvPr>
          <p:cNvSpPr/>
          <p:nvPr/>
        </p:nvSpPr>
        <p:spPr>
          <a:xfrm>
            <a:off x="6270568" y="809106"/>
            <a:ext cx="5791199" cy="57662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5C2D0E-EFCD-27A8-CC11-5FC99163E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1390" y="1432217"/>
            <a:ext cx="4057316" cy="264101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2BC9EA-5941-7B8C-B4C0-A2B4BFECC3A2}"/>
              </a:ext>
            </a:extLst>
          </p:cNvPr>
          <p:cNvSpPr/>
          <p:nvPr/>
        </p:nvSpPr>
        <p:spPr>
          <a:xfrm>
            <a:off x="2593572" y="6084916"/>
            <a:ext cx="989214" cy="15794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FE9107-54E2-9660-A954-B56343175C4C}"/>
              </a:ext>
            </a:extLst>
          </p:cNvPr>
          <p:cNvSpPr/>
          <p:nvPr/>
        </p:nvSpPr>
        <p:spPr>
          <a:xfrm>
            <a:off x="7991302" y="2438399"/>
            <a:ext cx="1834342" cy="14852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E0163B9-80C1-32E7-BC52-5C31BDA26C56}"/>
              </a:ext>
            </a:extLst>
          </p:cNvPr>
          <p:cNvSpPr/>
          <p:nvPr/>
        </p:nvSpPr>
        <p:spPr>
          <a:xfrm>
            <a:off x="3992881" y="5281352"/>
            <a:ext cx="628996" cy="1385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1FB5B0-395A-1599-C820-921AB027679B}"/>
              </a:ext>
            </a:extLst>
          </p:cNvPr>
          <p:cNvSpPr txBox="1"/>
          <p:nvPr/>
        </p:nvSpPr>
        <p:spPr>
          <a:xfrm>
            <a:off x="6302654" y="3849177"/>
            <a:ext cx="57840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</a:t>
            </a:r>
            <a:r>
              <a:rPr lang="en-US" dirty="0"/>
              <a:t> design </a:t>
            </a:r>
            <a:r>
              <a:rPr lang="en-US" dirty="0">
                <a:solidFill>
                  <a:srgbClr val="C00000"/>
                </a:solidFill>
              </a:rPr>
              <a:t>principles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Decentralized parameter communication </a:t>
            </a:r>
            <a:r>
              <a:rPr lang="en-US" dirty="0"/>
              <a:t>scheme.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Tensor routing and partitioning</a:t>
            </a:r>
            <a:r>
              <a:rPr lang="en-US" dirty="0"/>
              <a:t> scheme: exploit </a:t>
            </a:r>
            <a:r>
              <a:rPr lang="en-US" dirty="0">
                <a:solidFill>
                  <a:srgbClr val="0070C0"/>
                </a:solidFill>
              </a:rPr>
              <a:t>non-uniform</a:t>
            </a:r>
            <a:r>
              <a:rPr lang="en-US" dirty="0"/>
              <a:t> interconnection bandwidth characteristics to fully utilize serial bus bandwidth and improve tensor locality in GPUs.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Dual parameter synchronization</a:t>
            </a:r>
            <a:r>
              <a:rPr lang="en-US" dirty="0"/>
              <a:t> scheme: </a:t>
            </a:r>
            <a:r>
              <a:rPr lang="en-US" dirty="0">
                <a:solidFill>
                  <a:srgbClr val="0070C0"/>
                </a:solidFill>
              </a:rPr>
              <a:t>reduce parameter synchronization trafﬁc</a:t>
            </a:r>
            <a:r>
              <a:rPr lang="en-US" dirty="0"/>
              <a:t> and enable high GPU computation utilization.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0BB22C-9E5F-9333-9B1B-C29AE9FAADA0}"/>
              </a:ext>
            </a:extLst>
          </p:cNvPr>
          <p:cNvCxnSpPr>
            <a:stCxn id="14" idx="3"/>
            <a:endCxn id="35" idx="2"/>
          </p:cNvCxnSpPr>
          <p:nvPr/>
        </p:nvCxnSpPr>
        <p:spPr>
          <a:xfrm flipV="1">
            <a:off x="3582786" y="5419898"/>
            <a:ext cx="724593" cy="743989"/>
          </a:xfrm>
          <a:prstGeom prst="straightConnector1">
            <a:avLst/>
          </a:prstGeom>
          <a:ln w="127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03CD5DA-4D73-6817-000E-41DDAA0C1A3A}"/>
              </a:ext>
            </a:extLst>
          </p:cNvPr>
          <p:cNvSpPr txBox="1"/>
          <p:nvPr/>
        </p:nvSpPr>
        <p:spPr>
          <a:xfrm>
            <a:off x="11097492" y="102123"/>
            <a:ext cx="95596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600" b="1" baseline="30000" dirty="0">
                <a:solidFill>
                  <a:schemeClr val="bg1"/>
                </a:solidFill>
              </a:rPr>
              <a:t>[M.1]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26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2973FC88-BE47-4102-8709-1965BD3E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503" y="0"/>
            <a:ext cx="11945465" cy="872465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HPCA 2022: Enabling Efﬁcient Large-Scale Deep Learning Training with Cache Coherent Disaggregated Memory Systems</a:t>
            </a:r>
            <a:endParaRPr lang="en-US" sz="2400" b="1" baseline="30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5CBACF-2393-DE13-7CA8-0C41E862F208}"/>
              </a:ext>
            </a:extLst>
          </p:cNvPr>
          <p:cNvSpPr txBox="1"/>
          <p:nvPr/>
        </p:nvSpPr>
        <p:spPr>
          <a:xfrm>
            <a:off x="279284" y="6525057"/>
            <a:ext cx="3744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[M.1] </a:t>
            </a:r>
            <a:r>
              <a:rPr lang="en-US" sz="900" dirty="0">
                <a:hlinkClick r:id="rId3"/>
              </a:rPr>
              <a:t>https://cseweb.ucsd.edu/~jzhao/files/wang-hpca2022.pdf</a:t>
            </a:r>
            <a:endParaRPr lang="en-US" sz="9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D1794B-ECC3-CF6C-CC5A-8E455D32E2F5}"/>
              </a:ext>
            </a:extLst>
          </p:cNvPr>
          <p:cNvSpPr/>
          <p:nvPr/>
        </p:nvSpPr>
        <p:spPr>
          <a:xfrm>
            <a:off x="137586" y="841237"/>
            <a:ext cx="1704511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</a:rPr>
              <a:t>III. Solutions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2C2D91-1862-5715-3C12-7F0F7864C010}"/>
              </a:ext>
            </a:extLst>
          </p:cNvPr>
          <p:cNvSpPr txBox="1"/>
          <p:nvPr/>
        </p:nvSpPr>
        <p:spPr>
          <a:xfrm>
            <a:off x="9524140" y="2542299"/>
            <a:ext cx="2421249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“Cache cOherent interconnected pARameter Server (COARSE), which is a decentralized parameter synchronization design ofﬂoaded to CCI-based disaggregated memory systems.”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6130674-62A3-0016-4A42-D3975F3FCD26}"/>
              </a:ext>
            </a:extLst>
          </p:cNvPr>
          <p:cNvGrpSpPr/>
          <p:nvPr/>
        </p:nvGrpSpPr>
        <p:grpSpPr>
          <a:xfrm>
            <a:off x="144068" y="861990"/>
            <a:ext cx="11716556" cy="5588237"/>
            <a:chOff x="144068" y="861990"/>
            <a:chExt cx="11716556" cy="55882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39A6309-51F3-8944-70BF-66A9D8E9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41556" y="2515560"/>
              <a:ext cx="4287040" cy="2929355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164294B-110E-F6DA-4839-E993B9BF7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8622" y="2187298"/>
              <a:ext cx="3503928" cy="272980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551952-D532-8211-AD75-8F2A9D15165D}"/>
                </a:ext>
              </a:extLst>
            </p:cNvPr>
            <p:cNvSpPr txBox="1"/>
            <p:nvPr/>
          </p:nvSpPr>
          <p:spPr>
            <a:xfrm>
              <a:off x="1933608" y="861990"/>
              <a:ext cx="617425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1. Decentralized parameter communication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D99A1B0-6170-B688-A256-C7F2B96A5B29}"/>
                </a:ext>
              </a:extLst>
            </p:cNvPr>
            <p:cNvSpPr/>
            <p:nvPr/>
          </p:nvSpPr>
          <p:spPr>
            <a:xfrm>
              <a:off x="2315431" y="2215978"/>
              <a:ext cx="1630493" cy="128510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3D687DD-5451-41EE-1641-9B5D1BE12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70357" y="1528191"/>
              <a:ext cx="4990267" cy="720740"/>
            </a:xfrm>
            <a:prstGeom prst="rect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0C3D64D-1BAC-6D8B-1BBE-B8811B618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04887" y="5567981"/>
              <a:ext cx="4460241" cy="882246"/>
            </a:xfrm>
            <a:prstGeom prst="rect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8FAB5F5-0087-4693-0042-0B6708A5C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068" y="5612559"/>
              <a:ext cx="5103372" cy="705861"/>
            </a:xfrm>
            <a:prstGeom prst="rect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C7CC978-F295-C0CC-152E-809076E7D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5679" y="1418416"/>
              <a:ext cx="4996960" cy="444326"/>
            </a:xfrm>
            <a:prstGeom prst="rect">
              <a:avLst/>
            </a:prstGeom>
            <a:ln w="12700">
              <a:solidFill>
                <a:srgbClr val="C00000"/>
              </a:solidFill>
            </a:ln>
          </p:spPr>
        </p:pic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4AE7E73-1B98-AC16-3193-627B04A2464F}"/>
                </a:ext>
              </a:extLst>
            </p:cNvPr>
            <p:cNvCxnSpPr>
              <a:stCxn id="42" idx="3"/>
              <a:endCxn id="4" idx="1"/>
            </p:cNvCxnSpPr>
            <p:nvPr/>
          </p:nvCxnSpPr>
          <p:spPr>
            <a:xfrm>
              <a:off x="3945924" y="2858530"/>
              <a:ext cx="1095632" cy="1121708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row: Down 44">
              <a:extLst>
                <a:ext uri="{FF2B5EF4-FFF2-40B4-BE49-F238E27FC236}">
                  <a16:creationId xmlns:a16="http://schemas.microsoft.com/office/drawing/2014/main" id="{69BEBBDD-34FC-54AF-A99E-920ED77CFA94}"/>
                </a:ext>
              </a:extLst>
            </p:cNvPr>
            <p:cNvSpPr/>
            <p:nvPr/>
          </p:nvSpPr>
          <p:spPr>
            <a:xfrm>
              <a:off x="2570580" y="1918294"/>
              <a:ext cx="214184" cy="296562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row: Down 50">
              <a:extLst>
                <a:ext uri="{FF2B5EF4-FFF2-40B4-BE49-F238E27FC236}">
                  <a16:creationId xmlns:a16="http://schemas.microsoft.com/office/drawing/2014/main" id="{D65402FA-A3EC-FF45-8D33-67E63E3E01A7}"/>
                </a:ext>
              </a:extLst>
            </p:cNvPr>
            <p:cNvSpPr/>
            <p:nvPr/>
          </p:nvSpPr>
          <p:spPr>
            <a:xfrm rot="10800000">
              <a:off x="9131790" y="5034812"/>
              <a:ext cx="177904" cy="531446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A5912AE-C072-43A4-AF55-2FE1AE9EF0D4}"/>
                </a:ext>
              </a:extLst>
            </p:cNvPr>
            <p:cNvSpPr/>
            <p:nvPr/>
          </p:nvSpPr>
          <p:spPr>
            <a:xfrm>
              <a:off x="6405518" y="3002690"/>
              <a:ext cx="2021789" cy="350110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C119232-F546-AE91-2F79-45B6D66C7251}"/>
                </a:ext>
              </a:extLst>
            </p:cNvPr>
            <p:cNvSpPr/>
            <p:nvPr/>
          </p:nvSpPr>
          <p:spPr>
            <a:xfrm>
              <a:off x="7826546" y="3847069"/>
              <a:ext cx="1473973" cy="1231558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Arrow: Down 56">
              <a:extLst>
                <a:ext uri="{FF2B5EF4-FFF2-40B4-BE49-F238E27FC236}">
                  <a16:creationId xmlns:a16="http://schemas.microsoft.com/office/drawing/2014/main" id="{69422797-1E40-BD39-0F17-43DA979B6305}"/>
                </a:ext>
              </a:extLst>
            </p:cNvPr>
            <p:cNvSpPr/>
            <p:nvPr/>
          </p:nvSpPr>
          <p:spPr>
            <a:xfrm rot="959184">
              <a:off x="7528128" y="2189772"/>
              <a:ext cx="178136" cy="900538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0C9755B-3697-6202-0893-7A685F83D00A}"/>
                </a:ext>
              </a:extLst>
            </p:cNvPr>
            <p:cNvSpPr/>
            <p:nvPr/>
          </p:nvSpPr>
          <p:spPr>
            <a:xfrm>
              <a:off x="5585854" y="3377511"/>
              <a:ext cx="1160936" cy="420132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Arrow: Down 58">
              <a:extLst>
                <a:ext uri="{FF2B5EF4-FFF2-40B4-BE49-F238E27FC236}">
                  <a16:creationId xmlns:a16="http://schemas.microsoft.com/office/drawing/2014/main" id="{124B3391-813F-28F9-00AE-EA99C593D666}"/>
                </a:ext>
              </a:extLst>
            </p:cNvPr>
            <p:cNvSpPr/>
            <p:nvPr/>
          </p:nvSpPr>
          <p:spPr>
            <a:xfrm rot="12735446">
              <a:off x="4852630" y="3264498"/>
              <a:ext cx="178456" cy="2570469"/>
            </a:xfrm>
            <a:prstGeom prst="downArrow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2594700-3D6B-5C78-F433-ECCFFAE5284D}"/>
              </a:ext>
            </a:extLst>
          </p:cNvPr>
          <p:cNvSpPr txBox="1"/>
          <p:nvPr/>
        </p:nvSpPr>
        <p:spPr>
          <a:xfrm>
            <a:off x="11097492" y="102123"/>
            <a:ext cx="95596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600" b="1" baseline="30000" dirty="0">
                <a:solidFill>
                  <a:schemeClr val="bg1"/>
                </a:solidFill>
              </a:rPr>
              <a:t>[M.1]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69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2973FC88-BE47-4102-8709-1965BD3E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502" y="0"/>
            <a:ext cx="10767454" cy="872465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HPCA 2022: Enabling Efﬁcient Large-Scale Deep Learning Training with Cache Coherent Disaggregated Memory Systems</a:t>
            </a:r>
            <a:endParaRPr lang="en-US" sz="2400" b="1" baseline="30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5CBACF-2393-DE13-7CA8-0C41E862F208}"/>
              </a:ext>
            </a:extLst>
          </p:cNvPr>
          <p:cNvSpPr txBox="1"/>
          <p:nvPr/>
        </p:nvSpPr>
        <p:spPr>
          <a:xfrm>
            <a:off x="279284" y="6525057"/>
            <a:ext cx="3744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[M.1] </a:t>
            </a:r>
            <a:r>
              <a:rPr lang="en-US" sz="900" dirty="0">
                <a:hlinkClick r:id="rId3"/>
              </a:rPr>
              <a:t>https://cseweb.ucsd.edu/~jzhao/files/wang-hpca2022.pdf</a:t>
            </a:r>
            <a:endParaRPr lang="en-US" sz="9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D1794B-ECC3-CF6C-CC5A-8E455D32E2F5}"/>
              </a:ext>
            </a:extLst>
          </p:cNvPr>
          <p:cNvSpPr/>
          <p:nvPr/>
        </p:nvSpPr>
        <p:spPr>
          <a:xfrm>
            <a:off x="137586" y="841237"/>
            <a:ext cx="1704511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</a:rPr>
              <a:t>III. Solutions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E8FDBE-41AB-A232-37BA-998E65ED7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53" y="2479589"/>
            <a:ext cx="5406340" cy="38895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A129D3A-5453-6E6C-1282-E33B3B56C198}"/>
              </a:ext>
            </a:extLst>
          </p:cNvPr>
          <p:cNvSpPr txBox="1"/>
          <p:nvPr/>
        </p:nvSpPr>
        <p:spPr>
          <a:xfrm>
            <a:off x="154503" y="1226423"/>
            <a:ext cx="58508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dirty="0"/>
              <a:t>a tensor routing mechanism to exploit </a:t>
            </a:r>
            <a:r>
              <a:rPr lang="en-US" dirty="0">
                <a:solidFill>
                  <a:srgbClr val="C00000"/>
                </a:solidFill>
              </a:rPr>
              <a:t>non-uniform parameter size and band-width distribution</a:t>
            </a:r>
            <a:r>
              <a:rPr lang="en-US" dirty="0"/>
              <a:t>; </a:t>
            </a:r>
          </a:p>
          <a:p>
            <a:pPr marL="342900" indent="-342900">
              <a:buAutoNum type="arabicParenBoth"/>
            </a:pPr>
            <a:r>
              <a:rPr lang="en-US" dirty="0"/>
              <a:t>a tensor partitioning mechanism to exploit the </a:t>
            </a:r>
            <a:r>
              <a:rPr lang="en-US" dirty="0">
                <a:solidFill>
                  <a:srgbClr val="C00000"/>
                </a:solidFill>
              </a:rPr>
              <a:t>bidirectional bandwidth </a:t>
            </a:r>
            <a:r>
              <a:rPr lang="en-US" dirty="0"/>
              <a:t>offered by the serial bus interface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C8F7A4-8E5D-8162-1C3E-5F5835E1840A}"/>
              </a:ext>
            </a:extLst>
          </p:cNvPr>
          <p:cNvSpPr txBox="1"/>
          <p:nvPr/>
        </p:nvSpPr>
        <p:spPr>
          <a:xfrm>
            <a:off x="5840662" y="951419"/>
            <a:ext cx="586365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No single</a:t>
            </a:r>
            <a:r>
              <a:rPr lang="en-US" dirty="0"/>
              <a:t> routing and partitioning of DL operations </a:t>
            </a:r>
            <a:r>
              <a:rPr lang="en-US" dirty="0">
                <a:solidFill>
                  <a:srgbClr val="C00000"/>
                </a:solidFill>
              </a:rPr>
              <a:t>ﬁts all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Small-size</a:t>
            </a:r>
            <a:r>
              <a:rPr lang="en-US" dirty="0"/>
              <a:t> parameter communication is </a:t>
            </a:r>
            <a:r>
              <a:rPr lang="en-US" dirty="0">
                <a:solidFill>
                  <a:srgbClr val="C00000"/>
                </a:solidFill>
              </a:rPr>
              <a:t>latency-critical</a:t>
            </a:r>
            <a:r>
              <a:rPr lang="en-US" dirty="0"/>
              <a:t> because the communication does not saturate the serial bus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Large-size</a:t>
            </a:r>
            <a:r>
              <a:rPr lang="en-US" dirty="0"/>
              <a:t> parameters communication is </a:t>
            </a:r>
            <a:r>
              <a:rPr lang="en-US" dirty="0">
                <a:solidFill>
                  <a:srgbClr val="C00000"/>
                </a:solidFill>
              </a:rPr>
              <a:t>bandwidth critical</a:t>
            </a:r>
            <a:r>
              <a:rPr lang="en-US" dirty="0"/>
              <a:t>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881C17-75FD-0DAF-F009-BB19613AB750}"/>
              </a:ext>
            </a:extLst>
          </p:cNvPr>
          <p:cNvSpPr txBox="1"/>
          <p:nvPr/>
        </p:nvSpPr>
        <p:spPr>
          <a:xfrm>
            <a:off x="1933608" y="861990"/>
            <a:ext cx="38575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2. Tensor routing and partitioning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72438C-697E-C02F-5DA3-6F0FBBF5D5E1}"/>
              </a:ext>
            </a:extLst>
          </p:cNvPr>
          <p:cNvSpPr/>
          <p:nvPr/>
        </p:nvSpPr>
        <p:spPr>
          <a:xfrm>
            <a:off x="362465" y="5174851"/>
            <a:ext cx="5379308" cy="1161535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020A64-72E9-5E13-9359-B0021D5FE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688" y="5293037"/>
            <a:ext cx="5352420" cy="936577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sp>
        <p:nvSpPr>
          <p:cNvPr id="32" name="Right Brace 31">
            <a:extLst>
              <a:ext uri="{FF2B5EF4-FFF2-40B4-BE49-F238E27FC236}">
                <a16:creationId xmlns:a16="http://schemas.microsoft.com/office/drawing/2014/main" id="{8A706F53-72F1-E423-5594-4291DC044D02}"/>
              </a:ext>
            </a:extLst>
          </p:cNvPr>
          <p:cNvSpPr/>
          <p:nvPr/>
        </p:nvSpPr>
        <p:spPr>
          <a:xfrm rot="16200000">
            <a:off x="3125588" y="2452254"/>
            <a:ext cx="257694" cy="556954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8C3A486-66B3-6420-7C83-FBABB0A579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7866" y="5331590"/>
            <a:ext cx="5415107" cy="789715"/>
          </a:xfrm>
          <a:prstGeom prst="rect">
            <a:avLst/>
          </a:prstGeom>
          <a:ln w="12700">
            <a:noFill/>
          </a:ln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1EB6F3-CFD7-CABE-4505-C1AD00851E59}"/>
              </a:ext>
            </a:extLst>
          </p:cNvPr>
          <p:cNvCxnSpPr>
            <a:cxnSpLocks/>
          </p:cNvCxnSpPr>
          <p:nvPr/>
        </p:nvCxnSpPr>
        <p:spPr>
          <a:xfrm flipH="1">
            <a:off x="3242422" y="2585259"/>
            <a:ext cx="72274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9D1F43E-3179-85EC-FD1B-9CD87DC0A014}"/>
              </a:ext>
            </a:extLst>
          </p:cNvPr>
          <p:cNvCxnSpPr>
            <a:cxnSpLocks/>
          </p:cNvCxnSpPr>
          <p:nvPr/>
        </p:nvCxnSpPr>
        <p:spPr>
          <a:xfrm flipH="1">
            <a:off x="5295207" y="4269685"/>
            <a:ext cx="78925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0E8E70C-22F6-AC6F-471A-730ABE00DEA9}"/>
              </a:ext>
            </a:extLst>
          </p:cNvPr>
          <p:cNvCxnSpPr>
            <a:cxnSpLocks/>
          </p:cNvCxnSpPr>
          <p:nvPr/>
        </p:nvCxnSpPr>
        <p:spPr>
          <a:xfrm flipV="1">
            <a:off x="1255224" y="4522124"/>
            <a:ext cx="0" cy="78139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2AC48DD-103E-A551-8DA4-1D17F3E87B9D}"/>
              </a:ext>
            </a:extLst>
          </p:cNvPr>
          <p:cNvSpPr txBox="1"/>
          <p:nvPr/>
        </p:nvSpPr>
        <p:spPr>
          <a:xfrm>
            <a:off x="3969327" y="2381288"/>
            <a:ext cx="2157153" cy="1077218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unequal-sized tensors</a:t>
            </a:r>
            <a:r>
              <a:rPr lang="en-US" sz="1600" dirty="0"/>
              <a:t>, bidirectional transfer is not fully utilized: </a:t>
            </a:r>
            <a:r>
              <a:rPr lang="en-US" sz="1600" b="1" dirty="0">
                <a:solidFill>
                  <a:srgbClr val="C00000"/>
                </a:solidFill>
              </a:rPr>
              <a:t>no client push/pull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4A26635-1AFD-1F67-6886-F3C4EC21DAFB}"/>
              </a:ext>
            </a:extLst>
          </p:cNvPr>
          <p:cNvGrpSpPr/>
          <p:nvPr/>
        </p:nvGrpSpPr>
        <p:grpSpPr>
          <a:xfrm>
            <a:off x="6101242" y="2791123"/>
            <a:ext cx="5453149" cy="3337828"/>
            <a:chOff x="5926975" y="3707477"/>
            <a:chExt cx="5453149" cy="3337828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2A9465F-0739-CECF-5203-9552B5EB8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30976" y="3784618"/>
              <a:ext cx="5267365" cy="488124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F8F4C37-2800-29A7-C2C5-3991F9F9D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4998" y="4301825"/>
              <a:ext cx="5276935" cy="1542710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E2FCE25-89BF-9E72-ECED-821266D98648}"/>
                </a:ext>
              </a:extLst>
            </p:cNvPr>
            <p:cNvSpPr/>
            <p:nvPr/>
          </p:nvSpPr>
          <p:spPr>
            <a:xfrm>
              <a:off x="5926975" y="3707477"/>
              <a:ext cx="5453149" cy="333782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2C90E5F-9D97-D705-6A7E-3532BD3EFF76}"/>
              </a:ext>
            </a:extLst>
          </p:cNvPr>
          <p:cNvSpPr txBox="1"/>
          <p:nvPr/>
        </p:nvSpPr>
        <p:spPr>
          <a:xfrm>
            <a:off x="11097492" y="102123"/>
            <a:ext cx="95596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600" b="1" baseline="30000" dirty="0">
                <a:solidFill>
                  <a:schemeClr val="bg1"/>
                </a:solidFill>
              </a:rPr>
              <a:t>[M.1]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08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2973FC88-BE47-4102-8709-1965BD3E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503" y="0"/>
            <a:ext cx="10989427" cy="872465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HPCA 2022: Enabling Efﬁcient Large-Scale Deep Learning Training with Cache Coherent Disaggregated Memory Systems</a:t>
            </a:r>
            <a:endParaRPr lang="en-US" sz="2400" b="1" baseline="30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5CBACF-2393-DE13-7CA8-0C41E862F208}"/>
              </a:ext>
            </a:extLst>
          </p:cNvPr>
          <p:cNvSpPr txBox="1"/>
          <p:nvPr/>
        </p:nvSpPr>
        <p:spPr>
          <a:xfrm>
            <a:off x="7626162" y="6550294"/>
            <a:ext cx="3744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[M.1] </a:t>
            </a:r>
            <a:r>
              <a:rPr lang="en-US" sz="900" dirty="0">
                <a:hlinkClick r:id="rId3"/>
              </a:rPr>
              <a:t>https://cseweb.ucsd.edu/~jzhao/files/wang-hpca2022.pdf</a:t>
            </a:r>
            <a:r>
              <a:rPr lang="en-US" sz="900" dirty="0"/>
              <a:t>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D1794B-ECC3-CF6C-CC5A-8E455D32E2F5}"/>
              </a:ext>
            </a:extLst>
          </p:cNvPr>
          <p:cNvSpPr/>
          <p:nvPr/>
        </p:nvSpPr>
        <p:spPr>
          <a:xfrm>
            <a:off x="277930" y="857713"/>
            <a:ext cx="1704511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</a:rPr>
              <a:t>III. Solutions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8D4062-DDBB-8B8C-0980-49D2C7C5BD95}"/>
              </a:ext>
            </a:extLst>
          </p:cNvPr>
          <p:cNvSpPr/>
          <p:nvPr/>
        </p:nvSpPr>
        <p:spPr>
          <a:xfrm>
            <a:off x="6437000" y="879644"/>
            <a:ext cx="3223662" cy="3959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</a:rPr>
              <a:t>IV. Experiment and Results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B7F1AA-FBA3-C65F-11B3-3D23574C3306}"/>
              </a:ext>
            </a:extLst>
          </p:cNvPr>
          <p:cNvSpPr txBox="1"/>
          <p:nvPr/>
        </p:nvSpPr>
        <p:spPr>
          <a:xfrm>
            <a:off x="249285" y="1278517"/>
            <a:ext cx="62429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a DL </a:t>
            </a:r>
            <a:r>
              <a:rPr lang="en-US" dirty="0">
                <a:solidFill>
                  <a:srgbClr val="0070C0"/>
                </a:solidFill>
              </a:rPr>
              <a:t>backpropagation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tensors of the ﬁrst few layers are updated at the end</a:t>
            </a:r>
            <a:r>
              <a:rPr lang="en-US" dirty="0"/>
              <a:t> of a training iteration </a:t>
            </a:r>
            <a:r>
              <a:rPr lang="en-US" dirty="0">
                <a:solidFill>
                  <a:srgbClr val="0070C0"/>
                </a:solidFill>
              </a:rPr>
              <a:t>while immediately consumed </a:t>
            </a:r>
            <a:r>
              <a:rPr lang="en-US" dirty="0"/>
              <a:t>by the forward pass of </a:t>
            </a:r>
            <a:r>
              <a:rPr lang="en-US" dirty="0">
                <a:solidFill>
                  <a:srgbClr val="0070C0"/>
                </a:solidFill>
              </a:rPr>
              <a:t>the next iteration</a:t>
            </a:r>
            <a:r>
              <a:rPr lang="en-US" dirty="0"/>
              <a:t>. These tensors need to be </a:t>
            </a:r>
            <a:r>
              <a:rPr lang="en-US" dirty="0">
                <a:solidFill>
                  <a:srgbClr val="0070C0"/>
                </a:solidFill>
              </a:rPr>
              <a:t>prioritized and synchronized as fast as possible </a:t>
            </a:r>
            <a:r>
              <a:rPr lang="en-US" dirty="0"/>
              <a:t>to start the next iteration. To this end, COARSE adopts </a:t>
            </a:r>
            <a:r>
              <a:rPr lang="en-US" b="1" dirty="0">
                <a:solidFill>
                  <a:srgbClr val="C00000"/>
                </a:solidFill>
              </a:rPr>
              <a:t>dual synchronization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the ﬁrst few layers’ tensors </a:t>
            </a:r>
            <a:r>
              <a:rPr lang="en-US" dirty="0"/>
              <a:t>are </a:t>
            </a:r>
            <a:r>
              <a:rPr lang="en-US" dirty="0">
                <a:solidFill>
                  <a:srgbClr val="C00000"/>
                </a:solidFill>
              </a:rPr>
              <a:t>synchronized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by worker GPUs</a:t>
            </a:r>
            <a:r>
              <a:rPr lang="en-US" dirty="0"/>
              <a:t>, while </a:t>
            </a:r>
            <a:r>
              <a:rPr lang="en-US" dirty="0">
                <a:solidFill>
                  <a:srgbClr val="C00000"/>
                </a:solidFill>
              </a:rPr>
              <a:t>the rest </a:t>
            </a:r>
            <a:r>
              <a:rPr lang="en-US" dirty="0"/>
              <a:t>layers’ tensors are pushed to proxies and </a:t>
            </a:r>
            <a:r>
              <a:rPr lang="en-US" dirty="0">
                <a:solidFill>
                  <a:srgbClr val="C00000"/>
                </a:solidFill>
              </a:rPr>
              <a:t>synchronized by proxies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38721A-A94E-5A8D-DAD4-C9F3AE179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31" y="4903479"/>
            <a:ext cx="5931853" cy="1356005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E55D1AF-7AB7-75F5-D693-265A5457E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9593" y="1315943"/>
            <a:ext cx="3918065" cy="1616183"/>
          </a:xfrm>
          <a:prstGeom prst="rect">
            <a:avLst/>
          </a:prstGeom>
        </p:spPr>
      </p:pic>
      <p:graphicFrame>
        <p:nvGraphicFramePr>
          <p:cNvPr id="24" name="Table 28">
            <a:extLst>
              <a:ext uri="{FF2B5EF4-FFF2-40B4-BE49-F238E27FC236}">
                <a16:creationId xmlns:a16="http://schemas.microsoft.com/office/drawing/2014/main" id="{7AB291CB-DC46-4BF9-3D31-301B59B0F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420814"/>
              </p:ext>
            </p:extLst>
          </p:nvPr>
        </p:nvGraphicFramePr>
        <p:xfrm>
          <a:off x="6455914" y="2992370"/>
          <a:ext cx="3459893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23639">
                  <a:extLst>
                    <a:ext uri="{9D8B030D-6E8A-4147-A177-3AD203B41FA5}">
                      <a16:colId xmlns:a16="http://schemas.microsoft.com/office/drawing/2014/main" val="44918239"/>
                    </a:ext>
                  </a:extLst>
                </a:gridCol>
                <a:gridCol w="2136254">
                  <a:extLst>
                    <a:ext uri="{9D8B030D-6E8A-4147-A177-3AD203B41FA5}">
                      <a16:colId xmlns:a16="http://schemas.microsoft.com/office/drawing/2014/main" val="2945970581"/>
                    </a:ext>
                  </a:extLst>
                </a:gridCol>
              </a:tblGrid>
              <a:tr h="14054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Training Speedup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Comparing to baseline (AllReduce)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501327"/>
                  </a:ext>
                </a:extLst>
              </a:tr>
              <a:tr h="364219">
                <a:tc>
                  <a:txBody>
                    <a:bodyPr/>
                    <a:lstStyle/>
                    <a:p>
                      <a:r>
                        <a:rPr lang="en-US" dirty="0"/>
                        <a:t>Single-node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48.3% faster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863874"/>
                  </a:ext>
                </a:extLst>
              </a:tr>
              <a:tr h="364219">
                <a:tc>
                  <a:txBody>
                    <a:bodyPr/>
                    <a:lstStyle/>
                    <a:p>
                      <a:r>
                        <a:rPr lang="en-US" dirty="0"/>
                        <a:t>Multi-node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42.7% faster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508522"/>
                  </a:ext>
                </a:extLst>
              </a:tr>
            </a:tbl>
          </a:graphicData>
        </a:graphic>
      </p:graphicFrame>
      <p:graphicFrame>
        <p:nvGraphicFramePr>
          <p:cNvPr id="43" name="Table 28">
            <a:extLst>
              <a:ext uri="{FF2B5EF4-FFF2-40B4-BE49-F238E27FC236}">
                <a16:creationId xmlns:a16="http://schemas.microsoft.com/office/drawing/2014/main" id="{447611A2-A25D-D65F-CEA4-980561AF5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084274"/>
              </p:ext>
            </p:extLst>
          </p:nvPr>
        </p:nvGraphicFramePr>
        <p:xfrm>
          <a:off x="6464755" y="4528159"/>
          <a:ext cx="3815316" cy="1737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96994">
                  <a:extLst>
                    <a:ext uri="{9D8B030D-6E8A-4147-A177-3AD203B41FA5}">
                      <a16:colId xmlns:a16="http://schemas.microsoft.com/office/drawing/2014/main" val="44918239"/>
                    </a:ext>
                  </a:extLst>
                </a:gridCol>
                <a:gridCol w="2118322">
                  <a:extLst>
                    <a:ext uri="{9D8B030D-6E8A-4147-A177-3AD203B41FA5}">
                      <a16:colId xmlns:a16="http://schemas.microsoft.com/office/drawing/2014/main" val="2945970581"/>
                    </a:ext>
                  </a:extLst>
                </a:gridCol>
              </a:tblGrid>
              <a:tr h="42485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Communication Time</a:t>
                      </a:r>
                      <a:r>
                        <a:rPr lang="en-US" baseline="300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Comparing to baseline (AllReduce)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501327"/>
                  </a:ext>
                </a:extLst>
              </a:tr>
              <a:tr h="364219">
                <a:tc>
                  <a:txBody>
                    <a:bodyPr/>
                    <a:lstStyle/>
                    <a:p>
                      <a:r>
                        <a:rPr lang="en-US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18-20% more</a:t>
                      </a:r>
                      <a:r>
                        <a:rPr lang="en-US" b="1" baseline="300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863874"/>
                  </a:ext>
                </a:extLst>
              </a:tr>
              <a:tr h="364219">
                <a:tc>
                  <a:txBody>
                    <a:bodyPr/>
                    <a:lstStyle/>
                    <a:p>
                      <a:r>
                        <a:rPr lang="en-US" dirty="0"/>
                        <a:t>P100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28.7% less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508522"/>
                  </a:ext>
                </a:extLst>
              </a:tr>
              <a:tr h="364219">
                <a:tc>
                  <a:txBody>
                    <a:bodyPr/>
                    <a:lstStyle/>
                    <a:p>
                      <a:r>
                        <a:rPr lang="en-US" dirty="0"/>
                        <a:t>V100</a:t>
                      </a:r>
                      <a:r>
                        <a:rPr lang="en-US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20-40-% less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593226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D0FAFB4B-7DFB-EEB8-CEAF-BBAD514EEEA3}"/>
              </a:ext>
            </a:extLst>
          </p:cNvPr>
          <p:cNvSpPr txBox="1"/>
          <p:nvPr/>
        </p:nvSpPr>
        <p:spPr>
          <a:xfrm>
            <a:off x="10299470" y="3761275"/>
            <a:ext cx="1518456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/>
              <a:t>Included in training time but it’s the time that blocks the training computation. </a:t>
            </a:r>
          </a:p>
          <a:p>
            <a:pPr marL="228600" indent="-228600">
              <a:buAutoNum type="arabicPeriod"/>
            </a:pPr>
            <a:r>
              <a:rPr lang="en-US" sz="1100" dirty="0"/>
              <a:t>COARSE takes time to seek non-uniform bandwidth for faster communication, but T4 does not have such a bandwidth feature.</a:t>
            </a:r>
          </a:p>
          <a:p>
            <a:pPr marL="228600" indent="-228600">
              <a:buAutoNum type="arabicPeriod"/>
            </a:pPr>
            <a:r>
              <a:rPr lang="en-US" sz="1100" dirty="0"/>
              <a:t>Similar results in multi-node system.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585F96-E33E-FBBA-4046-DB4A1FFB1A09}"/>
              </a:ext>
            </a:extLst>
          </p:cNvPr>
          <p:cNvSpPr txBox="1"/>
          <p:nvPr/>
        </p:nvSpPr>
        <p:spPr>
          <a:xfrm>
            <a:off x="1957497" y="826754"/>
            <a:ext cx="30383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3. Dual synchronization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B268EC1-4028-E700-3D42-654EB3E16B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338" y="3600924"/>
            <a:ext cx="5937419" cy="1239751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84E01CF-A617-91A4-70DD-95179A568F76}"/>
              </a:ext>
            </a:extLst>
          </p:cNvPr>
          <p:cNvCxnSpPr>
            <a:cxnSpLocks/>
          </p:cNvCxnSpPr>
          <p:nvPr/>
        </p:nvCxnSpPr>
        <p:spPr>
          <a:xfrm flipH="1">
            <a:off x="4613565" y="3259188"/>
            <a:ext cx="415412" cy="83067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AC59843-E230-2DF6-26FD-B8D0C531D42A}"/>
              </a:ext>
            </a:extLst>
          </p:cNvPr>
          <p:cNvCxnSpPr>
            <a:cxnSpLocks/>
          </p:cNvCxnSpPr>
          <p:nvPr/>
        </p:nvCxnSpPr>
        <p:spPr>
          <a:xfrm flipV="1">
            <a:off x="343369" y="4754881"/>
            <a:ext cx="0" cy="48550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C63B986-2246-38F3-C883-EC9D9EF8334A}"/>
              </a:ext>
            </a:extLst>
          </p:cNvPr>
          <p:cNvSpPr/>
          <p:nvPr/>
        </p:nvSpPr>
        <p:spPr>
          <a:xfrm>
            <a:off x="6375862" y="821007"/>
            <a:ext cx="5477786" cy="56047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C84687-B311-6CAE-6F9B-E3A2496AF46B}"/>
              </a:ext>
            </a:extLst>
          </p:cNvPr>
          <p:cNvSpPr txBox="1"/>
          <p:nvPr/>
        </p:nvSpPr>
        <p:spPr>
          <a:xfrm>
            <a:off x="245376" y="6329832"/>
            <a:ext cx="60390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 The design also include a queue-based synchronization scheme to prevent synchronization deadlocks.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EEF29F-8AF1-C958-C35E-37F0A9A0A61D}"/>
              </a:ext>
            </a:extLst>
          </p:cNvPr>
          <p:cNvSpPr txBox="1"/>
          <p:nvPr/>
        </p:nvSpPr>
        <p:spPr>
          <a:xfrm>
            <a:off x="10349344" y="1117337"/>
            <a:ext cx="15295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(1) light communication trafﬁc, (2) high interconnection bandwidth utilization, (3) high GPU computation utilization.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75FD1F-2FBD-20B2-1886-10EF1611CE54}"/>
              </a:ext>
            </a:extLst>
          </p:cNvPr>
          <p:cNvSpPr txBox="1"/>
          <p:nvPr/>
        </p:nvSpPr>
        <p:spPr>
          <a:xfrm>
            <a:off x="11097492" y="102123"/>
            <a:ext cx="95596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600" b="1" baseline="30000" dirty="0">
                <a:solidFill>
                  <a:schemeClr val="bg1"/>
                </a:solidFill>
              </a:rPr>
              <a:t>[M.1]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79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2973FC88-BE47-4102-8709-1965BD3E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503" y="0"/>
            <a:ext cx="10726265" cy="872465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HPCA 2022: Enabling Efﬁcient Large-Scale Deep Learning Training with Cache Coherent Disaggregated Memory Systems</a:t>
            </a:r>
            <a:endParaRPr lang="en-US" sz="2400" b="1" baseline="30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5CBACF-2393-DE13-7CA8-0C41E862F208}"/>
              </a:ext>
            </a:extLst>
          </p:cNvPr>
          <p:cNvSpPr txBox="1"/>
          <p:nvPr/>
        </p:nvSpPr>
        <p:spPr>
          <a:xfrm>
            <a:off x="7616126" y="6050182"/>
            <a:ext cx="422988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[R.1] </a:t>
            </a:r>
            <a:r>
              <a:rPr lang="en-US" sz="900" dirty="0">
                <a:hlinkClick r:id="rId3"/>
              </a:rPr>
              <a:t>https://web.eecs.umich.edu/~mosharaf/Readings/Parameter-Server.pdf</a:t>
            </a:r>
            <a:endParaRPr lang="en-US" sz="900" dirty="0"/>
          </a:p>
          <a:p>
            <a:r>
              <a:rPr lang="en-US" sz="900" dirty="0"/>
              <a:t>[R.2] </a:t>
            </a:r>
            <a:r>
              <a:rPr lang="en-US" sz="900" dirty="0">
                <a:hlinkClick r:id="rId4"/>
              </a:rPr>
              <a:t>https://www.pdl.cmu.edu/PDL-FTP/CloudComputing/GeePS-cui-eurosys16.pdf</a:t>
            </a:r>
            <a:endParaRPr lang="en-US" sz="900" dirty="0"/>
          </a:p>
          <a:p>
            <a:r>
              <a:rPr lang="en-US" sz="900" dirty="0"/>
              <a:t>[R.3] </a:t>
            </a:r>
            <a:r>
              <a:rPr lang="en-US" sz="900" dirty="0">
                <a:hlinkClick r:id="rId5"/>
              </a:rPr>
              <a:t>https://arxiv.org/abs/1805.07891</a:t>
            </a:r>
            <a:endParaRPr lang="en-US" sz="9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D1794B-ECC3-CF6C-CC5A-8E455D32E2F5}"/>
              </a:ext>
            </a:extLst>
          </p:cNvPr>
          <p:cNvSpPr/>
          <p:nvPr/>
        </p:nvSpPr>
        <p:spPr>
          <a:xfrm>
            <a:off x="277930" y="857713"/>
            <a:ext cx="2074572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</a:rPr>
              <a:t>V. Related Work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00B9330-721F-E9FB-7753-3EDB3DA75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679921"/>
              </p:ext>
            </p:extLst>
          </p:nvPr>
        </p:nvGraphicFramePr>
        <p:xfrm>
          <a:off x="304601" y="1993686"/>
          <a:ext cx="11351939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232">
                  <a:extLst>
                    <a:ext uri="{9D8B030D-6E8A-4147-A177-3AD203B41FA5}">
                      <a16:colId xmlns:a16="http://schemas.microsoft.com/office/drawing/2014/main" val="1283278479"/>
                    </a:ext>
                  </a:extLst>
                </a:gridCol>
                <a:gridCol w="5999021">
                  <a:extLst>
                    <a:ext uri="{9D8B030D-6E8A-4147-A177-3AD203B41FA5}">
                      <a16:colId xmlns:a16="http://schemas.microsoft.com/office/drawing/2014/main" val="609423412"/>
                    </a:ext>
                  </a:extLst>
                </a:gridCol>
                <a:gridCol w="4134686">
                  <a:extLst>
                    <a:ext uri="{9D8B030D-6E8A-4147-A177-3AD203B41FA5}">
                      <a16:colId xmlns:a16="http://schemas.microsoft.com/office/drawing/2014/main" val="2308181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Related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COARSE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86221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b="1" dirty="0"/>
                        <a:t>Parameter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distributed parameter server design based on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Ethernet</a:t>
                      </a:r>
                      <a:r>
                        <a:rPr lang="en-US" dirty="0"/>
                        <a:t> [</a:t>
                      </a:r>
                      <a:r>
                        <a:rPr lang="en-US" altLang="zh-CN" dirty="0"/>
                        <a:t>R.1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Leverages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cache-coherent</a:t>
                      </a:r>
                      <a:r>
                        <a:rPr lang="en-US" dirty="0"/>
                        <a:t> interconnection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9637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GeePS: a GPU-specialized parameter server that stores part of the parameters on GPU memory to speed up the parameter push/pull processes, which enables the multi-server-node training but limits to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one GPU per node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  </a:t>
                      </a:r>
                      <a:r>
                        <a:rPr lang="en-US" dirty="0"/>
                        <a:t>[R.2]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 with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multiple GPUs per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299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parameter server with software-hardware co-design to optimize the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rack-scale Ethernet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latency</a:t>
                      </a:r>
                      <a:r>
                        <a:rPr lang="en-US" dirty="0"/>
                        <a:t>. [R.3]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serial bus latency using cache-coherent interconnection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58640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1D0682B-E141-6C2E-B462-B7353766CD94}"/>
              </a:ext>
            </a:extLst>
          </p:cNvPr>
          <p:cNvSpPr txBox="1"/>
          <p:nvPr/>
        </p:nvSpPr>
        <p:spPr>
          <a:xfrm>
            <a:off x="370702" y="1387657"/>
            <a:ext cx="1128583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COARSE: “the ﬁrst paper to explore the cache-coherent disaggregated memory system to accelerate communication in DL training.”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38F92C-5D2D-EB21-90EC-C60E68367ECD}"/>
              </a:ext>
            </a:extLst>
          </p:cNvPr>
          <p:cNvSpPr txBox="1"/>
          <p:nvPr/>
        </p:nvSpPr>
        <p:spPr>
          <a:xfrm>
            <a:off x="11097492" y="102123"/>
            <a:ext cx="95596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600" b="1" baseline="30000" dirty="0">
                <a:solidFill>
                  <a:schemeClr val="bg1"/>
                </a:solidFill>
              </a:rPr>
              <a:t>[M.1]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B599CC-0E22-5591-7BEE-3A9BD5D87E44}"/>
              </a:ext>
            </a:extLst>
          </p:cNvPr>
          <p:cNvSpPr txBox="1"/>
          <p:nvPr/>
        </p:nvSpPr>
        <p:spPr>
          <a:xfrm>
            <a:off x="376865" y="6179591"/>
            <a:ext cx="3744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[M.1] </a:t>
            </a:r>
            <a:r>
              <a:rPr lang="en-US" sz="900" dirty="0">
                <a:hlinkClick r:id="rId6"/>
              </a:rPr>
              <a:t>https://cseweb.ucsd.edu/~jzhao/files/wang-hpca2022.pdf</a:t>
            </a:r>
            <a:r>
              <a:rPr lang="en-US" sz="9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8493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2973FC88-BE47-4102-8709-1965BD3E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502" y="0"/>
            <a:ext cx="10792168" cy="872465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HPCA 2022: Enabling Efﬁcient Large-Scale Deep Learning Training with Cache Coherent Disaggregated Memory Systems</a:t>
            </a:r>
            <a:endParaRPr lang="en-US" sz="2400" b="1" baseline="30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5CBACF-2393-DE13-7CA8-0C41E862F208}"/>
              </a:ext>
            </a:extLst>
          </p:cNvPr>
          <p:cNvSpPr txBox="1"/>
          <p:nvPr/>
        </p:nvSpPr>
        <p:spPr>
          <a:xfrm>
            <a:off x="1114600" y="6117966"/>
            <a:ext cx="374407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[R.4] </a:t>
            </a:r>
            <a:r>
              <a:rPr lang="en-US" sz="900" dirty="0">
                <a:hlinkClick r:id="rId3"/>
              </a:rPr>
              <a:t>https://i.cs.hku.hk/~cwu/papers/yhpeng-sosp19.pdf</a:t>
            </a:r>
            <a:endParaRPr lang="en-US" sz="900" dirty="0"/>
          </a:p>
          <a:p>
            <a:r>
              <a:rPr lang="en-US" sz="900" dirty="0"/>
              <a:t>[R.5] </a:t>
            </a:r>
            <a:r>
              <a:rPr lang="en-US" sz="900" dirty="0">
                <a:hlinkClick r:id="rId4"/>
              </a:rPr>
              <a:t>https://arxiv.org/abs/1910.04940</a:t>
            </a:r>
            <a:endParaRPr lang="en-US" sz="900" dirty="0"/>
          </a:p>
          <a:p>
            <a:r>
              <a:rPr lang="en-US" sz="900" dirty="0"/>
              <a:t>[</a:t>
            </a:r>
            <a:r>
              <a:rPr lang="en-US" altLang="zh-CN" sz="900" dirty="0"/>
              <a:t>R.</a:t>
            </a:r>
            <a:r>
              <a:rPr lang="en-US" sz="900" dirty="0"/>
              <a:t>6] </a:t>
            </a:r>
            <a:r>
              <a:rPr lang="en-US" sz="900" dirty="0">
                <a:hlinkClick r:id="rId5"/>
              </a:rPr>
              <a:t>https://ieeexplore.ieee.org/document/9138924</a:t>
            </a:r>
            <a:endParaRPr lang="en-US" sz="9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D1794B-ECC3-CF6C-CC5A-8E455D32E2F5}"/>
              </a:ext>
            </a:extLst>
          </p:cNvPr>
          <p:cNvSpPr/>
          <p:nvPr/>
        </p:nvSpPr>
        <p:spPr>
          <a:xfrm>
            <a:off x="277930" y="857713"/>
            <a:ext cx="2074572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</a:rPr>
              <a:t>V. Related Work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00B9330-721F-E9FB-7753-3EDB3DA75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506178"/>
              </p:ext>
            </p:extLst>
          </p:nvPr>
        </p:nvGraphicFramePr>
        <p:xfrm>
          <a:off x="266157" y="1367612"/>
          <a:ext cx="11752848" cy="4577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1454">
                  <a:extLst>
                    <a:ext uri="{9D8B030D-6E8A-4147-A177-3AD203B41FA5}">
                      <a16:colId xmlns:a16="http://schemas.microsoft.com/office/drawing/2014/main" val="1283278479"/>
                    </a:ext>
                  </a:extLst>
                </a:gridCol>
                <a:gridCol w="6672648">
                  <a:extLst>
                    <a:ext uri="{9D8B030D-6E8A-4147-A177-3AD203B41FA5}">
                      <a16:colId xmlns:a16="http://schemas.microsoft.com/office/drawing/2014/main" val="609423412"/>
                    </a:ext>
                  </a:extLst>
                </a:gridCol>
                <a:gridCol w="3558746">
                  <a:extLst>
                    <a:ext uri="{9D8B030D-6E8A-4147-A177-3AD203B41FA5}">
                      <a16:colId xmlns:a16="http://schemas.microsoft.com/office/drawing/2014/main" val="2308181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Related 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COARSE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862219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Speedup Communication in DL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ByteScheduler: a communication scheduler for DL training, which is beneﬁcial when using 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low bandwidth Ethernet communication</a:t>
                      </a:r>
                      <a:r>
                        <a:rPr lang="en-US" sz="1600" dirty="0"/>
                        <a:t>, but provides 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less speedup when using intra-node serial buses</a:t>
                      </a:r>
                      <a:r>
                        <a:rPr lang="en-US" sz="1600" dirty="0"/>
                        <a:t> for communication. [R.4]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Leverages CCI disaggregated memory to speed up the communication on 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fast serial buses</a:t>
                      </a:r>
                      <a:r>
                        <a:rPr lang="en-US" sz="1600" dirty="0"/>
                        <a:t> and support large DL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9637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Blink: a collective communication scheme optimized for GPUs interconnected by both </a:t>
                      </a:r>
                      <a:r>
                        <a:rPr lang="en-US" sz="1600" dirty="0" err="1"/>
                        <a:t>NVLink</a:t>
                      </a:r>
                      <a:r>
                        <a:rPr lang="en-US" sz="1600" dirty="0"/>
                        <a:t> and PCIe, which runs parameter synchronization jobs 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on GPUs</a:t>
                      </a:r>
                      <a:r>
                        <a:rPr lang="en-US" sz="1600" dirty="0"/>
                        <a:t>. [R.5]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Ofﬂoads</a:t>
                      </a:r>
                      <a:r>
                        <a:rPr lang="en-US" sz="1600" dirty="0"/>
                        <a:t> parameter synchronization jobs 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to CCI memory devices </a:t>
                      </a:r>
                      <a:r>
                        <a:rPr lang="en-US" sz="1600" dirty="0"/>
                        <a:t>to further improve GPU utilization.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299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 in-network accelerator for 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collective communication</a:t>
                      </a:r>
                      <a:r>
                        <a:rPr lang="en-US" sz="1600" dirty="0"/>
                        <a:t>, and it does 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not support extended memory space </a:t>
                      </a:r>
                      <a:r>
                        <a:rPr lang="en-US" sz="1600" dirty="0"/>
                        <a:t>for GPUs. [R.6]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disaggregated memory extension </a:t>
                      </a:r>
                      <a:r>
                        <a:rPr lang="en-US" sz="1600" dirty="0"/>
                        <a:t>for parameter communication.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5864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Hop: a queue-based parameter synchronization in decentralized DL training, which leverages 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bounded staleness training</a:t>
                      </a:r>
                      <a:r>
                        <a:rPr lang="en-US" sz="1600" dirty="0"/>
                        <a:t>. [R.7]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Target 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synchronized training </a:t>
                      </a:r>
                      <a:r>
                        <a:rPr lang="en-US" sz="1600" dirty="0"/>
                        <a:t>and thus 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isorthogonal</a:t>
                      </a:r>
                      <a:r>
                        <a:rPr lang="en-US" sz="1600" dirty="0"/>
                        <a:t> to [R.7]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5638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Prague: a group-based AllReduce synchronization scheme for distributed DL training, which uses 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</a:rPr>
                        <a:t>partial</a:t>
                      </a:r>
                      <a:r>
                        <a:rPr lang="en-US" sz="1600" dirty="0"/>
                        <a:t> synchronization to achieve high performance. [R.8]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Provide 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full</a:t>
                      </a:r>
                      <a:r>
                        <a:rPr lang="en-US" sz="1600" dirty="0"/>
                        <a:t> synchronization without losing 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512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hierarchical multi-level parameter server designed with GPU memory, CPU memory, SSD, and network. It 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relies on CPU-GPU communication </a:t>
                      </a:r>
                      <a:r>
                        <a:rPr lang="en-US" sz="1600" dirty="0"/>
                        <a:t>to exchange parameters. [R.9]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Enable GPU 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direct access to CCI memory device to</a:t>
                      </a:r>
                      <a:r>
                        <a:rPr lang="en-US" sz="1600" dirty="0"/>
                        <a:t> exploit full serial bus bandwidth.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9531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A55FBF8-27E9-3A94-1710-C95604407B9B}"/>
              </a:ext>
            </a:extLst>
          </p:cNvPr>
          <p:cNvSpPr txBox="1"/>
          <p:nvPr/>
        </p:nvSpPr>
        <p:spPr>
          <a:xfrm>
            <a:off x="5150017" y="6092719"/>
            <a:ext cx="374407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[R.7] </a:t>
            </a:r>
            <a:r>
              <a:rPr lang="en-US" sz="900" dirty="0">
                <a:hlinkClick r:id="rId6"/>
              </a:rPr>
              <a:t>https://arxiv.org/abs/1902.01064</a:t>
            </a:r>
            <a:endParaRPr lang="en-US" sz="900" dirty="0"/>
          </a:p>
          <a:p>
            <a:r>
              <a:rPr lang="en-US" sz="900" dirty="0"/>
              <a:t>[R.8] </a:t>
            </a:r>
            <a:r>
              <a:rPr lang="en-US" sz="900" dirty="0">
                <a:hlinkClick r:id="rId7"/>
              </a:rPr>
              <a:t>https://dl.acm.org/doi/pdf/10.1145/3373376.3378499</a:t>
            </a:r>
            <a:endParaRPr lang="en-US" sz="900" dirty="0"/>
          </a:p>
          <a:p>
            <a:r>
              <a:rPr lang="en-US" sz="900" dirty="0"/>
              <a:t>[R.9] </a:t>
            </a:r>
            <a:r>
              <a:rPr lang="en-US" sz="900" dirty="0">
                <a:hlinkClick r:id="rId8"/>
              </a:rPr>
              <a:t>https://arxiv.org/abs/2003.05622</a:t>
            </a:r>
            <a:endParaRPr 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D0818-872C-5338-8701-52DB166F549A}"/>
              </a:ext>
            </a:extLst>
          </p:cNvPr>
          <p:cNvSpPr txBox="1"/>
          <p:nvPr/>
        </p:nvSpPr>
        <p:spPr>
          <a:xfrm>
            <a:off x="11097492" y="102123"/>
            <a:ext cx="95596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600" b="1" baseline="30000" dirty="0">
                <a:solidFill>
                  <a:schemeClr val="bg1"/>
                </a:solidFill>
              </a:rPr>
              <a:t>[M.1]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6A4568-99EB-F0C2-FCFB-B556EEA57C6E}"/>
              </a:ext>
            </a:extLst>
          </p:cNvPr>
          <p:cNvSpPr txBox="1"/>
          <p:nvPr/>
        </p:nvSpPr>
        <p:spPr>
          <a:xfrm>
            <a:off x="8639416" y="6311395"/>
            <a:ext cx="3274220" cy="239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[M.1] </a:t>
            </a:r>
            <a:r>
              <a:rPr lang="en-US" sz="900" dirty="0">
                <a:hlinkClick r:id="rId9"/>
              </a:rPr>
              <a:t>https://cseweb.ucsd.edu/~jzhao/files/wang-hpca2022.pdf</a:t>
            </a:r>
            <a:r>
              <a:rPr lang="en-US" sz="9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2785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2973FC88-BE47-4102-8709-1965BD3E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502" y="0"/>
            <a:ext cx="10882784" cy="872465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HPCA 2022: Enabling Efﬁcient Large-Scale Deep Learning Training with Cache Coherent Disaggregated Memory Systems</a:t>
            </a:r>
            <a:endParaRPr lang="en-US" sz="2400" b="1" baseline="30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5CBACF-2393-DE13-7CA8-0C41E862F208}"/>
              </a:ext>
            </a:extLst>
          </p:cNvPr>
          <p:cNvSpPr txBox="1"/>
          <p:nvPr/>
        </p:nvSpPr>
        <p:spPr>
          <a:xfrm>
            <a:off x="278758" y="5989247"/>
            <a:ext cx="42850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[R.10] </a:t>
            </a:r>
            <a:r>
              <a:rPr lang="en-US" sz="900" dirty="0">
                <a:hlinkClick r:id="rId3"/>
              </a:rPr>
              <a:t>https://web.eecs.umich.edu/~twenisch/papers/isca09-disaggregate.pdf</a:t>
            </a:r>
            <a:endParaRPr lang="en-US" sz="900" dirty="0"/>
          </a:p>
          <a:p>
            <a:r>
              <a:rPr lang="en-US" sz="900" dirty="0"/>
              <a:t>[R.11] </a:t>
            </a:r>
            <a:r>
              <a:rPr lang="en-US" sz="900" dirty="0">
                <a:hlinkClick r:id="rId4"/>
              </a:rPr>
              <a:t>https://web.eecs.umich.edu/~twenisch/papers/hpca12-disagg.pdf</a:t>
            </a:r>
            <a:endParaRPr lang="en-US" sz="900" dirty="0"/>
          </a:p>
          <a:p>
            <a:r>
              <a:rPr lang="en-US" sz="900" dirty="0"/>
              <a:t>[R.12] </a:t>
            </a:r>
            <a:r>
              <a:rPr lang="en-US" sz="900" dirty="0">
                <a:hlinkClick r:id="rId5"/>
              </a:rPr>
              <a:t>https://dl.acm.org/doi/pdf/10.1109/MICRO.2014.55</a:t>
            </a:r>
            <a:endParaRPr lang="en-US" sz="900" dirty="0"/>
          </a:p>
          <a:p>
            <a:r>
              <a:rPr lang="en-US" sz="900" dirty="0"/>
              <a:t>[R.13] </a:t>
            </a:r>
            <a:r>
              <a:rPr lang="en-US" sz="900" dirty="0">
                <a:hlinkClick r:id="rId6"/>
              </a:rPr>
              <a:t>https://arxiv.org/abs/1902.06468</a:t>
            </a:r>
            <a:endParaRPr lang="en-US" sz="9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D1794B-ECC3-CF6C-CC5A-8E455D32E2F5}"/>
              </a:ext>
            </a:extLst>
          </p:cNvPr>
          <p:cNvSpPr/>
          <p:nvPr/>
        </p:nvSpPr>
        <p:spPr>
          <a:xfrm>
            <a:off x="277930" y="857713"/>
            <a:ext cx="2074572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</a:rPr>
              <a:t>V. Related Work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00B9330-721F-E9FB-7753-3EDB3DA75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654656"/>
              </p:ext>
            </p:extLst>
          </p:nvPr>
        </p:nvGraphicFramePr>
        <p:xfrm>
          <a:off x="288323" y="1318182"/>
          <a:ext cx="11458833" cy="2291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43980">
                  <a:extLst>
                    <a:ext uri="{9D8B030D-6E8A-4147-A177-3AD203B41FA5}">
                      <a16:colId xmlns:a16="http://schemas.microsoft.com/office/drawing/2014/main" val="1283278479"/>
                    </a:ext>
                  </a:extLst>
                </a:gridCol>
                <a:gridCol w="6601556">
                  <a:extLst>
                    <a:ext uri="{9D8B030D-6E8A-4147-A177-3AD203B41FA5}">
                      <a16:colId xmlns:a16="http://schemas.microsoft.com/office/drawing/2014/main" val="609423412"/>
                    </a:ext>
                  </a:extLst>
                </a:gridCol>
                <a:gridCol w="3313297">
                  <a:extLst>
                    <a:ext uri="{9D8B030D-6E8A-4147-A177-3AD203B41FA5}">
                      <a16:colId xmlns:a16="http://schemas.microsoft.com/office/drawing/2014/main" val="2308181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Related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COARSE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86221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Disaggregated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memory disaggregation architecture with a memory blade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connected over PCIe to expand CPU accessible memory</a:t>
                      </a:r>
                      <a:r>
                        <a:rPr lang="en-US" dirty="0"/>
                        <a:t>. [R.10, R.11]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Explore the potential of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disaggregated memory using CCI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9637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memory network for GPU and CPU using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packet routing from hybrid memory cubes</a:t>
                      </a:r>
                      <a:r>
                        <a:rPr lang="en-US" dirty="0"/>
                        <a:t>.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[R.12]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Not rely on speciﬁc</a:t>
                      </a:r>
                      <a:r>
                        <a:rPr lang="en-US" dirty="0"/>
                        <a:t> memory media technology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299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memory-centric architecture for distributed DL training, which assumes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uniﬁed communication bandwidth </a:t>
                      </a:r>
                      <a:r>
                        <a:rPr lang="en-US" dirty="0"/>
                        <a:t>in serial bus. [R.13]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Exploit the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non-uniform bandwidth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586404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F361DD7-4419-0773-7178-24B9A7A86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975516"/>
              </p:ext>
            </p:extLst>
          </p:nvPr>
        </p:nvGraphicFramePr>
        <p:xfrm>
          <a:off x="257695" y="3728868"/>
          <a:ext cx="11440035" cy="2199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8660">
                  <a:extLst>
                    <a:ext uri="{9D8B030D-6E8A-4147-A177-3AD203B41FA5}">
                      <a16:colId xmlns:a16="http://schemas.microsoft.com/office/drawing/2014/main" val="1283278479"/>
                    </a:ext>
                  </a:extLst>
                </a:gridCol>
                <a:gridCol w="6447330">
                  <a:extLst>
                    <a:ext uri="{9D8B030D-6E8A-4147-A177-3AD203B41FA5}">
                      <a16:colId xmlns:a16="http://schemas.microsoft.com/office/drawing/2014/main" val="609423412"/>
                    </a:ext>
                  </a:extLst>
                </a:gridCol>
                <a:gridCol w="3404045">
                  <a:extLst>
                    <a:ext uri="{9D8B030D-6E8A-4147-A177-3AD203B41FA5}">
                      <a16:colId xmlns:a16="http://schemas.microsoft.com/office/drawing/2014/main" val="2308181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Related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COARSE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86221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Near Memory Processing for DL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Tensor-DIMM: a near memory processing design to ofﬂoad embedding operations in recommendation systems, which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accelerates the specialized operations</a:t>
                      </a:r>
                      <a:r>
                        <a:rPr lang="en-US" dirty="0"/>
                        <a:t>. [R.14]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generic acceleration </a:t>
                      </a:r>
                      <a:r>
                        <a:rPr lang="en-US" dirty="0"/>
                        <a:t>to parameter synchronization</a:t>
                      </a:r>
                    </a:p>
                    <a:p>
                      <a:r>
                        <a:rPr lang="en-US" dirty="0"/>
                        <a:t>operations.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963753"/>
                  </a:ext>
                </a:extLst>
              </a:tr>
              <a:tr h="28617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iSwitch</a:t>
                      </a:r>
                      <a:r>
                        <a:rPr lang="en-US" dirty="0"/>
                        <a:t>: a parameter synchronization design in Ethernet switch memory, which is beneﬁcial to reinforcement learning where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model size is small enough to ﬁt in switch memory</a:t>
                      </a:r>
                      <a:r>
                        <a:rPr lang="en-US" dirty="0"/>
                        <a:t>.[R.15]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large models </a:t>
                      </a:r>
                      <a:r>
                        <a:rPr lang="en-US" dirty="0"/>
                        <a:t>and provides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extended parameter storage</a:t>
                      </a:r>
                      <a:r>
                        <a:rPr lang="en-US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2999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7BAE6B6-1E28-4620-7C19-B0386F616670}"/>
              </a:ext>
            </a:extLst>
          </p:cNvPr>
          <p:cNvSpPr txBox="1"/>
          <p:nvPr/>
        </p:nvSpPr>
        <p:spPr>
          <a:xfrm>
            <a:off x="4113022" y="6012138"/>
            <a:ext cx="3744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[R.14] </a:t>
            </a:r>
            <a:r>
              <a:rPr lang="en-US" sz="900" dirty="0">
                <a:hlinkClick r:id="rId7"/>
              </a:rPr>
              <a:t>https://arxiv.org/abs/1908.03072</a:t>
            </a:r>
            <a:endParaRPr lang="en-US" sz="900" dirty="0"/>
          </a:p>
          <a:p>
            <a:r>
              <a:rPr lang="en-US" sz="900" dirty="0"/>
              <a:t>[R.15] </a:t>
            </a:r>
            <a:r>
              <a:rPr lang="en-US" sz="900" dirty="0">
                <a:hlinkClick r:id="rId8"/>
              </a:rPr>
              <a:t>https://jianh.web.engr.illinois.edu/papers/iswitch-isca2019.pdf</a:t>
            </a:r>
            <a:r>
              <a:rPr lang="en-US" sz="900" dirty="0"/>
              <a:t>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7A477C-9F9C-14F4-125D-465205052FE0}"/>
              </a:ext>
            </a:extLst>
          </p:cNvPr>
          <p:cNvSpPr txBox="1"/>
          <p:nvPr/>
        </p:nvSpPr>
        <p:spPr>
          <a:xfrm>
            <a:off x="11097492" y="102123"/>
            <a:ext cx="95596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600" b="1" baseline="30000" dirty="0">
                <a:solidFill>
                  <a:schemeClr val="bg1"/>
                </a:solidFill>
              </a:rPr>
              <a:t>[M.1]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03D74D-A30D-6E8C-222E-A88BC8CC851E}"/>
              </a:ext>
            </a:extLst>
          </p:cNvPr>
          <p:cNvSpPr txBox="1"/>
          <p:nvPr/>
        </p:nvSpPr>
        <p:spPr>
          <a:xfrm>
            <a:off x="7840345" y="6056023"/>
            <a:ext cx="3744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[M.1] </a:t>
            </a:r>
            <a:r>
              <a:rPr lang="en-US" sz="900" dirty="0">
                <a:hlinkClick r:id="rId9"/>
              </a:rPr>
              <a:t>https://cseweb.ucsd.edu/~jzhao/files/wang-hpca2022.pdf</a:t>
            </a:r>
            <a:r>
              <a:rPr lang="en-US" sz="9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1591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70550</TotalTime>
  <Words>1675</Words>
  <Application>Microsoft Office PowerPoint</Application>
  <PresentationFormat>Widescreen</PresentationFormat>
  <Paragraphs>138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HPCA 2022: Enabling Efﬁcient Large-Scale Deep Learning Training with Cache Coherent Disaggregated Memory Systems</vt:lpstr>
      <vt:lpstr>HPCA 2022: Enabling Efﬁcient Large-Scale Deep Learning Training with Cache Coherent Disaggregated Memory Systems</vt:lpstr>
      <vt:lpstr>HPCA 2022: Enabling Efﬁcient Large-Scale Deep Learning Training with Cache Coherent Disaggregated Memory Systems</vt:lpstr>
      <vt:lpstr>HPCA 2022: Enabling Efﬁcient Large-Scale Deep Learning Training with Cache Coherent Disaggregated Memory Systems</vt:lpstr>
      <vt:lpstr>HPCA 2022: Enabling Efﬁcient Large-Scale Deep Learning Training with Cache Coherent Disaggregated Memory Systems</vt:lpstr>
      <vt:lpstr>HPCA 2022: Enabling Efﬁcient Large-Scale Deep Learning Training with Cache Coherent Disaggregated Memory Systems</vt:lpstr>
      <vt:lpstr>HPCA 2022: Enabling Efﬁcient Large-Scale Deep Learning Training with Cache Coherent Disaggregated Memory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Seeds for Brainstorm</dc:title>
  <dc:creator>Jian Li</dc:creator>
  <cp:lastModifiedBy>Yingxuan Zhu</cp:lastModifiedBy>
  <cp:revision>1207</cp:revision>
  <dcterms:created xsi:type="dcterms:W3CDTF">2021-03-22T17:08:32Z</dcterms:created>
  <dcterms:modified xsi:type="dcterms:W3CDTF">2022-06-13T21:40:15Z</dcterms:modified>
</cp:coreProperties>
</file>