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9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6437" autoAdjust="0"/>
  </p:normalViewPr>
  <p:slideViewPr>
    <p:cSldViewPr snapToGrid="0">
      <p:cViewPr varScale="1">
        <p:scale>
          <a:sx n="113" d="100"/>
          <a:sy n="11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1.01302" TargetMode="External"/><Relationship Id="rId7" Type="http://schemas.openxmlformats.org/officeDocument/2006/relationships/hyperlink" Target="https://proceedings.mlsys.org/paper/2019/hash/c74d97b01eae257e44aa9d5bade97baf-Abstrac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mit-han-lab/inter-operator-schedul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6383399" y="805956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II. Challenges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Notes: IOS: INTER-OPERATOR SCHEDULER FOR CNN ACCELERATION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[1,2]</a:t>
            </a:r>
            <a:endParaRPr lang="en-US" sz="2400" b="1" baseline="30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AE10C5-5EB2-4F79-8EB3-644D2C0B9DFF}"/>
              </a:ext>
            </a:extLst>
          </p:cNvPr>
          <p:cNvSpPr txBox="1"/>
          <p:nvPr/>
        </p:nvSpPr>
        <p:spPr>
          <a:xfrm>
            <a:off x="604636" y="6457891"/>
            <a:ext cx="57453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https://arxiv.org/abs/2011.01302</a:t>
            </a:r>
            <a:r>
              <a:rPr lang="en-US" sz="1000" dirty="0"/>
              <a:t> [2] </a:t>
            </a:r>
            <a:r>
              <a:rPr lang="en-US" sz="1000" dirty="0">
                <a:hlinkClick r:id="rId4"/>
              </a:rPr>
              <a:t>https://github.com/mit-han-lab/inter-operator-scheduler</a:t>
            </a:r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61703-891F-4F9B-BCF5-79294CF36F5D}"/>
              </a:ext>
            </a:extLst>
          </p:cNvPr>
          <p:cNvSpPr/>
          <p:nvPr/>
        </p:nvSpPr>
        <p:spPr>
          <a:xfrm>
            <a:off x="647209" y="946312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I. Applications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83597-ECD5-4F49-817C-5EBC386D053A}"/>
              </a:ext>
            </a:extLst>
          </p:cNvPr>
          <p:cNvSpPr txBox="1"/>
          <p:nvPr/>
        </p:nvSpPr>
        <p:spPr>
          <a:xfrm>
            <a:off x="571819" y="1425059"/>
            <a:ext cx="5414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 hardware utilization and</a:t>
            </a:r>
            <a:r>
              <a:rPr lang="zh-CN" altLang="en-US" dirty="0"/>
              <a:t> </a:t>
            </a:r>
            <a:r>
              <a:rPr lang="en-US" altLang="zh-CN" dirty="0"/>
              <a:t>reduce the latency</a:t>
            </a:r>
            <a:r>
              <a:rPr lang="en-US" dirty="0"/>
              <a:t> of </a:t>
            </a:r>
            <a:r>
              <a:rPr lang="en-US" altLang="zh-CN" dirty="0"/>
              <a:t>processor</a:t>
            </a:r>
            <a:r>
              <a:rPr lang="en-US" dirty="0"/>
              <a:t> (such as NVIDIA </a:t>
            </a:r>
            <a:r>
              <a:rPr lang="en-US" altLang="zh-CN" dirty="0"/>
              <a:t>GPU</a:t>
            </a:r>
            <a:r>
              <a:rPr lang="en-US" dirty="0"/>
              <a:t>) using directed acyclic graph (DAG).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60D3E5-BE55-4242-B0E3-3ACB5648676D}"/>
              </a:ext>
            </a:extLst>
          </p:cNvPr>
          <p:cNvSpPr txBox="1"/>
          <p:nvPr/>
        </p:nvSpPr>
        <p:spPr>
          <a:xfrm>
            <a:off x="6306216" y="1222346"/>
            <a:ext cx="5504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schedules grows exponentially with the number of operators.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schedule depends on hardware speciﬁcations and inference settings.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B5AC0-5FDB-4819-B251-06BC56C31BA3}"/>
              </a:ext>
            </a:extLst>
          </p:cNvPr>
          <p:cNvGrpSpPr/>
          <p:nvPr/>
        </p:nvGrpSpPr>
        <p:grpSpPr>
          <a:xfrm>
            <a:off x="6381156" y="2306082"/>
            <a:ext cx="5709244" cy="646331"/>
            <a:chOff x="691556" y="2687081"/>
            <a:chExt cx="5709244" cy="6463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2D5C1E-F9A9-4828-85E5-7C2ED19AF099}"/>
                </a:ext>
              </a:extLst>
            </p:cNvPr>
            <p:cNvSpPr/>
            <p:nvPr/>
          </p:nvSpPr>
          <p:spPr>
            <a:xfrm>
              <a:off x="691556" y="2792906"/>
              <a:ext cx="1704511" cy="3797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III. Methods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33AD34-B3DA-49F8-9257-5F44F7A82051}"/>
                </a:ext>
              </a:extLst>
            </p:cNvPr>
            <p:cNvSpPr txBox="1"/>
            <p:nvPr/>
          </p:nvSpPr>
          <p:spPr>
            <a:xfrm>
              <a:off x="2521614" y="2687081"/>
              <a:ext cx="38791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Combining intra- and inter-operator parallelism. Please refer to next page.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46AC20-26BF-4D5A-A714-3FC72F7CE1CA}"/>
              </a:ext>
            </a:extLst>
          </p:cNvPr>
          <p:cNvGrpSpPr/>
          <p:nvPr/>
        </p:nvGrpSpPr>
        <p:grpSpPr>
          <a:xfrm>
            <a:off x="660629" y="2649206"/>
            <a:ext cx="11412839" cy="3776933"/>
            <a:chOff x="660629" y="2649206"/>
            <a:chExt cx="11412839" cy="377693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5606E7-C1B8-4626-A129-11E245C1AA53}"/>
                </a:ext>
              </a:extLst>
            </p:cNvPr>
            <p:cNvSpPr/>
            <p:nvPr/>
          </p:nvSpPr>
          <p:spPr>
            <a:xfrm>
              <a:off x="660629" y="2649206"/>
              <a:ext cx="1599971" cy="39592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IV. Conclusions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D4BD00-9D00-4544-850F-0FA1265F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862" y="3123926"/>
              <a:ext cx="8943203" cy="330221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B34D7B-29E5-4E21-84A6-653BE8EA3020}"/>
                </a:ext>
              </a:extLst>
            </p:cNvPr>
            <p:cNvSpPr txBox="1"/>
            <p:nvPr/>
          </p:nvSpPr>
          <p:spPr>
            <a:xfrm>
              <a:off x="6595532" y="6012934"/>
              <a:ext cx="3056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（</a:t>
              </a:r>
              <a:r>
                <a:rPr lang="en-US" altLang="zh-CN" b="1" dirty="0">
                  <a:solidFill>
                    <a:srgbClr val="C00000"/>
                  </a:solidFill>
                </a:rPr>
                <a:t>3</a:t>
              </a:r>
              <a:r>
                <a:rPr lang="zh-CN" altLang="en-US" b="1" dirty="0">
                  <a:solidFill>
                    <a:srgbClr val="C00000"/>
                  </a:solidFill>
                </a:rPr>
                <a:t>）</a:t>
              </a:r>
              <a:r>
                <a:rPr lang="en-US" altLang="zh-CN" b="1" dirty="0">
                  <a:solidFill>
                    <a:srgbClr val="C00000"/>
                  </a:solidFill>
                </a:rPr>
                <a:t>Proposed method IOS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F59CAB-B147-4B8F-9517-C510B346F81B}"/>
                </a:ext>
              </a:extLst>
            </p:cNvPr>
            <p:cNvSpPr/>
            <p:nvPr/>
          </p:nvSpPr>
          <p:spPr>
            <a:xfrm>
              <a:off x="9211733" y="4817533"/>
              <a:ext cx="575733" cy="270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EF2DB5-17CB-4273-BA5D-A5812A88451E}"/>
                </a:ext>
              </a:extLst>
            </p:cNvPr>
            <p:cNvSpPr/>
            <p:nvPr/>
          </p:nvSpPr>
          <p:spPr>
            <a:xfrm>
              <a:off x="9160933" y="5096932"/>
              <a:ext cx="550333" cy="51646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610355-8918-4762-8373-CD2A17C9BD6E}"/>
                </a:ext>
              </a:extLst>
            </p:cNvPr>
            <p:cNvSpPr/>
            <p:nvPr/>
          </p:nvSpPr>
          <p:spPr>
            <a:xfrm>
              <a:off x="6104467" y="4986867"/>
              <a:ext cx="575733" cy="270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72858C-A5BC-4AF2-9B7D-9E1006D60C32}"/>
                </a:ext>
              </a:extLst>
            </p:cNvPr>
            <p:cNvSpPr/>
            <p:nvPr/>
          </p:nvSpPr>
          <p:spPr>
            <a:xfrm>
              <a:off x="3014133" y="5435599"/>
              <a:ext cx="575733" cy="270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D67E39F-9E75-46C1-A393-3216F6BEEFD2}"/>
                </a:ext>
              </a:extLst>
            </p:cNvPr>
            <p:cNvSpPr/>
            <p:nvPr/>
          </p:nvSpPr>
          <p:spPr>
            <a:xfrm>
              <a:off x="6095999" y="5249332"/>
              <a:ext cx="550333" cy="51646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4A25D0-941D-4FAF-9B86-289591F38CFA}"/>
                </a:ext>
              </a:extLst>
            </p:cNvPr>
            <p:cNvSpPr/>
            <p:nvPr/>
          </p:nvSpPr>
          <p:spPr>
            <a:xfrm>
              <a:off x="3107268" y="5706532"/>
              <a:ext cx="431800" cy="24553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F92061-8C78-4603-ABF0-BB20F4288432}"/>
                </a:ext>
              </a:extLst>
            </p:cNvPr>
            <p:cNvSpPr txBox="1"/>
            <p:nvPr/>
          </p:nvSpPr>
          <p:spPr>
            <a:xfrm>
              <a:off x="9846734" y="5537764"/>
              <a:ext cx="22267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Higher 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hardware utilizatio</a:t>
              </a:r>
              <a:r>
                <a:rPr lang="en-US" b="1" dirty="0">
                  <a:solidFill>
                    <a:srgbClr val="C00000"/>
                  </a:solidFill>
                </a:rPr>
                <a:t>n </a:t>
              </a:r>
              <a:endParaRPr 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DB0A7E-6D10-41E3-AE4C-04D5E1E8885C}"/>
                </a:ext>
              </a:extLst>
            </p:cNvPr>
            <p:cNvSpPr txBox="1"/>
            <p:nvPr/>
          </p:nvSpPr>
          <p:spPr>
            <a:xfrm>
              <a:off x="9889067" y="4201061"/>
              <a:ext cx="154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Lower latency</a:t>
              </a:r>
              <a:endParaRPr lang="en-US" b="1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CF1C49-7D29-4C39-ADCC-82928E4D828D}"/>
                </a:ext>
              </a:extLst>
            </p:cNvPr>
            <p:cNvCxnSpPr>
              <a:cxnSpLocks/>
              <a:stCxn id="36" idx="1"/>
              <a:endCxn id="35" idx="6"/>
            </p:cNvCxnSpPr>
            <p:nvPr/>
          </p:nvCxnSpPr>
          <p:spPr>
            <a:xfrm flipH="1" flipV="1">
              <a:off x="3539068" y="5829300"/>
              <a:ext cx="6307666" cy="316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9D830FD-8734-4079-8120-E65427994D7B}"/>
                </a:ext>
              </a:extLst>
            </p:cNvPr>
            <p:cNvCxnSpPr>
              <a:stCxn id="36" idx="1"/>
              <a:endCxn id="34" idx="6"/>
            </p:cNvCxnSpPr>
            <p:nvPr/>
          </p:nvCxnSpPr>
          <p:spPr>
            <a:xfrm flipH="1" flipV="1">
              <a:off x="6646332" y="5507566"/>
              <a:ext cx="3200402" cy="3533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75D6539-CE70-42E5-A839-97522D6E7C52}"/>
                </a:ext>
              </a:extLst>
            </p:cNvPr>
            <p:cNvCxnSpPr>
              <a:stCxn id="36" idx="1"/>
              <a:endCxn id="30" idx="5"/>
            </p:cNvCxnSpPr>
            <p:nvPr/>
          </p:nvCxnSpPr>
          <p:spPr>
            <a:xfrm flipH="1" flipV="1">
              <a:off x="9630672" y="5537764"/>
              <a:ext cx="216062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205ED30-57E6-4B58-BECD-9CC79797B3EA}"/>
                </a:ext>
              </a:extLst>
            </p:cNvPr>
            <p:cNvCxnSpPr>
              <a:cxnSpLocks/>
              <a:stCxn id="37" idx="1"/>
              <a:endCxn id="32" idx="7"/>
            </p:cNvCxnSpPr>
            <p:nvPr/>
          </p:nvCxnSpPr>
          <p:spPr>
            <a:xfrm flipH="1">
              <a:off x="3505552" y="4385727"/>
              <a:ext cx="6383515" cy="1089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42EF375-753C-4AEA-9870-9256782308D2}"/>
                </a:ext>
              </a:extLst>
            </p:cNvPr>
            <p:cNvCxnSpPr>
              <a:cxnSpLocks/>
              <a:stCxn id="37" idx="1"/>
              <a:endCxn id="31" idx="6"/>
            </p:cNvCxnSpPr>
            <p:nvPr/>
          </p:nvCxnSpPr>
          <p:spPr>
            <a:xfrm flipH="1">
              <a:off x="6680200" y="4385727"/>
              <a:ext cx="3208867" cy="7366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9E1F1B3-4616-45B2-BF87-42FB4641DF6A}"/>
                </a:ext>
              </a:extLst>
            </p:cNvPr>
            <p:cNvCxnSpPr>
              <a:cxnSpLocks/>
              <a:stCxn id="37" idx="1"/>
              <a:endCxn id="7" idx="7"/>
            </p:cNvCxnSpPr>
            <p:nvPr/>
          </p:nvCxnSpPr>
          <p:spPr>
            <a:xfrm flipH="1">
              <a:off x="9703152" y="4385727"/>
              <a:ext cx="185915" cy="471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C91EFC-8608-4DFD-A766-6E0B4675855B}"/>
              </a:ext>
            </a:extLst>
          </p:cNvPr>
          <p:cNvGrpSpPr/>
          <p:nvPr/>
        </p:nvGrpSpPr>
        <p:grpSpPr>
          <a:xfrm>
            <a:off x="8212666" y="2971800"/>
            <a:ext cx="3869268" cy="905933"/>
            <a:chOff x="8212666" y="2971800"/>
            <a:chExt cx="3869268" cy="90593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9A68F55-7124-4433-99A5-5950FDA1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42289" y="3003284"/>
              <a:ext cx="3719014" cy="57811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D09FE6C-5257-41F5-8162-214FEEF8A812}"/>
                </a:ext>
              </a:extLst>
            </p:cNvPr>
            <p:cNvSpPr txBox="1"/>
            <p:nvPr/>
          </p:nvSpPr>
          <p:spPr>
            <a:xfrm>
              <a:off x="11057468" y="3532201"/>
              <a:ext cx="10244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Source: [3]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7BDAD5-47CA-460F-92F2-4E9BD90470FB}"/>
                </a:ext>
              </a:extLst>
            </p:cNvPr>
            <p:cNvSpPr/>
            <p:nvPr/>
          </p:nvSpPr>
          <p:spPr>
            <a:xfrm>
              <a:off x="8212666" y="2971800"/>
              <a:ext cx="3793067" cy="90593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E9A8273-3234-4AB7-B922-17A599674D3D}"/>
              </a:ext>
            </a:extLst>
          </p:cNvPr>
          <p:cNvSpPr txBox="1"/>
          <p:nvPr/>
        </p:nvSpPr>
        <p:spPr>
          <a:xfrm>
            <a:off x="6434666" y="645016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[3] </a:t>
            </a:r>
            <a:r>
              <a:rPr lang="en-US" sz="1000" dirty="0">
                <a:hlinkClick r:id="rId7"/>
              </a:rPr>
              <a:t>https://proceedings.mlsys.org/paper/2019/hash/c74d97b01eae257e44aa9d5bade97baf-Abstract.html</a:t>
            </a:r>
            <a:endParaRPr lang="en-US" sz="1000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BBF6EA8-B675-4BE6-8D8B-88D8EFF522B2}"/>
              </a:ext>
            </a:extLst>
          </p:cNvPr>
          <p:cNvSpPr/>
          <p:nvPr/>
        </p:nvSpPr>
        <p:spPr>
          <a:xfrm rot="1800326">
            <a:off x="9274681" y="2861801"/>
            <a:ext cx="526962" cy="15910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1DC1454-4283-40CC-9F97-9867EBF9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7" y="2090201"/>
            <a:ext cx="5905739" cy="348086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4" y="916005"/>
            <a:ext cx="3602456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IOS: INTER-OPERATOR SCHEDULER FOR CNN ACCELERATION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[1,2]</a:t>
            </a:r>
            <a:endParaRPr lang="en-US" sz="2400" b="1" baseline="30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6FB294-68B9-424E-A19C-552854CBFFE8}"/>
              </a:ext>
            </a:extLst>
          </p:cNvPr>
          <p:cNvSpPr txBox="1"/>
          <p:nvPr/>
        </p:nvSpPr>
        <p:spPr>
          <a:xfrm>
            <a:off x="4131734" y="848267"/>
            <a:ext cx="505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Combining intra- and inter-operator parallelism)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2737EF-25A4-4F8E-9599-D31DF8EAE830}"/>
              </a:ext>
            </a:extLst>
          </p:cNvPr>
          <p:cNvGrpSpPr/>
          <p:nvPr/>
        </p:nvGrpSpPr>
        <p:grpSpPr>
          <a:xfrm>
            <a:off x="719666" y="1280576"/>
            <a:ext cx="10718800" cy="5455277"/>
            <a:chOff x="397933" y="1322909"/>
            <a:chExt cx="10718800" cy="5455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3C8E13-A549-46B0-B710-7CBFA85185D2}"/>
                </a:ext>
              </a:extLst>
            </p:cNvPr>
            <p:cNvSpPr txBox="1"/>
            <p:nvPr/>
          </p:nvSpPr>
          <p:spPr>
            <a:xfrm>
              <a:off x="397933" y="1364734"/>
              <a:ext cx="51562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DAG: </a:t>
              </a:r>
              <a:r>
                <a:rPr lang="en-US" altLang="zh-CN" dirty="0"/>
                <a:t>G=(V, E), where V is the set of operators, and E is the edge set representing dependencies.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77FA565-A720-482E-AB51-1F118DBBBB16}"/>
                </a:ext>
              </a:extLst>
            </p:cNvPr>
            <p:cNvGrpSpPr/>
            <p:nvPr/>
          </p:nvGrpSpPr>
          <p:grpSpPr>
            <a:xfrm>
              <a:off x="5895922" y="1322909"/>
              <a:ext cx="5220811" cy="5455277"/>
              <a:chOff x="5895922" y="1322909"/>
              <a:chExt cx="5220811" cy="54552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2825417-C0D0-4E08-B027-29242CA3C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2551" y="1322909"/>
                <a:ext cx="4550316" cy="268169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1152329-FB72-4F4B-9262-8BF610FDF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9904" y="4122205"/>
                <a:ext cx="4569894" cy="93502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8ABBDE9-48F9-4BF3-94B3-BA6ED28EF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9429" y="5123652"/>
                <a:ext cx="4577304" cy="16545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A0CF4B39-7F54-467E-95DB-410959B338CF}"/>
                  </a:ext>
                </a:extLst>
              </p:cNvPr>
              <p:cNvSpPr/>
              <p:nvPr/>
            </p:nvSpPr>
            <p:spPr>
              <a:xfrm rot="7034988">
                <a:off x="5766479" y="2207061"/>
                <a:ext cx="1097134" cy="179159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row: Right 36">
                <a:extLst>
                  <a:ext uri="{FF2B5EF4-FFF2-40B4-BE49-F238E27FC236}">
                    <a16:creationId xmlns:a16="http://schemas.microsoft.com/office/drawing/2014/main" id="{EC046FF4-AB00-4C13-B403-F90DB2FB6437}"/>
                  </a:ext>
                </a:extLst>
              </p:cNvPr>
              <p:cNvSpPr/>
              <p:nvPr/>
            </p:nvSpPr>
            <p:spPr>
              <a:xfrm rot="14330713">
                <a:off x="5749545" y="5441327"/>
                <a:ext cx="1097134" cy="179159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Right 38">
                <a:extLst>
                  <a:ext uri="{FF2B5EF4-FFF2-40B4-BE49-F238E27FC236}">
                    <a16:creationId xmlns:a16="http://schemas.microsoft.com/office/drawing/2014/main" id="{4494F10E-4611-4F93-9B2E-D8C452B1C56B}"/>
                  </a:ext>
                </a:extLst>
              </p:cNvPr>
              <p:cNvSpPr/>
              <p:nvPr/>
            </p:nvSpPr>
            <p:spPr>
              <a:xfrm rot="8668856">
                <a:off x="5895922" y="3351125"/>
                <a:ext cx="715440" cy="187736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67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4" y="916005"/>
            <a:ext cx="3602456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IOS: INTER-OPERATOR SCHEDULER FOR CNN ACCELERATION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[1,2]</a:t>
            </a:r>
            <a:endParaRPr lang="en-US" sz="2400" b="1" baseline="30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6FB294-68B9-424E-A19C-552854CBFFE8}"/>
              </a:ext>
            </a:extLst>
          </p:cNvPr>
          <p:cNvSpPr txBox="1"/>
          <p:nvPr/>
        </p:nvSpPr>
        <p:spPr>
          <a:xfrm>
            <a:off x="4131734" y="848267"/>
            <a:ext cx="505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Combining intra- and inter-operator parallelism)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3C8E13-A549-46B0-B710-7CBFA85185D2}"/>
              </a:ext>
            </a:extLst>
          </p:cNvPr>
          <p:cNvSpPr txBox="1"/>
          <p:nvPr/>
        </p:nvSpPr>
        <p:spPr>
          <a:xfrm>
            <a:off x="440266" y="1322401"/>
            <a:ext cx="5156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DAG: </a:t>
            </a:r>
            <a:r>
              <a:rPr lang="en-US" altLang="zh-CN" dirty="0"/>
              <a:t>G=(V, E), where V is the set of operators, and E is the edge set representing dependencies.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18823-788D-46FA-BAB5-10A871AB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3" y="1925900"/>
            <a:ext cx="4754949" cy="12575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DF7F0-C1E9-4D85-A453-88289D8AF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495" y="1457850"/>
            <a:ext cx="4918893" cy="15647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3B1B50-AF37-4098-8110-9595A242D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246" y="3260453"/>
            <a:ext cx="4993676" cy="2928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2448CB-3ECE-4BA0-99AA-837D135D0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92" y="3228445"/>
            <a:ext cx="4199208" cy="3629555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A0CF4B39-7F54-467E-95DB-410959B338CF}"/>
              </a:ext>
            </a:extLst>
          </p:cNvPr>
          <p:cNvSpPr/>
          <p:nvPr/>
        </p:nvSpPr>
        <p:spPr>
          <a:xfrm rot="5400000">
            <a:off x="637014" y="2837744"/>
            <a:ext cx="921150" cy="17835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494F10E-4611-4F93-9B2E-D8C452B1C56B}"/>
              </a:ext>
            </a:extLst>
          </p:cNvPr>
          <p:cNvSpPr/>
          <p:nvPr/>
        </p:nvSpPr>
        <p:spPr>
          <a:xfrm rot="21166645">
            <a:off x="3359426" y="1733617"/>
            <a:ext cx="2566043" cy="18100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C046FF4-AB00-4C13-B403-F90DB2FB6437}"/>
              </a:ext>
            </a:extLst>
          </p:cNvPr>
          <p:cNvSpPr/>
          <p:nvPr/>
        </p:nvSpPr>
        <p:spPr>
          <a:xfrm rot="3246320">
            <a:off x="4466791" y="3470171"/>
            <a:ext cx="2245853" cy="17450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12773</TotalTime>
  <Words>234</Words>
  <Application>Microsoft Office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Notes: IOS: INTER-OPERATOR SCHEDULER FOR CNN ACCELERATION [1,2]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428</cp:revision>
  <dcterms:created xsi:type="dcterms:W3CDTF">2021-03-22T17:08:32Z</dcterms:created>
  <dcterms:modified xsi:type="dcterms:W3CDTF">2022-04-06T00:01:54Z</dcterms:modified>
</cp:coreProperties>
</file>