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7"/>
  </p:notesMasterIdLst>
  <p:sldIdLst>
    <p:sldId id="298" r:id="rId5"/>
    <p:sldId id="305" r:id="rId6"/>
    <p:sldId id="331" r:id="rId7"/>
    <p:sldId id="354" r:id="rId8"/>
    <p:sldId id="355" r:id="rId9"/>
    <p:sldId id="356" r:id="rId10"/>
    <p:sldId id="358" r:id="rId11"/>
    <p:sldId id="352" r:id="rId12"/>
    <p:sldId id="360" r:id="rId13"/>
    <p:sldId id="362" r:id="rId14"/>
    <p:sldId id="363" r:id="rId15"/>
    <p:sldId id="3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5074" autoAdjust="0"/>
  </p:normalViewPr>
  <p:slideViewPr>
    <p:cSldViewPr snapToGrid="0">
      <p:cViewPr varScale="1">
        <p:scale>
          <a:sx n="116" d="100"/>
          <a:sy n="116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A9A5B-7FA4-4EF8-B6AF-B62530C421A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E9ED-E5F9-4986-B24D-5A7EDDA4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047-C2F0-45C7-A92F-7A1B1191C815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8F78-A0E1-4155-9338-24DEECCF5060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162E-55AA-44D4-9B51-9B3B77CF2E77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1538-D994-4938-8255-50CFD41AF2AB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775C-107D-4C4E-81D5-75BB774393B0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F747-1CBE-4037-BAE8-85518C0D05EC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7423-37C5-475F-A9D1-E2BF35AFEBAD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BFB958F0-7A46-4236-A945-F08F882B7703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0102D1-AC07-4A47-A351-295814BB2FB9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15E9A8B2-15BE-412B-9713-0983DB52EE9D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July 2022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1BD21-C78A-C922-DECB-5604CF1F234D}"/>
              </a:ext>
            </a:extLst>
          </p:cNvPr>
          <p:cNvSpPr txBox="1"/>
          <p:nvPr/>
        </p:nvSpPr>
        <p:spPr>
          <a:xfrm>
            <a:off x="5454940" y="1967513"/>
            <a:ext cx="65311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</a:t>
            </a:r>
            <a:r>
              <a:rPr lang="en-US" b="1" dirty="0">
                <a:solidFill>
                  <a:schemeClr val="accent1"/>
                </a:solidFill>
              </a:rPr>
              <a:t>worker node </a:t>
            </a:r>
            <a:r>
              <a:rPr lang="en-US" dirty="0"/>
              <a:t>has:</a:t>
            </a:r>
          </a:p>
          <a:p>
            <a:r>
              <a:rPr lang="en-US" dirty="0"/>
              <a:t>1. One or more work processes, responsible for task submission and execution. Each is associated with a specific job. The default number of initial workers is equal to the number of CPUs on the machine.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ED49D6-CB61-DFED-F4D9-B3D47D5263AB}"/>
              </a:ext>
            </a:extLst>
          </p:cNvPr>
          <p:cNvGrpSpPr/>
          <p:nvPr/>
        </p:nvGrpSpPr>
        <p:grpSpPr>
          <a:xfrm>
            <a:off x="266594" y="1966040"/>
            <a:ext cx="5096239" cy="2359883"/>
            <a:chOff x="316021" y="2732158"/>
            <a:chExt cx="5096239" cy="235988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E4D772-C13E-9F44-A713-D2347F4CF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21" y="2732158"/>
              <a:ext cx="5096239" cy="235988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734558-A495-9DD9-3A37-648CE2ECBE14}"/>
                </a:ext>
              </a:extLst>
            </p:cNvPr>
            <p:cNvSpPr/>
            <p:nvPr/>
          </p:nvSpPr>
          <p:spPr>
            <a:xfrm>
              <a:off x="394358" y="2831170"/>
              <a:ext cx="4960236" cy="220214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E04EFDA-61B6-B65B-B4C4-A4F6CE50AD0B}"/>
              </a:ext>
            </a:extLst>
          </p:cNvPr>
          <p:cNvSpPr txBox="1"/>
          <p:nvPr/>
        </p:nvSpPr>
        <p:spPr>
          <a:xfrm>
            <a:off x="5461684" y="3376136"/>
            <a:ext cx="5231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</a:t>
            </a:r>
            <a:r>
              <a:rPr lang="en-US" b="1" dirty="0">
                <a:solidFill>
                  <a:srgbClr val="0070C0"/>
                </a:solidFill>
              </a:rPr>
              <a:t>worker</a:t>
            </a:r>
            <a:r>
              <a:rPr lang="en-US" dirty="0"/>
              <a:t> stores:</a:t>
            </a:r>
          </a:p>
          <a:p>
            <a:r>
              <a:rPr lang="en-US" dirty="0"/>
              <a:t>1). An ownership table. System metadata for the objects to which the worker has a reference, e.g., to store ref counts and object locations.</a:t>
            </a:r>
          </a:p>
          <a:p>
            <a:r>
              <a:rPr lang="en-US" dirty="0"/>
              <a:t>2). An in-process store, used to store small objects.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6C48B-4959-1353-1A87-7200BCF99518}"/>
              </a:ext>
            </a:extLst>
          </p:cNvPr>
          <p:cNvSpPr txBox="1"/>
          <p:nvPr/>
        </p:nvSpPr>
        <p:spPr>
          <a:xfrm>
            <a:off x="5455925" y="4885408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of the worker nodes is designated as the head node. In addition to the processes a worker load has, the head node also hosts:</a:t>
            </a:r>
          </a:p>
          <a:p>
            <a:pPr marL="342900" indent="-342900">
              <a:buAutoNum type="arabicPeriod"/>
            </a:pPr>
            <a:r>
              <a:rPr lang="en-US" dirty="0"/>
              <a:t>The Global Control Store (GCS). </a:t>
            </a:r>
          </a:p>
          <a:p>
            <a:pPr marL="342900" indent="-342900">
              <a:buAutoNum type="arabicPeriod"/>
            </a:pPr>
            <a:r>
              <a:rPr lang="en-US" dirty="0"/>
              <a:t>The driver process(es).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B669B9C-9CAB-E8FB-5419-AA58ED253A97}"/>
              </a:ext>
            </a:extLst>
          </p:cNvPr>
          <p:cNvSpPr/>
          <p:nvPr/>
        </p:nvSpPr>
        <p:spPr>
          <a:xfrm rot="8486047">
            <a:off x="5129637" y="2660332"/>
            <a:ext cx="186186" cy="1008797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E615FA-E97F-8FAE-1792-7F95F4C79F7B}"/>
              </a:ext>
            </a:extLst>
          </p:cNvPr>
          <p:cNvSpPr/>
          <p:nvPr/>
        </p:nvSpPr>
        <p:spPr>
          <a:xfrm>
            <a:off x="4596362" y="2272416"/>
            <a:ext cx="651753" cy="476656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2759208-CA4C-026E-8CDC-279F07EDA649}"/>
              </a:ext>
            </a:extLst>
          </p:cNvPr>
          <p:cNvSpPr/>
          <p:nvPr/>
        </p:nvSpPr>
        <p:spPr>
          <a:xfrm rot="5400000">
            <a:off x="5501362" y="1777863"/>
            <a:ext cx="169954" cy="59095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38B98E-7264-FA81-00BC-7EF635E9462E}"/>
              </a:ext>
            </a:extLst>
          </p:cNvPr>
          <p:cNvSpPr/>
          <p:nvPr/>
        </p:nvSpPr>
        <p:spPr>
          <a:xfrm>
            <a:off x="5461666" y="4893275"/>
            <a:ext cx="6120734" cy="1433384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F04FEF2-5901-9A2B-9193-A03B19AD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0F6A8C0E-A025-65D0-5A2F-2553FFF15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606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1BD21-C78A-C922-DECB-5604CF1F234D}"/>
              </a:ext>
            </a:extLst>
          </p:cNvPr>
          <p:cNvSpPr txBox="1"/>
          <p:nvPr/>
        </p:nvSpPr>
        <p:spPr>
          <a:xfrm>
            <a:off x="5454940" y="1967513"/>
            <a:ext cx="65311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</a:t>
            </a:r>
            <a:r>
              <a:rPr lang="en-US" b="1" dirty="0">
                <a:solidFill>
                  <a:schemeClr val="accent1"/>
                </a:solidFill>
              </a:rPr>
              <a:t>worker node </a:t>
            </a:r>
            <a:r>
              <a:rPr lang="en-US" dirty="0"/>
              <a:t>has:</a:t>
            </a:r>
          </a:p>
          <a:p>
            <a:pPr marL="342900" indent="-342900">
              <a:buAutoNum type="arabicPeriod"/>
            </a:pPr>
            <a:r>
              <a:rPr lang="en-US" dirty="0"/>
              <a:t>One or more work processes, responsible for task submission and execution. Each is associated with a specific job. The default number of initial workers is equal to the number of CPUs on the machine. </a:t>
            </a:r>
          </a:p>
          <a:p>
            <a:r>
              <a:rPr lang="en-US" dirty="0"/>
              <a:t>2.   A </a:t>
            </a:r>
            <a:r>
              <a:rPr lang="en-US" b="1" dirty="0">
                <a:solidFill>
                  <a:srgbClr val="0070C0"/>
                </a:solidFill>
              </a:rPr>
              <a:t>raylet</a:t>
            </a:r>
            <a:r>
              <a:rPr lang="en-US" dirty="0"/>
              <a:t>. The raylet is shared among all jobs on the same cluster. The raylet has two main components, run on separate threads:</a:t>
            </a:r>
          </a:p>
          <a:p>
            <a:pPr lvl="1"/>
            <a:r>
              <a:rPr lang="en-US" dirty="0"/>
              <a:t>1). A scheduler. Responsible for resource management and fulfilling task arguments that are stored in the distributed object store. The individual schedulers in a cluster comprise the Ray distributed scheduler.</a:t>
            </a:r>
          </a:p>
          <a:p>
            <a:pPr lvl="1"/>
            <a:r>
              <a:rPr lang="en-US" dirty="0"/>
              <a:t>2). A shared-memory object store (also known as the Plasma Object Store). Responsible for storing and transferring large objects. The individual object stores in a cluster comprise the Ray distributed object store.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ED49D6-CB61-DFED-F4D9-B3D47D5263AB}"/>
              </a:ext>
            </a:extLst>
          </p:cNvPr>
          <p:cNvGrpSpPr/>
          <p:nvPr/>
        </p:nvGrpSpPr>
        <p:grpSpPr>
          <a:xfrm>
            <a:off x="266594" y="1966040"/>
            <a:ext cx="5096239" cy="2359883"/>
            <a:chOff x="316021" y="2732158"/>
            <a:chExt cx="5096239" cy="235988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E4D772-C13E-9F44-A713-D2347F4CF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21" y="2732158"/>
              <a:ext cx="5096239" cy="235988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734558-A495-9DD9-3A37-648CE2ECBE14}"/>
                </a:ext>
              </a:extLst>
            </p:cNvPr>
            <p:cNvSpPr/>
            <p:nvPr/>
          </p:nvSpPr>
          <p:spPr>
            <a:xfrm>
              <a:off x="394358" y="2831170"/>
              <a:ext cx="4960236" cy="220214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2D6C48B-4959-1353-1A87-7200BCF99518}"/>
              </a:ext>
            </a:extLst>
          </p:cNvPr>
          <p:cNvSpPr txBox="1"/>
          <p:nvPr/>
        </p:nvSpPr>
        <p:spPr>
          <a:xfrm>
            <a:off x="307276" y="4489992"/>
            <a:ext cx="49649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of the worker nodes is designated as the head node. In addition to the processes a worker load has, the head node also hosts:</a:t>
            </a:r>
          </a:p>
          <a:p>
            <a:pPr marL="342900" indent="-342900">
              <a:buAutoNum type="arabicPeriod"/>
            </a:pPr>
            <a:r>
              <a:rPr lang="en-US" dirty="0"/>
              <a:t>The Global Control Store (GCS). </a:t>
            </a:r>
          </a:p>
          <a:p>
            <a:pPr marL="342900" indent="-342900">
              <a:buAutoNum type="arabicPeriod"/>
            </a:pPr>
            <a:r>
              <a:rPr lang="en-US" dirty="0"/>
              <a:t>The driver process(es). 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2759208-CA4C-026E-8CDC-279F07EDA649}"/>
              </a:ext>
            </a:extLst>
          </p:cNvPr>
          <p:cNvSpPr/>
          <p:nvPr/>
        </p:nvSpPr>
        <p:spPr>
          <a:xfrm rot="5400000">
            <a:off x="5451935" y="1761388"/>
            <a:ext cx="169954" cy="59095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38B98E-7264-FA81-00BC-7EF635E9462E}"/>
              </a:ext>
            </a:extLst>
          </p:cNvPr>
          <p:cNvSpPr/>
          <p:nvPr/>
        </p:nvSpPr>
        <p:spPr>
          <a:xfrm>
            <a:off x="5469905" y="2265405"/>
            <a:ext cx="6450246" cy="1161536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684E6A6-8791-011E-60A5-5FE0758E5D12}"/>
              </a:ext>
            </a:extLst>
          </p:cNvPr>
          <p:cNvSpPr/>
          <p:nvPr/>
        </p:nvSpPr>
        <p:spPr>
          <a:xfrm rot="7468934">
            <a:off x="5432310" y="2886530"/>
            <a:ext cx="171404" cy="79844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5281ED-7BC4-C6F8-8F37-69C0C8F5F0DB}"/>
              </a:ext>
            </a:extLst>
          </p:cNvPr>
          <p:cNvSpPr/>
          <p:nvPr/>
        </p:nvSpPr>
        <p:spPr>
          <a:xfrm>
            <a:off x="3871432" y="2824350"/>
            <a:ext cx="1334882" cy="808535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24C619-4DA4-2C94-5C9E-1A5DF3058958}"/>
              </a:ext>
            </a:extLst>
          </p:cNvPr>
          <p:cNvSpPr/>
          <p:nvPr/>
        </p:nvSpPr>
        <p:spPr>
          <a:xfrm>
            <a:off x="259472" y="4394886"/>
            <a:ext cx="5037458" cy="1907060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4099E46-3BAE-4E80-C666-41188E2C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AADBCB2-1369-3CAE-3FE8-0FCF76EA4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998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1BD21-C78A-C922-DECB-5604CF1F234D}"/>
              </a:ext>
            </a:extLst>
          </p:cNvPr>
          <p:cNvSpPr txBox="1"/>
          <p:nvPr/>
        </p:nvSpPr>
        <p:spPr>
          <a:xfrm>
            <a:off x="5454940" y="1967513"/>
            <a:ext cx="65311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</a:t>
            </a:r>
            <a:r>
              <a:rPr lang="en-US" b="1" dirty="0">
                <a:solidFill>
                  <a:srgbClr val="00B050"/>
                </a:solidFill>
              </a:rPr>
              <a:t>worker node </a:t>
            </a:r>
            <a:r>
              <a:rPr lang="en-US" dirty="0"/>
              <a:t>has:</a:t>
            </a:r>
          </a:p>
          <a:p>
            <a:pPr marL="342900" indent="-342900">
              <a:buAutoNum type="arabicPeriod"/>
            </a:pPr>
            <a:r>
              <a:rPr lang="en-US" dirty="0"/>
              <a:t>One or more work processes, responsible for task submission and execution. Each is associated with a specific job. The default number of initial workers is equal to the number of CPUs on the machine. </a:t>
            </a:r>
          </a:p>
          <a:p>
            <a:r>
              <a:rPr lang="en-US" dirty="0"/>
              <a:t>2.   A raylet. The raylet is shared among all jobs on the same cluster. The raylet has two main components, run on separate threads:</a:t>
            </a:r>
          </a:p>
          <a:p>
            <a:pPr lvl="1"/>
            <a:r>
              <a:rPr lang="en-US" dirty="0"/>
              <a:t>1). A scheduler. Responsible for resource management and fulfilling task arguments that are stored in the distributed object store. The individual schedulers in a cluster comprise the Ray distributed scheduler.</a:t>
            </a:r>
          </a:p>
          <a:p>
            <a:pPr lvl="1"/>
            <a:r>
              <a:rPr lang="en-US" dirty="0"/>
              <a:t>2). A shared-memory object store (also known as the Plasma Object Store). Responsible for storing and transferring large objects. The individual object stores in a cluster comprise the Ray distributed object store.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E4D772-C13E-9F44-A713-D2347F4C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4" y="1966040"/>
            <a:ext cx="5096239" cy="23598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D6C48B-4959-1353-1A87-7200BCF99518}"/>
              </a:ext>
            </a:extLst>
          </p:cNvPr>
          <p:cNvSpPr txBox="1"/>
          <p:nvPr/>
        </p:nvSpPr>
        <p:spPr>
          <a:xfrm>
            <a:off x="282562" y="4926598"/>
            <a:ext cx="49649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of the worker nodes is designated as the </a:t>
            </a:r>
            <a:r>
              <a:rPr lang="en-US" b="1" dirty="0">
                <a:solidFill>
                  <a:srgbClr val="339933"/>
                </a:solidFill>
              </a:rPr>
              <a:t>head node</a:t>
            </a:r>
            <a:r>
              <a:rPr lang="en-US" dirty="0"/>
              <a:t>. In addition to the processes a worker load has, the head node also hosts:</a:t>
            </a:r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Global Control Store (GCS).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driver</a:t>
            </a:r>
            <a:r>
              <a:rPr lang="en-US" dirty="0"/>
              <a:t> process(es).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38B98E-7264-FA81-00BC-7EF635E9462E}"/>
              </a:ext>
            </a:extLst>
          </p:cNvPr>
          <p:cNvSpPr/>
          <p:nvPr/>
        </p:nvSpPr>
        <p:spPr>
          <a:xfrm>
            <a:off x="5436954" y="1993557"/>
            <a:ext cx="6450246" cy="4407242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5281ED-7BC4-C6F8-8F37-69C0C8F5F0DB}"/>
              </a:ext>
            </a:extLst>
          </p:cNvPr>
          <p:cNvSpPr/>
          <p:nvPr/>
        </p:nvSpPr>
        <p:spPr>
          <a:xfrm>
            <a:off x="370351" y="3674076"/>
            <a:ext cx="1400784" cy="461319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F5D6BC-AC1B-9A3A-F230-A610B71AA4FC}"/>
              </a:ext>
            </a:extLst>
          </p:cNvPr>
          <p:cNvSpPr/>
          <p:nvPr/>
        </p:nvSpPr>
        <p:spPr>
          <a:xfrm>
            <a:off x="344931" y="2065052"/>
            <a:ext cx="1558010" cy="2202147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B960A0E-BD0A-A9FA-4998-C71E03FF7838}"/>
              </a:ext>
            </a:extLst>
          </p:cNvPr>
          <p:cNvSpPr/>
          <p:nvPr/>
        </p:nvSpPr>
        <p:spPr>
          <a:xfrm rot="10800000">
            <a:off x="987027" y="4290404"/>
            <a:ext cx="174508" cy="759390"/>
          </a:xfrm>
          <a:prstGeom prst="downArrow">
            <a:avLst/>
          </a:prstGeom>
          <a:solidFill>
            <a:srgbClr val="00B050"/>
          </a:solidFill>
          <a:ln>
            <a:solidFill>
              <a:srgbClr val="33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9A32FC-5D11-8062-C6CB-5E25C67A3E59}"/>
              </a:ext>
            </a:extLst>
          </p:cNvPr>
          <p:cNvSpPr/>
          <p:nvPr/>
        </p:nvSpPr>
        <p:spPr>
          <a:xfrm>
            <a:off x="415659" y="2351904"/>
            <a:ext cx="688211" cy="432486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CD5952F-3C2E-71B0-47B2-24812989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86D5423-8EA5-B472-0656-D28972476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034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EDFAD-2209-D594-EA7B-6AC244DA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567" y="2091726"/>
            <a:ext cx="10058400" cy="3760891"/>
          </a:xfrm>
        </p:spPr>
        <p:txBody>
          <a:bodyPr/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Architecture</a:t>
            </a:r>
            <a:endParaRPr lang="en-US" sz="2400" b="1" dirty="0"/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400" b="1" dirty="0"/>
              <a:t>Object and Object Store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400" b="1" dirty="0"/>
              <a:t>Memory Management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400" b="1" dirty="0"/>
              <a:t>Resource Management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400" b="1" dirty="0"/>
              <a:t>Scheduling</a:t>
            </a:r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F978-75DE-8863-D8FA-1A7CE18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5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796F-DA46-4173-2E38-B32FDE94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8" y="374527"/>
            <a:ext cx="12534182" cy="1450757"/>
          </a:xfrm>
        </p:spPr>
        <p:txBody>
          <a:bodyPr>
            <a:normAutofit/>
          </a:bodyPr>
          <a:lstStyle/>
          <a:p>
            <a:r>
              <a:rPr lang="en-US" dirty="0"/>
              <a:t>Ray:  </a:t>
            </a:r>
            <a:r>
              <a:rPr lang="en-US" sz="3600" b="1" dirty="0">
                <a:solidFill>
                  <a:srgbClr val="0070C0"/>
                </a:solidFill>
              </a:rPr>
              <a:t>A Distributed ML Framework </a:t>
            </a:r>
            <a:r>
              <a:rPr lang="en-US" sz="2400" dirty="0">
                <a:solidFill>
                  <a:srgbClr val="0070C0"/>
                </a:solidFill>
              </a:rPr>
              <a:t>[1,2]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F33D1-850B-9FD0-3F33-6DD088A3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16E43-37D6-07E8-73AF-A16D5400A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06" y="2033341"/>
            <a:ext cx="7405876" cy="4165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B871C-F348-107F-F3A2-787E6BF930F0}"/>
              </a:ext>
            </a:extLst>
          </p:cNvPr>
          <p:cNvSpPr txBox="1"/>
          <p:nvPr/>
        </p:nvSpPr>
        <p:spPr>
          <a:xfrm>
            <a:off x="2877523" y="6396335"/>
            <a:ext cx="7123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[1] https://www.usenix.org/conference/osdi18/presentation/moritz</a:t>
            </a:r>
          </a:p>
          <a:p>
            <a:r>
              <a:rPr lang="en-US" sz="1200" dirty="0">
                <a:solidFill>
                  <a:schemeClr val="bg1"/>
                </a:solidFill>
              </a:rPr>
              <a:t>[2] https://docs.google.com/document/d/1lAy0Owi-vPz2jEqBSaHNQcy2IBSDEHyXNOQZlGuj93c/preview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F5D801-8759-CF9E-4BA8-491CF30672D9}"/>
              </a:ext>
            </a:extLst>
          </p:cNvPr>
          <p:cNvSpPr/>
          <p:nvPr/>
        </p:nvSpPr>
        <p:spPr>
          <a:xfrm>
            <a:off x="3510951" y="2165230"/>
            <a:ext cx="5719313" cy="100066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CAF16-1C5C-D912-8F77-E0243D66A5A8}"/>
              </a:ext>
            </a:extLst>
          </p:cNvPr>
          <p:cNvSpPr txBox="1"/>
          <p:nvPr/>
        </p:nvSpPr>
        <p:spPr>
          <a:xfrm>
            <a:off x="9663742" y="2502462"/>
            <a:ext cx="193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Apps and libraries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7AF72-3C32-5DAF-2228-572ABA9C55B0}"/>
              </a:ext>
            </a:extLst>
          </p:cNvPr>
          <p:cNvSpPr/>
          <p:nvPr/>
        </p:nvSpPr>
        <p:spPr>
          <a:xfrm>
            <a:off x="2533291" y="5676181"/>
            <a:ext cx="6714226" cy="41981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816DD-D871-41EF-DC0C-7A379CFF8B6D}"/>
              </a:ext>
            </a:extLst>
          </p:cNvPr>
          <p:cNvSpPr txBox="1"/>
          <p:nvPr/>
        </p:nvSpPr>
        <p:spPr>
          <a:xfrm>
            <a:off x="9609828" y="5734491"/>
            <a:ext cx="2501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Cloud service providers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BB754-829C-7478-284B-00B1BD6A033F}"/>
              </a:ext>
            </a:extLst>
          </p:cNvPr>
          <p:cNvSpPr/>
          <p:nvPr/>
        </p:nvSpPr>
        <p:spPr>
          <a:xfrm>
            <a:off x="3516702" y="3326921"/>
            <a:ext cx="5719313" cy="2271622"/>
          </a:xfrm>
          <a:prstGeom prst="rect">
            <a:avLst/>
          </a:prstGeom>
          <a:noFill/>
          <a:ln w="7620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ABE38-590D-4EC6-CFDD-F37C7EF0A5ED}"/>
              </a:ext>
            </a:extLst>
          </p:cNvPr>
          <p:cNvSpPr txBox="1"/>
          <p:nvPr/>
        </p:nvSpPr>
        <p:spPr>
          <a:xfrm>
            <a:off x="9689865" y="4068856"/>
            <a:ext cx="1106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Ray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B542A1C-25BC-5CC9-3668-52C6AE0D204B}"/>
              </a:ext>
            </a:extLst>
          </p:cNvPr>
          <p:cNvSpPr/>
          <p:nvPr/>
        </p:nvSpPr>
        <p:spPr>
          <a:xfrm>
            <a:off x="9402793" y="2208361"/>
            <a:ext cx="189781" cy="948907"/>
          </a:xfrm>
          <a:prstGeom prst="rightBrace">
            <a:avLst>
              <a:gd name="adj1" fmla="val 30645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8510692-3D98-F643-A0EB-A4006080B81C}"/>
              </a:ext>
            </a:extLst>
          </p:cNvPr>
          <p:cNvSpPr/>
          <p:nvPr/>
        </p:nvSpPr>
        <p:spPr>
          <a:xfrm>
            <a:off x="9391291" y="3378678"/>
            <a:ext cx="218535" cy="2202613"/>
          </a:xfrm>
          <a:prstGeom prst="rightBrace">
            <a:avLst>
              <a:gd name="adj1" fmla="val 28070"/>
              <a:gd name="adj2" fmla="val 43734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C112F76-1C2B-D521-BCF0-B6CDB8F778FC}"/>
              </a:ext>
            </a:extLst>
          </p:cNvPr>
          <p:cNvSpPr/>
          <p:nvPr/>
        </p:nvSpPr>
        <p:spPr>
          <a:xfrm>
            <a:off x="9414296" y="5719313"/>
            <a:ext cx="117894" cy="368061"/>
          </a:xfrm>
          <a:prstGeom prst="rightBrace">
            <a:avLst>
              <a:gd name="adj1" fmla="val 28070"/>
              <a:gd name="adj2" fmla="val 43734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401EF3-1598-39A4-B04B-9F4CEEB6ED84}"/>
              </a:ext>
            </a:extLst>
          </p:cNvPr>
          <p:cNvSpPr txBox="1"/>
          <p:nvPr/>
        </p:nvSpPr>
        <p:spPr>
          <a:xfrm>
            <a:off x="317157" y="2117809"/>
            <a:ext cx="20553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distributed execution framework</a:t>
            </a:r>
            <a:r>
              <a:rPr lang="en-US" sz="2400" b="1" dirty="0"/>
              <a:t> </a:t>
            </a:r>
            <a:r>
              <a:rPr lang="en-US" sz="2400" dirty="0"/>
              <a:t>for emerging</a:t>
            </a:r>
            <a:r>
              <a:rPr lang="en-US" sz="2400" b="1" dirty="0">
                <a:solidFill>
                  <a:srgbClr val="0070C0"/>
                </a:solidFill>
              </a:rPr>
              <a:t> AI applications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23CB4C4-6A08-66FB-03B5-43CDDF58C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369264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728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Ray: </a:t>
            </a:r>
            <a:r>
              <a:rPr lang="en-US" sz="3600" b="1" dirty="0">
                <a:solidFill>
                  <a:srgbClr val="0070C0"/>
                </a:solidFill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0BB86D-17D8-152A-EBCA-700B6B7F826B}"/>
              </a:ext>
            </a:extLst>
          </p:cNvPr>
          <p:cNvSpPr/>
          <p:nvPr/>
        </p:nvSpPr>
        <p:spPr>
          <a:xfrm>
            <a:off x="1475124" y="4287329"/>
            <a:ext cx="1708030" cy="1078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D5D9A-7CD8-46CD-6F77-414F2E5E39A8}"/>
              </a:ext>
            </a:extLst>
          </p:cNvPr>
          <p:cNvSpPr txBox="1"/>
          <p:nvPr/>
        </p:nvSpPr>
        <p:spPr>
          <a:xfrm>
            <a:off x="576650" y="1956260"/>
            <a:ext cx="5253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Ray’s architecture consists of two parts: an </a:t>
            </a:r>
            <a:r>
              <a:rPr lang="en-US" b="1" dirty="0">
                <a:solidFill>
                  <a:srgbClr val="339933"/>
                </a:solidFill>
              </a:rPr>
              <a:t>application</a:t>
            </a:r>
            <a:r>
              <a:rPr lang="en-US" dirty="0">
                <a:solidFill>
                  <a:srgbClr val="339933"/>
                </a:solidFill>
              </a:rPr>
              <a:t> </a:t>
            </a:r>
            <a:r>
              <a:rPr lang="en-US" b="1" dirty="0">
                <a:solidFill>
                  <a:srgbClr val="339933"/>
                </a:solidFill>
              </a:rPr>
              <a:t>layer</a:t>
            </a:r>
            <a:r>
              <a:rPr lang="en-US" dirty="0"/>
              <a:t> and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system layer</a:t>
            </a:r>
            <a:r>
              <a:rPr lang="en-US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856D15-A732-9746-EFE9-C4B5F433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5" y="2587095"/>
            <a:ext cx="5539001" cy="34785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554A38-3B83-B8C9-C4BC-77FCB0DA2073}"/>
              </a:ext>
            </a:extLst>
          </p:cNvPr>
          <p:cNvSpPr txBox="1"/>
          <p:nvPr/>
        </p:nvSpPr>
        <p:spPr>
          <a:xfrm>
            <a:off x="5650237" y="2353505"/>
            <a:ext cx="63245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Application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layer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Worker</a:t>
            </a:r>
            <a:r>
              <a:rPr lang="en-US" dirty="0"/>
              <a:t>: a stateless process that serially executes tasks (</a:t>
            </a:r>
            <a:r>
              <a:rPr lang="en-US" b="1" dirty="0">
                <a:solidFill>
                  <a:srgbClr val="0070C0"/>
                </a:solidFill>
              </a:rPr>
              <a:t>remote functions</a:t>
            </a:r>
            <a:r>
              <a:rPr lang="en-US" dirty="0"/>
              <a:t>) invoked by a driver or another worker. Workers are started automatically and assigned tasks by the system layer. When a remote function is declared, the function is automatically published to all workers.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Driver</a:t>
            </a:r>
            <a:r>
              <a:rPr lang="en-US" dirty="0"/>
              <a:t>: a special worker process that executes the top-level application. It can submit tasks, but cannot execute any itself. Driver processes can run on any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Actor</a:t>
            </a:r>
            <a:r>
              <a:rPr lang="en-US" dirty="0"/>
              <a:t>: a stateful process that serially executes, when invoked, the methods it exposes. Unlike a worker, an actor is explicitly instantiated by a worker or a driver.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464552-574B-C215-B2FD-D7658C131598}"/>
              </a:ext>
            </a:extLst>
          </p:cNvPr>
          <p:cNvSpPr/>
          <p:nvPr/>
        </p:nvSpPr>
        <p:spPr>
          <a:xfrm>
            <a:off x="855677" y="3053592"/>
            <a:ext cx="4429387" cy="43622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36F24-19D9-2D8B-3D5A-188DF84F6882}"/>
              </a:ext>
            </a:extLst>
          </p:cNvPr>
          <p:cNvSpPr/>
          <p:nvPr/>
        </p:nvSpPr>
        <p:spPr>
          <a:xfrm>
            <a:off x="848686" y="3566719"/>
            <a:ext cx="4662881" cy="235590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0DF529-F257-C650-476E-671275B0ED5C}"/>
              </a:ext>
            </a:extLst>
          </p:cNvPr>
          <p:cNvSpPr/>
          <p:nvPr/>
        </p:nvSpPr>
        <p:spPr>
          <a:xfrm>
            <a:off x="5615031" y="1977244"/>
            <a:ext cx="6339281" cy="4359479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EEBE923-7BBA-2338-35C4-61428B43C194}"/>
              </a:ext>
            </a:extLst>
          </p:cNvPr>
          <p:cNvSpPr/>
          <p:nvPr/>
        </p:nvSpPr>
        <p:spPr>
          <a:xfrm>
            <a:off x="3745149" y="2587557"/>
            <a:ext cx="272374" cy="107004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53C5DA6-DE83-8960-81B3-5DCA25F07CB9}"/>
              </a:ext>
            </a:extLst>
          </p:cNvPr>
          <p:cNvSpPr/>
          <p:nvPr/>
        </p:nvSpPr>
        <p:spPr>
          <a:xfrm>
            <a:off x="1553182" y="2525949"/>
            <a:ext cx="275617" cy="557719"/>
          </a:xfrm>
          <a:prstGeom prst="downArrow">
            <a:avLst/>
          </a:prstGeom>
          <a:solidFill>
            <a:srgbClr val="33993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3C8F9AC-30EA-68AC-FDA0-B1092DE19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295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02B81E-3A8C-0FAB-5B7F-A6C76A71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" y="1975830"/>
            <a:ext cx="5390137" cy="4376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554A38-3B83-B8C9-C4BC-77FCB0DA2073}"/>
              </a:ext>
            </a:extLst>
          </p:cNvPr>
          <p:cNvSpPr txBox="1"/>
          <p:nvPr/>
        </p:nvSpPr>
        <p:spPr>
          <a:xfrm>
            <a:off x="5611326" y="2022765"/>
            <a:ext cx="632451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Worker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0070C0"/>
                </a:solidFill>
              </a:rPr>
              <a:t>stateless</a:t>
            </a:r>
            <a:r>
              <a:rPr lang="en-US" sz="2000" dirty="0"/>
              <a:t> process that serially executes tasks (</a:t>
            </a:r>
            <a:r>
              <a:rPr lang="en-US" sz="2000" b="1" dirty="0">
                <a:solidFill>
                  <a:srgbClr val="0070C0"/>
                </a:solidFill>
              </a:rPr>
              <a:t>remote functions</a:t>
            </a:r>
            <a:r>
              <a:rPr lang="en-US" sz="2000" dirty="0"/>
              <a:t>) invoked by a driver or another worker. When a remote function is declared, the function is automatically published to all workers.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started automatically and assigned tasks by the system layer. 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Driver</a:t>
            </a:r>
            <a:r>
              <a:rPr lang="en-US" sz="2000" dirty="0"/>
              <a:t>: a special worker process that executes the top-level application. It can submit tasks, but cannot execute any itself. Driver processes can run on any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Actor</a:t>
            </a:r>
            <a:r>
              <a:rPr lang="en-US" sz="2000" dirty="0"/>
              <a:t>: a stateful process that serially executes, when invoked, the methods it exposes. Unlike a worker, an actor is explicitly instantiated by a worker or a driver.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D9C771-9D73-14B3-CA0D-08851C61D9BB}"/>
              </a:ext>
            </a:extLst>
          </p:cNvPr>
          <p:cNvSpPr/>
          <p:nvPr/>
        </p:nvSpPr>
        <p:spPr>
          <a:xfrm>
            <a:off x="5644214" y="4231532"/>
            <a:ext cx="6339281" cy="2124646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C4D0C-933D-8ACC-F8D0-1D08B7DFB283}"/>
              </a:ext>
            </a:extLst>
          </p:cNvPr>
          <p:cNvSpPr/>
          <p:nvPr/>
        </p:nvSpPr>
        <p:spPr>
          <a:xfrm>
            <a:off x="3929974" y="2402732"/>
            <a:ext cx="651753" cy="476656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AFAE0-C1DF-920C-5F13-71AFAA31EADD}"/>
              </a:ext>
            </a:extLst>
          </p:cNvPr>
          <p:cNvSpPr/>
          <p:nvPr/>
        </p:nvSpPr>
        <p:spPr>
          <a:xfrm>
            <a:off x="4549302" y="2422185"/>
            <a:ext cx="684179" cy="46693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42CAE-398E-5E5D-2548-AAB7B4023075}"/>
              </a:ext>
            </a:extLst>
          </p:cNvPr>
          <p:cNvSpPr/>
          <p:nvPr/>
        </p:nvSpPr>
        <p:spPr>
          <a:xfrm>
            <a:off x="1261352" y="2409216"/>
            <a:ext cx="651753" cy="476656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2469BAA-B1E2-CD2C-FD1B-A10B60B2ABCD}"/>
              </a:ext>
            </a:extLst>
          </p:cNvPr>
          <p:cNvSpPr/>
          <p:nvPr/>
        </p:nvSpPr>
        <p:spPr>
          <a:xfrm rot="5400000">
            <a:off x="5381016" y="2229256"/>
            <a:ext cx="241570" cy="45557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807FE60-C4B1-C61A-83A5-37F3CD59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lang="en-US" sz="3600" b="1" dirty="0">
                <a:solidFill>
                  <a:srgbClr val="0070C0"/>
                </a:solidFill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82E2499-064C-D1C3-70CF-5C3E3C36A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333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02B81E-3A8C-0FAB-5B7F-A6C76A71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" y="1975830"/>
            <a:ext cx="5390137" cy="4376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554A38-3B83-B8C9-C4BC-77FCB0DA2073}"/>
              </a:ext>
            </a:extLst>
          </p:cNvPr>
          <p:cNvSpPr txBox="1"/>
          <p:nvPr/>
        </p:nvSpPr>
        <p:spPr>
          <a:xfrm>
            <a:off x="5601598" y="1974126"/>
            <a:ext cx="632451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Worker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stateless</a:t>
            </a:r>
            <a:r>
              <a:rPr lang="en-US" dirty="0"/>
              <a:t> process that serially executes tasks (</a:t>
            </a:r>
            <a:r>
              <a:rPr lang="en-US" b="1" dirty="0">
                <a:solidFill>
                  <a:srgbClr val="0070C0"/>
                </a:solidFill>
              </a:rPr>
              <a:t>remote functions</a:t>
            </a:r>
            <a:r>
              <a:rPr lang="en-US" dirty="0"/>
              <a:t>) invoked by a driver or another worker. When a remote function is declared, the function is automatically published to all workers.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started automatically and assigned tasks by the system layer. </a:t>
            </a:r>
            <a:endParaRPr lang="en-US" b="1" dirty="0"/>
          </a:p>
          <a:p>
            <a:r>
              <a:rPr lang="en-US" sz="2000" b="1" dirty="0">
                <a:solidFill>
                  <a:srgbClr val="0070C0"/>
                </a:solidFill>
              </a:rPr>
              <a:t>Driver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special worker process that executes the top-level application.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can submit tasks but cannot execute any itself.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Driver processes can run on any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Actor</a:t>
            </a:r>
            <a:r>
              <a:rPr lang="en-US" sz="2000" dirty="0"/>
              <a:t>: a stateful process that serially executes, when invoked, the methods it exposes. Unlike a worker, an actor is explicitly instantiated by a worker or a driver.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D9C771-9D73-14B3-CA0D-08851C61D9BB}"/>
              </a:ext>
            </a:extLst>
          </p:cNvPr>
          <p:cNvSpPr/>
          <p:nvPr/>
        </p:nvSpPr>
        <p:spPr>
          <a:xfrm>
            <a:off x="5459388" y="5515582"/>
            <a:ext cx="6339281" cy="898961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C4D0C-933D-8ACC-F8D0-1D08B7DFB283}"/>
              </a:ext>
            </a:extLst>
          </p:cNvPr>
          <p:cNvSpPr/>
          <p:nvPr/>
        </p:nvSpPr>
        <p:spPr>
          <a:xfrm>
            <a:off x="2908570" y="2393004"/>
            <a:ext cx="651753" cy="476656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42CAE-398E-5E5D-2548-AAB7B4023075}"/>
              </a:ext>
            </a:extLst>
          </p:cNvPr>
          <p:cNvSpPr/>
          <p:nvPr/>
        </p:nvSpPr>
        <p:spPr>
          <a:xfrm>
            <a:off x="629054" y="2380033"/>
            <a:ext cx="651753" cy="476656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2469BAA-B1E2-CD2C-FD1B-A10B60B2ABCD}"/>
              </a:ext>
            </a:extLst>
          </p:cNvPr>
          <p:cNvSpPr/>
          <p:nvPr/>
        </p:nvSpPr>
        <p:spPr>
          <a:xfrm rot="7391274">
            <a:off x="4413156" y="2231146"/>
            <a:ext cx="260777" cy="263305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AC84F-4152-D218-6E23-05C55B3C082E}"/>
              </a:ext>
            </a:extLst>
          </p:cNvPr>
          <p:cNvSpPr/>
          <p:nvPr/>
        </p:nvSpPr>
        <p:spPr>
          <a:xfrm>
            <a:off x="5543694" y="1955259"/>
            <a:ext cx="6339281" cy="2024127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EF6CD39-40B6-E463-5711-BEB7DBB7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09DDFA2-739D-A2E7-0DED-0C7D92E38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023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02B81E-3A8C-0FAB-5B7F-A6C76A71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" y="1975830"/>
            <a:ext cx="5390137" cy="4376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554A38-3B83-B8C9-C4BC-77FCB0DA2073}"/>
              </a:ext>
            </a:extLst>
          </p:cNvPr>
          <p:cNvSpPr txBox="1"/>
          <p:nvPr/>
        </p:nvSpPr>
        <p:spPr>
          <a:xfrm>
            <a:off x="5543232" y="1863887"/>
            <a:ext cx="6324512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Worker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stateless</a:t>
            </a:r>
            <a:r>
              <a:rPr lang="en-US" dirty="0"/>
              <a:t> process that serially executes tasks (</a:t>
            </a:r>
            <a:r>
              <a:rPr lang="en-US" b="1" dirty="0">
                <a:solidFill>
                  <a:srgbClr val="0070C0"/>
                </a:solidFill>
              </a:rPr>
              <a:t>remote functions</a:t>
            </a:r>
            <a:r>
              <a:rPr lang="en-US" dirty="0"/>
              <a:t>) invoked by a driver or another worker. When a remote function is declared, the function is automatically published to all workers.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started automatically and assigned tasks by the system layer. 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Driver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special worker process that executes the top-level application.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submit tasks but cannot execute any itself.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Driver processes can run on any node.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Actor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stateful process that serially executes the methods it exposes. Unlike a worker, an actor is explicitly instantiated by a worker or a driver.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C4D0C-933D-8ACC-F8D0-1D08B7DFB283}"/>
              </a:ext>
            </a:extLst>
          </p:cNvPr>
          <p:cNvSpPr/>
          <p:nvPr/>
        </p:nvSpPr>
        <p:spPr>
          <a:xfrm>
            <a:off x="2256816" y="2412459"/>
            <a:ext cx="651753" cy="476656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2469BAA-B1E2-CD2C-FD1B-A10B60B2ABCD}"/>
              </a:ext>
            </a:extLst>
          </p:cNvPr>
          <p:cNvSpPr/>
          <p:nvPr/>
        </p:nvSpPr>
        <p:spPr>
          <a:xfrm rot="7878453">
            <a:off x="4147072" y="2147917"/>
            <a:ext cx="258526" cy="373511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AC84F-4152-D218-6E23-05C55B3C082E}"/>
              </a:ext>
            </a:extLst>
          </p:cNvPr>
          <p:cNvSpPr/>
          <p:nvPr/>
        </p:nvSpPr>
        <p:spPr>
          <a:xfrm>
            <a:off x="5572877" y="1945532"/>
            <a:ext cx="6339281" cy="3239310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C3C881F-6714-27FB-613C-ED362379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0137B95-0393-6E18-163B-369AC10DEF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610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0BB86D-17D8-152A-EBCA-700B6B7F826B}"/>
              </a:ext>
            </a:extLst>
          </p:cNvPr>
          <p:cNvSpPr/>
          <p:nvPr/>
        </p:nvSpPr>
        <p:spPr>
          <a:xfrm>
            <a:off x="1475124" y="4287329"/>
            <a:ext cx="1708030" cy="1078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83B4F-D683-3EC9-6F11-1D0DB123B509}"/>
              </a:ext>
            </a:extLst>
          </p:cNvPr>
          <p:cNvSpPr txBox="1"/>
          <p:nvPr/>
        </p:nvSpPr>
        <p:spPr>
          <a:xfrm>
            <a:off x="6064935" y="3593984"/>
            <a:ext cx="59397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b="1" dirty="0"/>
              <a:t>Task</a:t>
            </a:r>
            <a:r>
              <a:rPr lang="en-US" dirty="0"/>
              <a:t> - A </a:t>
            </a:r>
            <a:r>
              <a:rPr lang="en-US" b="1" dirty="0">
                <a:solidFill>
                  <a:srgbClr val="0070C0"/>
                </a:solidFill>
              </a:rPr>
              <a:t>single function invocation </a:t>
            </a:r>
            <a:r>
              <a:rPr lang="en-US" dirty="0"/>
              <a:t>that executes on a process different from the caller. A task is executed asynchronously with the caller.</a:t>
            </a:r>
          </a:p>
          <a:p>
            <a:r>
              <a:rPr lang="en-US" dirty="0"/>
              <a:t>• </a:t>
            </a:r>
            <a:r>
              <a:rPr lang="en-US" sz="2000" b="1" dirty="0"/>
              <a:t>Object</a:t>
            </a:r>
            <a:r>
              <a:rPr lang="en-US" dirty="0"/>
              <a:t> - An </a:t>
            </a:r>
            <a:r>
              <a:rPr lang="en-US" sz="2000" b="1" dirty="0">
                <a:solidFill>
                  <a:srgbClr val="C00000"/>
                </a:solidFill>
              </a:rPr>
              <a:t>application value</a:t>
            </a:r>
            <a:r>
              <a:rPr lang="en-US" dirty="0"/>
              <a:t>. This may be returned by a task or created through `ray.put`. Objects are </a:t>
            </a:r>
            <a:r>
              <a:rPr lang="en-US" b="1" dirty="0">
                <a:solidFill>
                  <a:srgbClr val="0070C0"/>
                </a:solidFill>
              </a:rPr>
              <a:t>immutable</a:t>
            </a:r>
            <a:r>
              <a:rPr lang="en-US" dirty="0"/>
              <a:t>: they cannot be modified once created. A worker can refer to an object using an `ObjectRef`.</a:t>
            </a:r>
          </a:p>
          <a:p>
            <a:r>
              <a:rPr lang="en-US" dirty="0"/>
              <a:t>• </a:t>
            </a:r>
            <a:r>
              <a:rPr lang="en-US" b="1" dirty="0"/>
              <a:t>Job</a:t>
            </a:r>
            <a:r>
              <a:rPr lang="en-US" dirty="0"/>
              <a:t> - The </a:t>
            </a:r>
            <a:r>
              <a:rPr lang="en-US" b="1" dirty="0">
                <a:solidFill>
                  <a:srgbClr val="0070C0"/>
                </a:solidFill>
              </a:rPr>
              <a:t>collection of tasks, objects, and actors </a:t>
            </a:r>
            <a:r>
              <a:rPr lang="en-US" dirty="0"/>
              <a:t>originating (recursively) from the same driver.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9E2EF-D7A9-A0F7-F1A0-732D681E8602}"/>
              </a:ext>
            </a:extLst>
          </p:cNvPr>
          <p:cNvSpPr txBox="1"/>
          <p:nvPr/>
        </p:nvSpPr>
        <p:spPr>
          <a:xfrm>
            <a:off x="6033783" y="2147311"/>
            <a:ext cx="5886973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System Layer </a:t>
            </a:r>
            <a:r>
              <a:rPr lang="en-US" dirty="0"/>
              <a:t>consists of three major components: a </a:t>
            </a:r>
            <a:r>
              <a:rPr lang="en-US" b="1" dirty="0">
                <a:solidFill>
                  <a:srgbClr val="0070C0"/>
                </a:solidFill>
              </a:rPr>
              <a:t>global control store</a:t>
            </a:r>
            <a:r>
              <a:rPr lang="en-US" dirty="0"/>
              <a:t>, a </a:t>
            </a:r>
            <a:r>
              <a:rPr lang="en-US" b="1" dirty="0">
                <a:solidFill>
                  <a:srgbClr val="0070C0"/>
                </a:solidFill>
              </a:rPr>
              <a:t>distributed scheduler</a:t>
            </a:r>
            <a:r>
              <a:rPr lang="en-US" dirty="0"/>
              <a:t>, and a </a:t>
            </a:r>
            <a:r>
              <a:rPr lang="en-US" b="1" dirty="0">
                <a:solidFill>
                  <a:srgbClr val="0070C0"/>
                </a:solidFill>
              </a:rPr>
              <a:t>distributed object store</a:t>
            </a:r>
            <a:r>
              <a:rPr lang="en-US" dirty="0"/>
              <a:t>. </a:t>
            </a:r>
            <a:r>
              <a:rPr lang="en-US" b="1" dirty="0"/>
              <a:t>More details in slides later.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D4CD5-BD06-F6F2-117C-B500C946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7" y="2226861"/>
            <a:ext cx="5446864" cy="376590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616E44A-F2CD-A69A-A18C-D2669F23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4704CEF-0316-43C6-8787-4C018A30D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510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6E1664-B5F2-63A4-5740-3E10D038ECAA}"/>
              </a:ext>
            </a:extLst>
          </p:cNvPr>
          <p:cNvSpPr txBox="1"/>
          <p:nvPr/>
        </p:nvSpPr>
        <p:spPr>
          <a:xfrm>
            <a:off x="337674" y="2007349"/>
            <a:ext cx="5148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Ray </a:t>
            </a:r>
            <a:r>
              <a:rPr lang="en-US" b="1" dirty="0"/>
              <a:t>cluster</a:t>
            </a:r>
            <a:r>
              <a:rPr lang="en-US" dirty="0"/>
              <a:t> comprises a set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worker nodes </a:t>
            </a:r>
            <a:r>
              <a:rPr lang="en-US" dirty="0"/>
              <a:t>and a centralized </a:t>
            </a:r>
            <a:r>
              <a:rPr lang="en-US" b="1" dirty="0">
                <a:solidFill>
                  <a:srgbClr val="00B050"/>
                </a:solidFill>
              </a:rPr>
              <a:t>Global Control Store (GCS) </a:t>
            </a:r>
            <a:r>
              <a:rPr lang="en-US" dirty="0"/>
              <a:t>instance.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1BD21-C78A-C922-DECB-5604CF1F234D}"/>
              </a:ext>
            </a:extLst>
          </p:cNvPr>
          <p:cNvSpPr txBox="1"/>
          <p:nvPr/>
        </p:nvSpPr>
        <p:spPr>
          <a:xfrm>
            <a:off x="5454940" y="1967513"/>
            <a:ext cx="65311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worker node has:</a:t>
            </a:r>
          </a:p>
          <a:p>
            <a:r>
              <a:rPr lang="en-US" dirty="0"/>
              <a:t>1. One or more work processes, responsible for task submission and execution. Each is associated with a specific job. The default number of initial workers is equal to the number of CPUs on the machine. </a:t>
            </a:r>
          </a:p>
          <a:p>
            <a:r>
              <a:rPr lang="en-US" dirty="0"/>
              <a:t>2. A raylet. The raylet is shared among all jobs on the same cluster. The raylet has two main components, run on separate threads:</a:t>
            </a:r>
          </a:p>
          <a:p>
            <a:pPr lvl="1"/>
            <a:r>
              <a:rPr lang="en-US" dirty="0"/>
              <a:t>1). A scheduler. Responsible for resource management and fulfilling task arguments that are stored in the distributed object store. The individual schedulers in a cluster comprise the Ray distributed scheduler.</a:t>
            </a:r>
          </a:p>
          <a:p>
            <a:pPr lvl="1"/>
            <a:r>
              <a:rPr lang="en-US" dirty="0"/>
              <a:t>2). A shared-memory object store (also known as the Plasma Object Store). Responsible for storing and transferring large objects. The individual object stores in a cluster comprise the Ray distributed object store.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ED49D6-CB61-DFED-F4D9-B3D47D5263AB}"/>
              </a:ext>
            </a:extLst>
          </p:cNvPr>
          <p:cNvGrpSpPr/>
          <p:nvPr/>
        </p:nvGrpSpPr>
        <p:grpSpPr>
          <a:xfrm>
            <a:off x="283070" y="2658018"/>
            <a:ext cx="5096239" cy="2359883"/>
            <a:chOff x="316021" y="2732158"/>
            <a:chExt cx="5096239" cy="235988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E4D772-C13E-9F44-A713-D2347F4CF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21" y="2732158"/>
              <a:ext cx="5096239" cy="235988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734558-A495-9DD9-3A37-648CE2ECBE14}"/>
                </a:ext>
              </a:extLst>
            </p:cNvPr>
            <p:cNvSpPr/>
            <p:nvPr/>
          </p:nvSpPr>
          <p:spPr>
            <a:xfrm>
              <a:off x="410834" y="4437549"/>
              <a:ext cx="1459156" cy="571056"/>
            </a:xfrm>
            <a:prstGeom prst="rect">
              <a:avLst/>
            </a:prstGeom>
            <a:noFill/>
            <a:ln w="57150">
              <a:solidFill>
                <a:srgbClr val="00B05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E04EFDA-61B6-B65B-B4C4-A4F6CE50AD0B}"/>
              </a:ext>
            </a:extLst>
          </p:cNvPr>
          <p:cNvSpPr txBox="1"/>
          <p:nvPr/>
        </p:nvSpPr>
        <p:spPr>
          <a:xfrm>
            <a:off x="214182" y="4974276"/>
            <a:ext cx="5231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worker stores:</a:t>
            </a:r>
          </a:p>
          <a:p>
            <a:r>
              <a:rPr lang="en-US" dirty="0"/>
              <a:t>1). An ownership table. System metadata for the objects to which the worker has a reference, e.g., to store ref counts and object locations.</a:t>
            </a:r>
          </a:p>
          <a:p>
            <a:r>
              <a:rPr lang="en-US" dirty="0"/>
              <a:t>2). An in-process store, used to store small objects.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071B56-E5A0-1A16-71AF-7F8ADF568921}"/>
              </a:ext>
            </a:extLst>
          </p:cNvPr>
          <p:cNvSpPr/>
          <p:nvPr/>
        </p:nvSpPr>
        <p:spPr>
          <a:xfrm>
            <a:off x="5515212" y="1993557"/>
            <a:ext cx="6388464" cy="4374292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4A972F-8F67-051B-163B-79FB5BDAE775}"/>
              </a:ext>
            </a:extLst>
          </p:cNvPr>
          <p:cNvSpPr/>
          <p:nvPr/>
        </p:nvSpPr>
        <p:spPr>
          <a:xfrm>
            <a:off x="238877" y="5008604"/>
            <a:ext cx="5148669" cy="1355125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D77C271-E58A-CEFF-5384-85A9B520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19800966-1149-392E-A1E8-4DA793BAB0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9129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{5CF33CF8-6D10-40D3-9C65-82D9D24CC02B}tf22712842_win32</Template>
  <TotalTime>37871</TotalTime>
  <Words>1451</Words>
  <Application>Microsoft Office PowerPoint</Application>
  <PresentationFormat>Widescreen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Ray</vt:lpstr>
      <vt:lpstr>Table of Contents</vt:lpstr>
      <vt:lpstr>Ray:  A Distributed ML Framework [1,2]</vt:lpstr>
      <vt:lpstr>Ray: Architecture</vt:lpstr>
      <vt:lpstr>Ray: Architecture</vt:lpstr>
      <vt:lpstr>Ray: Architecture</vt:lpstr>
      <vt:lpstr>Ray: Architecture</vt:lpstr>
      <vt:lpstr>Ray: Architecture</vt:lpstr>
      <vt:lpstr>Ray: Architecture</vt:lpstr>
      <vt:lpstr>Ray: Architecture</vt:lpstr>
      <vt:lpstr>Ray: Architecture</vt:lpstr>
      <vt:lpstr>Ray: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Yingxuan Zhu</dc:creator>
  <cp:lastModifiedBy>Yingxuan Zhu</cp:lastModifiedBy>
  <cp:revision>459</cp:revision>
  <dcterms:created xsi:type="dcterms:W3CDTF">2022-07-01T16:05:28Z</dcterms:created>
  <dcterms:modified xsi:type="dcterms:W3CDTF">2022-08-11T01:33:16Z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